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to Introduction to Statistics — this is Week 7, Binomial and Normal Models. Quick orientation before we start: no textbook, readings come as links, your tools are a spreadsheet and one approved chatbot — Gemini, Claude, or ChatGPT. Heads-up: the midterm is next week, Week 8, and everything we do today is squarely on it, so treat this session as power-review-plus-new-material. This week answers one question that shows up everywhere — when a yes/no thing happens over and over, how do we predict the count? And when n gets large, when are we allowed to hand the work to the bell curve? Let's begin.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When n is large the binomial's bar chart gets tall, dense, and bell-shaped — so we can lay a normal curve with the same mean and SD over the bars and read areas instead of summing many terms. But only when it's bell-shaped ENOUGH. The rule, big on the board: use the normal approximation only when n-p is at least 10 AND n-times-one-minus-p is at least 10. Both must clear 10. DO: stress why two checks — one guards the success side, n-p; the other guards the failure side, n-one-minus-p. When p is far from one-half, one side can fail even if the other passes. Important scope note: the actual area calculations with z-scores come in Week 9 — today we only set up the approximation and learn when we're allowed to reach for it.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quick checks, side by side. LEFT, PASSES: n=100, p=0.5. n-p equals 50, at least 10 — good. n-one-minus-p equals 50, at least 10 — good. Both clear it, so a normal curve centered at 50 with SD 5 is fine. RIGHT, FAILS: a rare defect, n=20, p=0.02. n-p equals 0.4 — nowhere near 10. The failure side, n-one-minus-p, is 19.6 and fine, but it doesn't matter: with so few expected successes the distribution is piled up at zero, lopsided, not a bell. The normal curve would lie here, so we stay with the exact binomial. DO: drive home that BOTH conditions are required — a single failing side disqualifies the approximation. This is the most common real mistake: applying the bell curve to a rare-event binomial.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one scenario through the whole pipeline so they see how the pieces connect. An ad is shown to 200 randomly chosen users, each clicks with probability 0.1, independently; X is the number of clicks. Step one, is it binomial? Binary, fixed n of 200, independent random users, same p — yes, B of 200 and 0.1. Step two, center and spread: mean n-p equals 20 clicks; variance n-p-one-minus-p equals 18; SD root 18, about 4.24. Step three, normal allowed? n-p is 20, at least 10; n-one-minus-p is 180, at least 10 — yes. Step four, interpret for a human: expect about 20 clicks, give or take about 4, so 16 to 24 is unsurprising. DO: the contrast at the bottom — B of 30 and 0.05 has n-p of 1.5, so the bell curve is off the table even though it's a perfectly good binomial. Check first.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For an exact probability, P of exactly k, use BINOM.DIST with k, n, p, and FALSE — the FALSE means the probability of exactly k. Type BINOM.DIST 2, 3, 0.5, FALSE and it returns 0.375 — the same three-eighths we computed by hand, which is the point: the tool confirms us. For 'at most k,' the cumulative, switch FALSE to TRUE: BINOM.DIST 2, 3, 0.5, TRUE returns 0.875, which is P of 0 plus 1 plus 2. Mean and SD are just typed formulas — equals n times p, and equals SQRT of n-p-one-minus-p; for B of 100 and 0.5 those give 50 and 5. DO: note Google Sheets and Excel both have BINOM.DIST; very old sheets use BINOMDIST with no dot. Stress the TRUE/FALSE switch — confusing the two is the classic spreadsheet error.</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habit of the whole semester — the tool drafts, you judge. DO: have everyone paste the prompt on screen into Gemini, Claude, or ChatGPT — a player who makes 50 percent of free throws shoots 3, probability of exactly 2; and the mean and SD of heads in 100 flips. We already nailed these in class, so they're checking against known truth: 0.375, which is three-eighths, and mean 50, SD 5. Then hunt the failure modes. Chatbots usually get these, but they sometimes silently turn 'exactly 2' into 'at least 2,' quietly report the proportion instead of the count, or slap a normal approximation on a case where n-p is under 10. Land it: you're not trusting the model, you're catching it — and you can only catch it because you can do it yourself.</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Wrap and hand-off. The week in one arrow: run BINS to confirm it's binomial, get the center with n-p, the spread with root n-p-one-minus-p, then ask whether the bell curve is licensed — n-p and n-one-minus-p both at least 10. The graded work: Lecture Tutorial 7 with an approved chatbot, submit the share link, about 45 minutes. Practice, six quick ungraded reps that make the quiz easy. Quiz 7 covers identifying binomial settings, one small probability, mean and SD, and the normal-approximation check. Discussion 7 — is a real scenario binomial, and when would a normal model approximate it. Assignment 7, four coached problems with the score on line one. DO: remind them the midterm is NEXT week, Weeks 1 through 7, so this week's work doubles as review — start early.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Pull out four coins (or put a RANDBETWEEN-0-1 row on the board). 'I'm going to flip four coins — before I do, how many heads?' Let them shout guesses, then flip. Land it: you can't predict the exact count, but you can pin down the probability of every possible count — and that's one of the most useful tricks in statistics. The same shape is everywhere: how many of 4 free throws drop, how many of 50 emails get opened, how many of 100 voters say yes. A yes/no event, repeated a fixed number of times. The promise on the board: by Friday you can spot one of these in seconds, compute the small ones by hand, and know exactly when the bell curve is allowed to do the big ones.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photograph-this slide — the complete checklist. A binomial setting is the most common repeated yes/no situation in statistics: the same little experiment, a fixed number of times, each a success or failure, and you count the successes. Four conditions, all required. BINARY: two outcomes per trial, collapsed to success and failure. INDEPENDENT: one trial doesn't shift another's odds — coins don't remember. N fixed: you set the number of trials in advance, not 'flip until a head.' SAME p: the success probability is identical every trial — a fair coin is 0.5 every flip. Memory hook, say it twice: B-I-N-S. If all four hold, it's a BINS — a binomial. DO: stress that this is a checklist you run BEFORE any formula.</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Work both columns out loud. LEFT — a player who makes 50% of her free throws shoots 3; let X be the number she makes. Binary, make or miss — yes. Fixed n, exactly three shots decided ahead — yes. Independent, we'll assume one shot doesn't change the next — yes. Same p, 0.5 every shot — yes. All four hold, so X is binomial: write it X tilde B, n equals 3, p equals 0.5. RIGHT — the trap. Deal three cards from one deck and count hearts. Binary and fixed-n are fine, but independence fails: remove a heart and fewer remain, so p slides from 13/52 to 12/51. Without replacement breaks conditions 3 and 4 — NOT binomial. The takeaway: the checklist is a gate you pass before any formula.</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ingredients give the chance of exactly k successes in n trials. First, how many ways k successes can be arranged among the n trials — written C, n, k, read 'n choose k.' Second, the chance of any one such arrangement: p for each of the k successes, times one-minus-p for each of the n-minus-k failures — that's p-to-the-k times one-minus-p-to-the-n-minus-k. Multiply them. DO: stress that the exponents k and n-minus-k must add to n — every trial is accounted for. We keep n tiny and read C(n,k) off the little table on screen, no heavy counting machinery — that's deliberately out of scope. Have students copy the C-table; the small rows are worth memorizing.</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step out loud. X is binomial, n=3, p=0.5. Find P(X equals 2). C(3,2) is 3 — the two makes can land on shots one-two, one-three, or two-three. Each arrangement has chance p-squared times one-minus-p to the first: 0.5 squared times 0.5, which is 0.125. So P equals 3 times 0.125 equals 0.375, exactly three-eighths. Say it in words: about a 37.5 percent chance she makes exactly two of three. Then reveal the whole distribution — P of 0, 1, 2, 3 are one-eighth, three-eighths, three-eighths, one-eighth. DO: add them: they sum to exactly one. That 'must sum to one' rule is a free sanity check on every small case — point out that they can self-grade with it.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Give this its own slide because it trips everyone. In a binomial, 'success' is a neutral label for whichever outcome you've decided to count — nothing to do with good or bad. If you're counting defective parts coming off a line, then a defect IS a success for the purpose of the model. If you're counting people who say no on a survey, 'no' is the success. DO: ask the class for one example where the 'success' is clearly a bad thing — a dropped call, a failed test, a missed bus. Lock it in: the everyday meaning of the word will mislead you; in here, success just means 'the thing I'm counting.' This single relabel clears up a surprising number of later errors.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back in: for n=100 you don't want 101 terms — the center and spread have one-line formulas. Connect to last week: the mean of any random variable was its expected value, the long-run average. For a binomial it collapses to mu equals n times p. Intuition: if each of n trials succeeds with probability p, you expect n-p of them — flip a coin 100 times, expect 50 heads. The variance is n-p-times-one-minus-p, and the standard deviation is the square root of that, the typical distance of the actual count from n-p. Memory hook: mean is n-p; spread is root n-p-one-minus-p, and it's largest when p is one-half. DO: emphasize the SD keeps the one-minus-p factor — a very common slip is to write root n-p.</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Engineered to land clean. A fair coin flipped 100 times, X the number of heads, binomial 100 and 0.5. Mean: n-p equals 100 times 0.5 equals 50 heads. Variance: n-p-one-minus-p equals 100 times 0.5 times 0.5 equals 25. Standard deviation: square root of 25 equals 5 heads. Now translate, which is the whole point — expect about 50 heads, give or take about 5, so anything roughly 45 to 55 is unsurprising. DO: run a second one live for confidence — B(64, 0.5): mean 32, variance 16, SD 4. Both are clean because we chose friendly numbers. Remind them: the value of these formulas is they work for ANY binomial without summing a single probability term.</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E2A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77240" y="1325880"/>
            <a:ext cx="10607040" cy="457200"/>
          </a:xfrm>
          <a:prstGeom prst="rect">
            <a:avLst/>
          </a:prstGeom>
          <a:noFill/>
        </p:spPr>
        <p:txBody>
          <a:bodyPr wrap="square" lIns="0" rIns="0" tIns="0" bIns="0" anchor="t">
            <a:spAutoFit/>
          </a:bodyPr>
          <a:lstStyle/>
          <a:p>
            <a:pPr algn="l"/>
            <a:r>
              <a:rPr sz="1500" b="1" i="0" spc="200">
                <a:solidFill>
                  <a:srgbClr val="8FB8D9"/>
                </a:solidFill>
                <a:latin typeface="Calibri"/>
              </a:rPr>
              <a:t>INTRODUCTION TO STATISTICS  ·  MATH 11  ·  WEEK 7</a:t>
            </a:r>
          </a:p>
        </p:txBody>
      </p:sp>
      <p:sp>
        <p:nvSpPr>
          <p:cNvPr id="4" name="TextBox 3"/>
          <p:cNvSpPr txBox="1"/>
          <p:nvPr/>
        </p:nvSpPr>
        <p:spPr>
          <a:xfrm>
            <a:off x="777240" y="2148840"/>
            <a:ext cx="10607040" cy="1005840"/>
          </a:xfrm>
          <a:prstGeom prst="rect">
            <a:avLst/>
          </a:prstGeom>
          <a:noFill/>
        </p:spPr>
        <p:txBody>
          <a:bodyPr wrap="square" lIns="0" rIns="0" tIns="0" bIns="0" anchor="t">
            <a:spAutoFit/>
          </a:bodyPr>
          <a:lstStyle/>
          <a:p>
            <a:pPr algn="l"/>
            <a:r>
              <a:rPr sz="6000" b="1" i="0">
                <a:solidFill>
                  <a:srgbClr val="FFFFFF"/>
                </a:solidFill>
                <a:latin typeface="Calibri"/>
              </a:rPr>
              <a:t>Binomial &amp;</a:t>
            </a:r>
          </a:p>
        </p:txBody>
      </p:sp>
      <p:sp>
        <p:nvSpPr>
          <p:cNvPr id="5" name="TextBox 4"/>
          <p:cNvSpPr txBox="1"/>
          <p:nvPr/>
        </p:nvSpPr>
        <p:spPr>
          <a:xfrm>
            <a:off x="777240" y="3063240"/>
            <a:ext cx="10607040" cy="1005840"/>
          </a:xfrm>
          <a:prstGeom prst="rect">
            <a:avLst/>
          </a:prstGeom>
          <a:noFill/>
        </p:spPr>
        <p:txBody>
          <a:bodyPr wrap="square" lIns="0" rIns="0" tIns="0" bIns="0" anchor="t">
            <a:spAutoFit/>
          </a:bodyPr>
          <a:lstStyle/>
          <a:p>
            <a:pPr algn="l"/>
            <a:r>
              <a:rPr sz="6000" b="1" i="0">
                <a:solidFill>
                  <a:srgbClr val="FFFFFF"/>
                </a:solidFill>
                <a:latin typeface="Calibri"/>
              </a:rPr>
              <a:t>Normal Models</a:t>
            </a:r>
          </a:p>
        </p:txBody>
      </p:sp>
      <p:sp>
        <p:nvSpPr>
          <p:cNvPr id="6" name="TextBox 5"/>
          <p:cNvSpPr txBox="1"/>
          <p:nvPr/>
        </p:nvSpPr>
        <p:spPr>
          <a:xfrm>
            <a:off x="822960" y="4297680"/>
            <a:ext cx="10607040" cy="548640"/>
          </a:xfrm>
          <a:prstGeom prst="rect">
            <a:avLst/>
          </a:prstGeom>
          <a:noFill/>
        </p:spPr>
        <p:txBody>
          <a:bodyPr wrap="square" lIns="0" rIns="0" tIns="0" bIns="0" anchor="t">
            <a:spAutoFit/>
          </a:bodyPr>
          <a:lstStyle/>
          <a:p>
            <a:pPr algn="l"/>
            <a:r>
              <a:rPr sz="2200" b="0" i="1">
                <a:solidFill>
                  <a:srgbClr val="8FB8D9"/>
                </a:solidFill>
                <a:latin typeface="Calibri"/>
              </a:rPr>
              <a:t>Count the successes — then let the bell curve take the big ones.</a:t>
            </a:r>
          </a:p>
        </p:txBody>
      </p:sp>
      <p:sp>
        <p:nvSpPr>
          <p:cNvPr id="7" name="TextBox 6"/>
          <p:cNvSpPr txBox="1"/>
          <p:nvPr/>
        </p:nvSpPr>
        <p:spPr>
          <a:xfrm>
            <a:off x="822960" y="5715000"/>
            <a:ext cx="10607040" cy="365760"/>
          </a:xfrm>
          <a:prstGeom prst="rect">
            <a:avLst/>
          </a:prstGeom>
          <a:noFill/>
        </p:spPr>
        <p:txBody>
          <a:bodyPr wrap="square" lIns="0" rIns="0" tIns="0" bIns="0" anchor="t">
            <a:spAutoFit/>
          </a:bodyPr>
          <a:lstStyle/>
          <a:p>
            <a:pPr algn="l"/>
            <a:r>
              <a:rPr sz="1400" b="0" i="0">
                <a:solidFill>
                  <a:srgbClr val="6E8CA6"/>
                </a:solidFill>
                <a:latin typeface="Calibri"/>
              </a:rPr>
              <a:t>Silver Oak University  ·  Department of Mathematics &amp; Statistics</a:t>
            </a:r>
          </a:p>
        </p:txBody>
      </p:sp>
      <p:sp>
        <p:nvSpPr>
          <p:cNvPr id="8" name="TextBox 7"/>
          <p:cNvSpPr txBox="1"/>
          <p:nvPr/>
        </p:nvSpPr>
        <p:spPr>
          <a:xfrm>
            <a:off x="822960" y="6035040"/>
            <a:ext cx="10607040" cy="365760"/>
          </a:xfrm>
          <a:prstGeom prst="rect">
            <a:avLst/>
          </a:prstGeom>
          <a:noFill/>
        </p:spPr>
        <p:txBody>
          <a:bodyPr wrap="square" lIns="0" rIns="0" tIns="0" bIns="0" anchor="t">
            <a:spAutoFit/>
          </a:bodyPr>
          <a:lstStyle/>
          <a:p>
            <a:pPr algn="l"/>
            <a:r>
              <a:rPr sz="1200" b="0" i="0">
                <a:solidFill>
                  <a:srgbClr val="6E8CA6"/>
                </a:solidFill>
                <a:latin typeface="Calibri"/>
              </a:rPr>
              <a:t>~ Prof. Rivera's edition  ·  Fall 2026  ·  built with thecoursemaker.com</a:t>
            </a:r>
          </a:p>
        </p:txBody>
      </p:sp>
      <p:sp>
        <p:nvSpPr>
          <p:cNvPr id="9" name="TextBox 8"/>
          <p:cNvSpPr txBox="1"/>
          <p:nvPr/>
        </p:nvSpPr>
        <p:spPr>
          <a:xfrm>
            <a:off x="11475720" y="6355080"/>
            <a:ext cx="548640" cy="365760"/>
          </a:xfrm>
          <a:prstGeom prst="rect">
            <a:avLst/>
          </a:prstGeom>
          <a:noFill/>
        </p:spPr>
        <p:txBody>
          <a:bodyPr wrap="square" lIns="0" rIns="0" tIns="0" bIns="0" anchor="t">
            <a:spAutoFit/>
          </a:bodyPr>
          <a:lstStyle/>
          <a:p>
            <a:pPr algn="r"/>
            <a:r>
              <a:rPr sz="1200" b="0" i="0">
                <a:solidFill>
                  <a:srgbClr val="6E8CA6"/>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E2A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77240" y="566928"/>
            <a:ext cx="10607040" cy="457200"/>
          </a:xfrm>
          <a:prstGeom prst="rect">
            <a:avLst/>
          </a:prstGeom>
          <a:noFill/>
        </p:spPr>
        <p:txBody>
          <a:bodyPr wrap="square" lIns="0" rIns="0" tIns="0" bIns="0" anchor="t">
            <a:spAutoFit/>
          </a:bodyPr>
          <a:lstStyle/>
          <a:p>
            <a:pPr algn="l"/>
            <a:r>
              <a:rPr sz="1400" b="1" i="0" spc="220">
                <a:solidFill>
                  <a:srgbClr val="8FB8D9"/>
                </a:solidFill>
                <a:latin typeface="Calibri"/>
              </a:rPr>
              <a:t>THE NORMAL APPROXIMATION  ·  THE PERMISSION SLIP</a:t>
            </a:r>
          </a:p>
        </p:txBody>
      </p:sp>
      <p:sp>
        <p:nvSpPr>
          <p:cNvPr id="4" name="TextBox 3"/>
          <p:cNvSpPr txBox="1"/>
          <p:nvPr/>
        </p:nvSpPr>
        <p:spPr>
          <a:xfrm>
            <a:off x="777240" y="1783080"/>
            <a:ext cx="4389120" cy="1005840"/>
          </a:xfrm>
          <a:prstGeom prst="rect">
            <a:avLst/>
          </a:prstGeom>
          <a:noFill/>
        </p:spPr>
        <p:txBody>
          <a:bodyPr wrap="square" lIns="0" rIns="0" tIns="0" bIns="0" anchor="t">
            <a:spAutoFit/>
          </a:bodyPr>
          <a:lstStyle/>
          <a:p>
            <a:pPr algn="ctr"/>
            <a:r>
              <a:rPr sz="6000" b="1" i="0">
                <a:solidFill>
                  <a:srgbClr val="5AC8E0"/>
                </a:solidFill>
                <a:latin typeface="Calibri"/>
              </a:rPr>
              <a:t>np ≥ 10</a:t>
            </a:r>
          </a:p>
        </p:txBody>
      </p:sp>
      <p:sp>
        <p:nvSpPr>
          <p:cNvPr id="5" name="TextBox 4"/>
          <p:cNvSpPr txBox="1"/>
          <p:nvPr/>
        </p:nvSpPr>
        <p:spPr>
          <a:xfrm>
            <a:off x="5166360" y="2103120"/>
            <a:ext cx="1828800" cy="640080"/>
          </a:xfrm>
          <a:prstGeom prst="rect">
            <a:avLst/>
          </a:prstGeom>
          <a:noFill/>
        </p:spPr>
        <p:txBody>
          <a:bodyPr wrap="square" lIns="0" rIns="0" tIns="0" bIns="0" anchor="t">
            <a:spAutoFit/>
          </a:bodyPr>
          <a:lstStyle/>
          <a:p>
            <a:pPr algn="ctr"/>
            <a:r>
              <a:rPr sz="2600" b="0" i="1">
                <a:solidFill>
                  <a:srgbClr val="6E8CA6"/>
                </a:solidFill>
                <a:latin typeface="Calibri"/>
              </a:rPr>
              <a:t>and</a:t>
            </a:r>
          </a:p>
        </p:txBody>
      </p:sp>
      <p:sp>
        <p:nvSpPr>
          <p:cNvPr id="6" name="TextBox 5"/>
          <p:cNvSpPr txBox="1"/>
          <p:nvPr/>
        </p:nvSpPr>
        <p:spPr>
          <a:xfrm>
            <a:off x="6995160" y="1783080"/>
            <a:ext cx="4389120" cy="1005840"/>
          </a:xfrm>
          <a:prstGeom prst="rect">
            <a:avLst/>
          </a:prstGeom>
          <a:noFill/>
        </p:spPr>
        <p:txBody>
          <a:bodyPr wrap="square" lIns="0" rIns="0" tIns="0" bIns="0" anchor="t">
            <a:spAutoFit/>
          </a:bodyPr>
          <a:lstStyle/>
          <a:p>
            <a:pPr algn="ctr"/>
            <a:r>
              <a:rPr sz="6000" b="1" i="0">
                <a:solidFill>
                  <a:srgbClr val="5AC8E0"/>
                </a:solidFill>
                <a:latin typeface="Calibri"/>
              </a:rPr>
              <a:t>n(1−p) ≥ 10</a:t>
            </a:r>
          </a:p>
        </p:txBody>
      </p:sp>
      <p:sp>
        <p:nvSpPr>
          <p:cNvPr id="7" name="TextBox 6"/>
          <p:cNvSpPr txBox="1"/>
          <p:nvPr/>
        </p:nvSpPr>
        <p:spPr>
          <a:xfrm>
            <a:off x="822960" y="3429000"/>
            <a:ext cx="10607040" cy="548640"/>
          </a:xfrm>
          <a:prstGeom prst="rect">
            <a:avLst/>
          </a:prstGeom>
          <a:noFill/>
        </p:spPr>
        <p:txBody>
          <a:bodyPr wrap="square" lIns="0" rIns="0" tIns="0" bIns="0" anchor="t">
            <a:spAutoFit/>
          </a:bodyPr>
          <a:lstStyle/>
          <a:p>
            <a:pPr algn="ctr"/>
            <a:r>
              <a:rPr sz="2200" b="1" i="0">
                <a:solidFill>
                  <a:srgbClr val="FFFFFF"/>
                </a:solidFill>
                <a:latin typeface="Calibri"/>
              </a:rPr>
              <a:t>When BOTH clear 10, the binomial is bell-shaped enough to use a normal curve.</a:t>
            </a:r>
          </a:p>
        </p:txBody>
      </p:sp>
      <p:sp>
        <p:nvSpPr>
          <p:cNvPr id="8" name="TextBox 7"/>
          <p:cNvSpPr txBox="1"/>
          <p:nvPr/>
        </p:nvSpPr>
        <p:spPr>
          <a:xfrm>
            <a:off x="822960" y="4343400"/>
            <a:ext cx="10607040" cy="457200"/>
          </a:xfrm>
          <a:prstGeom prst="rect">
            <a:avLst/>
          </a:prstGeom>
          <a:noFill/>
        </p:spPr>
        <p:txBody>
          <a:bodyPr wrap="square" lIns="0" rIns="0" tIns="0" bIns="0" anchor="t">
            <a:spAutoFit/>
          </a:bodyPr>
          <a:lstStyle/>
          <a:p>
            <a:pPr algn="ctr"/>
            <a:r>
              <a:rPr sz="1900" b="0" i="1">
                <a:solidFill>
                  <a:srgbClr val="8FB8D9"/>
                </a:solidFill>
                <a:latin typeface="Calibri"/>
              </a:rPr>
              <a:t>The normal curve borrows the SAME mean (np) and SD (√(np(1−p))).</a:t>
            </a:r>
          </a:p>
        </p:txBody>
      </p:sp>
      <p:sp>
        <p:nvSpPr>
          <p:cNvPr id="9" name="TextBox 8"/>
          <p:cNvSpPr txBox="1"/>
          <p:nvPr/>
        </p:nvSpPr>
        <p:spPr>
          <a:xfrm>
            <a:off x="822960" y="5212080"/>
            <a:ext cx="10607040" cy="457200"/>
          </a:xfrm>
          <a:prstGeom prst="rect">
            <a:avLst/>
          </a:prstGeom>
          <a:noFill/>
        </p:spPr>
        <p:txBody>
          <a:bodyPr wrap="square" lIns="0" rIns="0" tIns="0" bIns="0" anchor="t">
            <a:spAutoFit/>
          </a:bodyPr>
          <a:lstStyle/>
          <a:p>
            <a:pPr algn="ctr"/>
            <a:r>
              <a:rPr sz="1600" b="0" i="0">
                <a:solidFill>
                  <a:srgbClr val="6E8CA6"/>
                </a:solidFill>
                <a:latin typeface="Calibri"/>
              </a:rPr>
              <a:t>Full normal-curve calculations (z-scores, areas) — that's Week 9. Today: just the setup + the license.</a:t>
            </a:r>
          </a:p>
        </p:txBody>
      </p:sp>
      <p:sp>
        <p:nvSpPr>
          <p:cNvPr id="10" name="TextBox 9"/>
          <p:cNvSpPr txBox="1"/>
          <p:nvPr/>
        </p:nvSpPr>
        <p:spPr>
          <a:xfrm>
            <a:off x="11475720" y="6355080"/>
            <a:ext cx="548640" cy="365760"/>
          </a:xfrm>
          <a:prstGeom prst="rect">
            <a:avLst/>
          </a:prstGeom>
          <a:noFill/>
        </p:spPr>
        <p:txBody>
          <a:bodyPr wrap="square" lIns="0" rIns="0" tIns="0" bIns="0" anchor="t">
            <a:spAutoFit/>
          </a:bodyPr>
          <a:lstStyle/>
          <a:p>
            <a:pPr algn="r"/>
            <a:r>
              <a:rPr sz="1200" b="0" i="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E2A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77240" y="566928"/>
            <a:ext cx="10607040" cy="457200"/>
          </a:xfrm>
          <a:prstGeom prst="rect">
            <a:avLst/>
          </a:prstGeom>
          <a:noFill/>
        </p:spPr>
        <p:txBody>
          <a:bodyPr wrap="square" lIns="0" rIns="0" tIns="0" bIns="0" anchor="t">
            <a:spAutoFit/>
          </a:bodyPr>
          <a:lstStyle/>
          <a:p>
            <a:pPr algn="l"/>
            <a:r>
              <a:rPr sz="1400" b="1" i="0" spc="220">
                <a:solidFill>
                  <a:srgbClr val="8FB8D9"/>
                </a:solidFill>
                <a:latin typeface="Calibri"/>
              </a:rPr>
              <a:t>DOES THE BELL CURVE GET THE JOB?</a:t>
            </a:r>
          </a:p>
        </p:txBody>
      </p:sp>
      <p:sp>
        <p:nvSpPr>
          <p:cNvPr id="4" name="TextBox 3"/>
          <p:cNvSpPr txBox="1"/>
          <p:nvPr/>
        </p:nvSpPr>
        <p:spPr>
          <a:xfrm>
            <a:off x="868680" y="1325880"/>
            <a:ext cx="4937760" cy="457200"/>
          </a:xfrm>
          <a:prstGeom prst="rect">
            <a:avLst/>
          </a:prstGeom>
          <a:noFill/>
        </p:spPr>
        <p:txBody>
          <a:bodyPr wrap="square" lIns="0" rIns="0" tIns="0" bIns="0" anchor="t">
            <a:spAutoFit/>
          </a:bodyPr>
          <a:lstStyle/>
          <a:p>
            <a:pPr algn="l"/>
            <a:r>
              <a:rPr sz="2200" b="1" i="0">
                <a:solidFill>
                  <a:srgbClr val="5AC8E0"/>
                </a:solidFill>
                <a:latin typeface="Calibri"/>
              </a:rPr>
              <a:t>PASSES</a:t>
            </a:r>
          </a:p>
        </p:txBody>
      </p:sp>
      <p:sp>
        <p:nvSpPr>
          <p:cNvPr id="5" name="TextBox 4"/>
          <p:cNvSpPr txBox="1"/>
          <p:nvPr/>
        </p:nvSpPr>
        <p:spPr>
          <a:xfrm>
            <a:off x="868680" y="1920240"/>
            <a:ext cx="4937760" cy="457200"/>
          </a:xfrm>
          <a:prstGeom prst="rect">
            <a:avLst/>
          </a:prstGeom>
          <a:noFill/>
        </p:spPr>
        <p:txBody>
          <a:bodyPr wrap="square" lIns="0" rIns="0" tIns="0" bIns="0" anchor="t">
            <a:spAutoFit/>
          </a:bodyPr>
          <a:lstStyle/>
          <a:p>
            <a:pPr algn="l"/>
            <a:r>
              <a:rPr sz="2000" b="1" i="0">
                <a:solidFill>
                  <a:srgbClr val="FFFFFF"/>
                </a:solidFill>
                <a:latin typeface="Calibri"/>
              </a:rPr>
              <a:t>n = 100, p = 0.5</a:t>
            </a:r>
          </a:p>
        </p:txBody>
      </p:sp>
      <p:sp>
        <p:nvSpPr>
          <p:cNvPr id="6" name="TextBox 5"/>
          <p:cNvSpPr txBox="1"/>
          <p:nvPr/>
        </p:nvSpPr>
        <p:spPr>
          <a:xfrm>
            <a:off x="868680" y="2514600"/>
            <a:ext cx="4937760" cy="1005840"/>
          </a:xfrm>
          <a:prstGeom prst="rect">
            <a:avLst/>
          </a:prstGeom>
          <a:noFill/>
        </p:spPr>
        <p:txBody>
          <a:bodyPr wrap="square" lIns="0" rIns="0" tIns="0" bIns="0" anchor="t">
            <a:spAutoFit/>
          </a:bodyPr>
          <a:lstStyle/>
          <a:p>
            <a:pPr algn="l">
              <a:lnSpc>
                <a:spcPct val="125000"/>
              </a:lnSpc>
            </a:pPr>
            <a:r>
              <a:rPr sz="1900" b="0" i="0">
                <a:solidFill>
                  <a:srgbClr val="FFFFFF"/>
                </a:solidFill>
                <a:latin typeface="Calibri"/>
              </a:rPr>
              <a:t>np = 50  ≥ 10  ✓</a:t>
            </a:r>
          </a:p>
          <a:p>
            <a:pPr algn="l">
              <a:lnSpc>
                <a:spcPct val="125000"/>
              </a:lnSpc>
            </a:pPr>
            <a:r>
              <a:rPr sz="1900" b="0" i="0">
                <a:solidFill>
                  <a:srgbClr val="FFFFFF"/>
                </a:solidFill>
                <a:latin typeface="Calibri"/>
              </a:rPr>
              <a:t>n(1−p) = 50  ≥ 10  ✓</a:t>
            </a:r>
          </a:p>
        </p:txBody>
      </p:sp>
      <p:sp>
        <p:nvSpPr>
          <p:cNvPr id="7" name="TextBox 6"/>
          <p:cNvSpPr txBox="1"/>
          <p:nvPr/>
        </p:nvSpPr>
        <p:spPr>
          <a:xfrm>
            <a:off x="868680" y="3611880"/>
            <a:ext cx="4937760" cy="822960"/>
          </a:xfrm>
          <a:prstGeom prst="rect">
            <a:avLst/>
          </a:prstGeom>
          <a:noFill/>
        </p:spPr>
        <p:txBody>
          <a:bodyPr wrap="square" lIns="0" rIns="0" tIns="0" bIns="0" anchor="t">
            <a:spAutoFit/>
          </a:bodyPr>
          <a:lstStyle/>
          <a:p>
            <a:pPr algn="l">
              <a:lnSpc>
                <a:spcPct val="120000"/>
              </a:lnSpc>
            </a:pPr>
            <a:r>
              <a:rPr sz="1900" b="1" i="0">
                <a:solidFill>
                  <a:srgbClr val="8FB8D9"/>
                </a:solidFill>
                <a:latin typeface="Calibri"/>
              </a:rPr>
              <a:t>→ normal model OK</a:t>
            </a:r>
          </a:p>
          <a:p>
            <a:pPr algn="l">
              <a:lnSpc>
                <a:spcPct val="120000"/>
              </a:lnSpc>
            </a:pPr>
            <a:r>
              <a:rPr sz="1900" b="1" i="0">
                <a:solidFill>
                  <a:srgbClr val="8FB8D9"/>
                </a:solidFill>
                <a:latin typeface="Calibri"/>
              </a:rPr>
              <a:t>(center 50, SD 5)</a:t>
            </a:r>
          </a:p>
        </p:txBody>
      </p:sp>
      <p:sp>
        <p:nvSpPr>
          <p:cNvPr id="8" name="TextBox 7"/>
          <p:cNvSpPr txBox="1"/>
          <p:nvPr/>
        </p:nvSpPr>
        <p:spPr>
          <a:xfrm>
            <a:off x="5806440" y="2651760"/>
            <a:ext cx="640080" cy="548640"/>
          </a:xfrm>
          <a:prstGeom prst="rect">
            <a:avLst/>
          </a:prstGeom>
          <a:noFill/>
        </p:spPr>
        <p:txBody>
          <a:bodyPr wrap="square" lIns="0" rIns="0" tIns="0" bIns="0" anchor="t">
            <a:spAutoFit/>
          </a:bodyPr>
          <a:lstStyle/>
          <a:p>
            <a:pPr algn="ctr"/>
            <a:r>
              <a:rPr sz="2200" b="0" i="1">
                <a:solidFill>
                  <a:srgbClr val="6E8CA6"/>
                </a:solidFill>
                <a:latin typeface="Calibri"/>
              </a:rPr>
              <a:t>vs</a:t>
            </a:r>
          </a:p>
        </p:txBody>
      </p:sp>
      <p:sp>
        <p:nvSpPr>
          <p:cNvPr id="9" name="TextBox 8"/>
          <p:cNvSpPr txBox="1"/>
          <p:nvPr/>
        </p:nvSpPr>
        <p:spPr>
          <a:xfrm>
            <a:off x="6492240" y="1325880"/>
            <a:ext cx="4937760" cy="457200"/>
          </a:xfrm>
          <a:prstGeom prst="rect">
            <a:avLst/>
          </a:prstGeom>
          <a:noFill/>
        </p:spPr>
        <p:txBody>
          <a:bodyPr wrap="square" lIns="0" rIns="0" tIns="0" bIns="0" anchor="t">
            <a:spAutoFit/>
          </a:bodyPr>
          <a:lstStyle/>
          <a:p>
            <a:pPr algn="l"/>
            <a:r>
              <a:rPr sz="2200" b="1" i="0">
                <a:solidFill>
                  <a:srgbClr val="5AC8E0"/>
                </a:solidFill>
                <a:latin typeface="Calibri"/>
              </a:rPr>
              <a:t>FAILS</a:t>
            </a:r>
          </a:p>
        </p:txBody>
      </p:sp>
      <p:sp>
        <p:nvSpPr>
          <p:cNvPr id="10" name="TextBox 9"/>
          <p:cNvSpPr txBox="1"/>
          <p:nvPr/>
        </p:nvSpPr>
        <p:spPr>
          <a:xfrm>
            <a:off x="6492240" y="1920240"/>
            <a:ext cx="4937760" cy="457200"/>
          </a:xfrm>
          <a:prstGeom prst="rect">
            <a:avLst/>
          </a:prstGeom>
          <a:noFill/>
        </p:spPr>
        <p:txBody>
          <a:bodyPr wrap="square" lIns="0" rIns="0" tIns="0" bIns="0" anchor="t">
            <a:spAutoFit/>
          </a:bodyPr>
          <a:lstStyle/>
          <a:p>
            <a:pPr algn="l"/>
            <a:r>
              <a:rPr sz="2000" b="1" i="0">
                <a:solidFill>
                  <a:srgbClr val="FFFFFF"/>
                </a:solidFill>
                <a:latin typeface="Calibri"/>
              </a:rPr>
              <a:t>n = 20, p = 0.02</a:t>
            </a:r>
          </a:p>
        </p:txBody>
      </p:sp>
      <p:sp>
        <p:nvSpPr>
          <p:cNvPr id="11" name="TextBox 10"/>
          <p:cNvSpPr txBox="1"/>
          <p:nvPr/>
        </p:nvSpPr>
        <p:spPr>
          <a:xfrm>
            <a:off x="6492240" y="2514600"/>
            <a:ext cx="4937760" cy="1005840"/>
          </a:xfrm>
          <a:prstGeom prst="rect">
            <a:avLst/>
          </a:prstGeom>
          <a:noFill/>
        </p:spPr>
        <p:txBody>
          <a:bodyPr wrap="square" lIns="0" rIns="0" tIns="0" bIns="0" anchor="t">
            <a:spAutoFit/>
          </a:bodyPr>
          <a:lstStyle/>
          <a:p>
            <a:pPr algn="l">
              <a:lnSpc>
                <a:spcPct val="125000"/>
              </a:lnSpc>
            </a:pPr>
            <a:r>
              <a:rPr sz="1900" b="0" i="0">
                <a:solidFill>
                  <a:srgbClr val="FFFFFF"/>
                </a:solidFill>
                <a:latin typeface="Calibri"/>
              </a:rPr>
              <a:t>np = 0.4  — under 10  ✗</a:t>
            </a:r>
          </a:p>
          <a:p>
            <a:pPr algn="l">
              <a:lnSpc>
                <a:spcPct val="125000"/>
              </a:lnSpc>
            </a:pPr>
            <a:r>
              <a:rPr sz="1900" b="0" i="0">
                <a:solidFill>
                  <a:srgbClr val="FFFFFF"/>
                </a:solidFill>
                <a:latin typeface="Calibri"/>
              </a:rPr>
              <a:t>n(1−p) = 19.6  ✓</a:t>
            </a:r>
          </a:p>
        </p:txBody>
      </p:sp>
      <p:sp>
        <p:nvSpPr>
          <p:cNvPr id="12" name="TextBox 11"/>
          <p:cNvSpPr txBox="1"/>
          <p:nvPr/>
        </p:nvSpPr>
        <p:spPr>
          <a:xfrm>
            <a:off x="6492240" y="3611880"/>
            <a:ext cx="4937760" cy="822960"/>
          </a:xfrm>
          <a:prstGeom prst="rect">
            <a:avLst/>
          </a:prstGeom>
          <a:noFill/>
        </p:spPr>
        <p:txBody>
          <a:bodyPr wrap="square" lIns="0" rIns="0" tIns="0" bIns="0" anchor="t">
            <a:spAutoFit/>
          </a:bodyPr>
          <a:lstStyle/>
          <a:p>
            <a:pPr algn="l">
              <a:lnSpc>
                <a:spcPct val="120000"/>
              </a:lnSpc>
            </a:pPr>
            <a:r>
              <a:rPr sz="1900" b="1" i="0">
                <a:solidFill>
                  <a:srgbClr val="8FB8D9"/>
                </a:solidFill>
                <a:latin typeface="Calibri"/>
              </a:rPr>
              <a:t>→ NOT licensed</a:t>
            </a:r>
          </a:p>
          <a:p>
            <a:pPr algn="l">
              <a:lnSpc>
                <a:spcPct val="120000"/>
              </a:lnSpc>
            </a:pPr>
            <a:r>
              <a:rPr sz="1900" b="1" i="0">
                <a:solidFill>
                  <a:srgbClr val="8FB8D9"/>
                </a:solidFill>
                <a:latin typeface="Calibri"/>
              </a:rPr>
              <a:t>lopsided at 0 — use exact binomial</a:t>
            </a:r>
          </a:p>
        </p:txBody>
      </p:sp>
      <p:sp>
        <p:nvSpPr>
          <p:cNvPr id="13" name="TextBox 12"/>
          <p:cNvSpPr txBox="1"/>
          <p:nvPr/>
        </p:nvSpPr>
        <p:spPr>
          <a:xfrm>
            <a:off x="822960" y="5852160"/>
            <a:ext cx="10607040" cy="457200"/>
          </a:xfrm>
          <a:prstGeom prst="rect">
            <a:avLst/>
          </a:prstGeom>
          <a:noFill/>
        </p:spPr>
        <p:txBody>
          <a:bodyPr wrap="square" lIns="0" rIns="0" tIns="0" bIns="0" anchor="t">
            <a:spAutoFit/>
          </a:bodyPr>
          <a:lstStyle/>
          <a:p>
            <a:pPr algn="l"/>
            <a:r>
              <a:rPr sz="1800" b="0" i="1">
                <a:solidFill>
                  <a:srgbClr val="6E8CA6"/>
                </a:solidFill>
                <a:latin typeface="Calibri"/>
              </a:rPr>
              <a:t>One side failing is enough to disqualify the normal curve.</a:t>
            </a:r>
          </a:p>
        </p:txBody>
      </p:sp>
      <p:sp>
        <p:nvSpPr>
          <p:cNvPr id="14" name="TextBox 13"/>
          <p:cNvSpPr txBox="1"/>
          <p:nvPr/>
        </p:nvSpPr>
        <p:spPr>
          <a:xfrm>
            <a:off x="11475720" y="6355080"/>
            <a:ext cx="548640" cy="365760"/>
          </a:xfrm>
          <a:prstGeom prst="rect">
            <a:avLst/>
          </a:prstGeom>
          <a:noFill/>
        </p:spPr>
        <p:txBody>
          <a:bodyPr wrap="square" lIns="0" rIns="0" tIns="0" bIns="0" anchor="t">
            <a:spAutoFit/>
          </a:bodyPr>
          <a:lstStyle/>
          <a:p>
            <a:pPr algn="r"/>
            <a:r>
              <a:rPr sz="1200" b="0" i="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E2A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77240" y="566928"/>
            <a:ext cx="10607040" cy="457200"/>
          </a:xfrm>
          <a:prstGeom prst="rect">
            <a:avLst/>
          </a:prstGeom>
          <a:noFill/>
        </p:spPr>
        <p:txBody>
          <a:bodyPr wrap="square" lIns="0" rIns="0" tIns="0" bIns="0" anchor="t">
            <a:spAutoFit/>
          </a:bodyPr>
          <a:lstStyle/>
          <a:p>
            <a:pPr algn="l"/>
            <a:r>
              <a:rPr sz="1400" b="1" i="0" spc="220">
                <a:solidFill>
                  <a:srgbClr val="8FB8D9"/>
                </a:solidFill>
                <a:latin typeface="Calibri"/>
              </a:rPr>
              <a:t>START TO FINISH  ·  200 AD VIEWS, P = 0.1</a:t>
            </a:r>
          </a:p>
        </p:txBody>
      </p:sp>
      <p:sp>
        <p:nvSpPr>
          <p:cNvPr id="4" name="TextBox 3"/>
          <p:cNvSpPr txBox="1"/>
          <p:nvPr/>
        </p:nvSpPr>
        <p:spPr>
          <a:xfrm>
            <a:off x="868680" y="1417320"/>
            <a:ext cx="548640" cy="640080"/>
          </a:xfrm>
          <a:prstGeom prst="rect">
            <a:avLst/>
          </a:prstGeom>
          <a:noFill/>
        </p:spPr>
        <p:txBody>
          <a:bodyPr wrap="square" lIns="0" rIns="0" tIns="0" bIns="0" anchor="t">
            <a:spAutoFit/>
          </a:bodyPr>
          <a:lstStyle/>
          <a:p>
            <a:pPr algn="l"/>
            <a:r>
              <a:rPr sz="2800" b="1" i="0">
                <a:solidFill>
                  <a:srgbClr val="5AC8E0"/>
                </a:solidFill>
                <a:latin typeface="Calibri"/>
              </a:rPr>
              <a:t>1</a:t>
            </a:r>
          </a:p>
        </p:txBody>
      </p:sp>
      <p:sp>
        <p:nvSpPr>
          <p:cNvPr id="5" name="TextBox 4"/>
          <p:cNvSpPr txBox="1"/>
          <p:nvPr/>
        </p:nvSpPr>
        <p:spPr>
          <a:xfrm>
            <a:off x="1554480" y="1435608"/>
            <a:ext cx="2834640" cy="548640"/>
          </a:xfrm>
          <a:prstGeom prst="rect">
            <a:avLst/>
          </a:prstGeom>
          <a:noFill/>
        </p:spPr>
        <p:txBody>
          <a:bodyPr wrap="square" lIns="0" rIns="0" tIns="0" bIns="0" anchor="t">
            <a:spAutoFit/>
          </a:bodyPr>
          <a:lstStyle/>
          <a:p>
            <a:pPr algn="l"/>
            <a:r>
              <a:rPr sz="2000" b="1" i="0">
                <a:solidFill>
                  <a:srgbClr val="FFFFFF"/>
                </a:solidFill>
                <a:latin typeface="Calibri"/>
              </a:rPr>
              <a:t>Binomial?</a:t>
            </a:r>
          </a:p>
        </p:txBody>
      </p:sp>
      <p:sp>
        <p:nvSpPr>
          <p:cNvPr id="6" name="TextBox 5"/>
          <p:cNvSpPr txBox="1"/>
          <p:nvPr/>
        </p:nvSpPr>
        <p:spPr>
          <a:xfrm>
            <a:off x="4480560" y="1463040"/>
            <a:ext cx="7040880" cy="548640"/>
          </a:xfrm>
          <a:prstGeom prst="rect">
            <a:avLst/>
          </a:prstGeom>
          <a:noFill/>
        </p:spPr>
        <p:txBody>
          <a:bodyPr wrap="square" lIns="0" rIns="0" tIns="0" bIns="0" anchor="t">
            <a:spAutoFit/>
          </a:bodyPr>
          <a:lstStyle/>
          <a:p>
            <a:pPr algn="l"/>
            <a:r>
              <a:rPr sz="1700" b="0" i="0">
                <a:solidFill>
                  <a:srgbClr val="8FB8D9"/>
                </a:solidFill>
                <a:latin typeface="Calibri"/>
              </a:rPr>
              <a:t>binary · n = 200 · independent · p = 0.1  →  X ~ B(200, 0.1)  ✓</a:t>
            </a:r>
          </a:p>
        </p:txBody>
      </p:sp>
      <p:sp>
        <p:nvSpPr>
          <p:cNvPr id="7" name="TextBox 6"/>
          <p:cNvSpPr txBox="1"/>
          <p:nvPr/>
        </p:nvSpPr>
        <p:spPr>
          <a:xfrm>
            <a:off x="868680" y="2377440"/>
            <a:ext cx="548640" cy="640080"/>
          </a:xfrm>
          <a:prstGeom prst="rect">
            <a:avLst/>
          </a:prstGeom>
          <a:noFill/>
        </p:spPr>
        <p:txBody>
          <a:bodyPr wrap="square" lIns="0" rIns="0" tIns="0" bIns="0" anchor="t">
            <a:spAutoFit/>
          </a:bodyPr>
          <a:lstStyle/>
          <a:p>
            <a:pPr algn="l"/>
            <a:r>
              <a:rPr sz="2800" b="1" i="0">
                <a:solidFill>
                  <a:srgbClr val="5AC8E0"/>
                </a:solidFill>
                <a:latin typeface="Calibri"/>
              </a:rPr>
              <a:t>2</a:t>
            </a:r>
          </a:p>
        </p:txBody>
      </p:sp>
      <p:sp>
        <p:nvSpPr>
          <p:cNvPr id="8" name="TextBox 7"/>
          <p:cNvSpPr txBox="1"/>
          <p:nvPr/>
        </p:nvSpPr>
        <p:spPr>
          <a:xfrm>
            <a:off x="1554480" y="2395728"/>
            <a:ext cx="2834640" cy="548640"/>
          </a:xfrm>
          <a:prstGeom prst="rect">
            <a:avLst/>
          </a:prstGeom>
          <a:noFill/>
        </p:spPr>
        <p:txBody>
          <a:bodyPr wrap="square" lIns="0" rIns="0" tIns="0" bIns="0" anchor="t">
            <a:spAutoFit/>
          </a:bodyPr>
          <a:lstStyle/>
          <a:p>
            <a:pPr algn="l"/>
            <a:r>
              <a:rPr sz="2000" b="1" i="0">
                <a:solidFill>
                  <a:srgbClr val="FFFFFF"/>
                </a:solidFill>
                <a:latin typeface="Calibri"/>
              </a:rPr>
              <a:t>Center &amp; spread</a:t>
            </a:r>
          </a:p>
        </p:txBody>
      </p:sp>
      <p:sp>
        <p:nvSpPr>
          <p:cNvPr id="9" name="TextBox 8"/>
          <p:cNvSpPr txBox="1"/>
          <p:nvPr/>
        </p:nvSpPr>
        <p:spPr>
          <a:xfrm>
            <a:off x="4480560" y="2423160"/>
            <a:ext cx="7040880" cy="548640"/>
          </a:xfrm>
          <a:prstGeom prst="rect">
            <a:avLst/>
          </a:prstGeom>
          <a:noFill/>
        </p:spPr>
        <p:txBody>
          <a:bodyPr wrap="square" lIns="0" rIns="0" tIns="0" bIns="0" anchor="t">
            <a:spAutoFit/>
          </a:bodyPr>
          <a:lstStyle/>
          <a:p>
            <a:pPr algn="l"/>
            <a:r>
              <a:rPr sz="1700" b="0" i="0">
                <a:solidFill>
                  <a:srgbClr val="8FB8D9"/>
                </a:solidFill>
                <a:latin typeface="Calibri"/>
              </a:rPr>
              <a:t>μ = np = 20    σ² = np(1−p) = 18    σ = √18 ≈ 4.24</a:t>
            </a:r>
          </a:p>
        </p:txBody>
      </p:sp>
      <p:sp>
        <p:nvSpPr>
          <p:cNvPr id="10" name="TextBox 9"/>
          <p:cNvSpPr txBox="1"/>
          <p:nvPr/>
        </p:nvSpPr>
        <p:spPr>
          <a:xfrm>
            <a:off x="868680" y="3337560"/>
            <a:ext cx="548640" cy="640080"/>
          </a:xfrm>
          <a:prstGeom prst="rect">
            <a:avLst/>
          </a:prstGeom>
          <a:noFill/>
        </p:spPr>
        <p:txBody>
          <a:bodyPr wrap="square" lIns="0" rIns="0" tIns="0" bIns="0" anchor="t">
            <a:spAutoFit/>
          </a:bodyPr>
          <a:lstStyle/>
          <a:p>
            <a:pPr algn="l"/>
            <a:r>
              <a:rPr sz="2800" b="1" i="0">
                <a:solidFill>
                  <a:srgbClr val="5AC8E0"/>
                </a:solidFill>
                <a:latin typeface="Calibri"/>
              </a:rPr>
              <a:t>3</a:t>
            </a:r>
          </a:p>
        </p:txBody>
      </p:sp>
      <p:sp>
        <p:nvSpPr>
          <p:cNvPr id="11" name="TextBox 10"/>
          <p:cNvSpPr txBox="1"/>
          <p:nvPr/>
        </p:nvSpPr>
        <p:spPr>
          <a:xfrm>
            <a:off x="1554480" y="3355848"/>
            <a:ext cx="2834640" cy="548640"/>
          </a:xfrm>
          <a:prstGeom prst="rect">
            <a:avLst/>
          </a:prstGeom>
          <a:noFill/>
        </p:spPr>
        <p:txBody>
          <a:bodyPr wrap="square" lIns="0" rIns="0" tIns="0" bIns="0" anchor="t">
            <a:spAutoFit/>
          </a:bodyPr>
          <a:lstStyle/>
          <a:p>
            <a:pPr algn="l"/>
            <a:r>
              <a:rPr sz="2000" b="1" i="0">
                <a:solidFill>
                  <a:srgbClr val="FFFFFF"/>
                </a:solidFill>
                <a:latin typeface="Calibri"/>
              </a:rPr>
              <a:t>Normal OK?</a:t>
            </a:r>
          </a:p>
        </p:txBody>
      </p:sp>
      <p:sp>
        <p:nvSpPr>
          <p:cNvPr id="12" name="TextBox 11"/>
          <p:cNvSpPr txBox="1"/>
          <p:nvPr/>
        </p:nvSpPr>
        <p:spPr>
          <a:xfrm>
            <a:off x="4480560" y="3383280"/>
            <a:ext cx="7040880" cy="548640"/>
          </a:xfrm>
          <a:prstGeom prst="rect">
            <a:avLst/>
          </a:prstGeom>
          <a:noFill/>
        </p:spPr>
        <p:txBody>
          <a:bodyPr wrap="square" lIns="0" rIns="0" tIns="0" bIns="0" anchor="t">
            <a:spAutoFit/>
          </a:bodyPr>
          <a:lstStyle/>
          <a:p>
            <a:pPr algn="l"/>
            <a:r>
              <a:rPr sz="1700" b="0" i="0">
                <a:solidFill>
                  <a:srgbClr val="8FB8D9"/>
                </a:solidFill>
                <a:latin typeface="Calibri"/>
              </a:rPr>
              <a:t>np = 20 ≥ 10 ✓  and  n(1−p) = 180 ≥ 10 ✓  →  yes</a:t>
            </a:r>
          </a:p>
        </p:txBody>
      </p:sp>
      <p:sp>
        <p:nvSpPr>
          <p:cNvPr id="13" name="TextBox 12"/>
          <p:cNvSpPr txBox="1"/>
          <p:nvPr/>
        </p:nvSpPr>
        <p:spPr>
          <a:xfrm>
            <a:off x="868680" y="4297680"/>
            <a:ext cx="548640" cy="640080"/>
          </a:xfrm>
          <a:prstGeom prst="rect">
            <a:avLst/>
          </a:prstGeom>
          <a:noFill/>
        </p:spPr>
        <p:txBody>
          <a:bodyPr wrap="square" lIns="0" rIns="0" tIns="0" bIns="0" anchor="t">
            <a:spAutoFit/>
          </a:bodyPr>
          <a:lstStyle/>
          <a:p>
            <a:pPr algn="l"/>
            <a:r>
              <a:rPr sz="2800" b="1" i="0">
                <a:solidFill>
                  <a:srgbClr val="5AC8E0"/>
                </a:solidFill>
                <a:latin typeface="Calibri"/>
              </a:rPr>
              <a:t>4</a:t>
            </a:r>
          </a:p>
        </p:txBody>
      </p:sp>
      <p:sp>
        <p:nvSpPr>
          <p:cNvPr id="14" name="TextBox 13"/>
          <p:cNvSpPr txBox="1"/>
          <p:nvPr/>
        </p:nvSpPr>
        <p:spPr>
          <a:xfrm>
            <a:off x="1554480" y="4315968"/>
            <a:ext cx="2834640" cy="548640"/>
          </a:xfrm>
          <a:prstGeom prst="rect">
            <a:avLst/>
          </a:prstGeom>
          <a:noFill/>
        </p:spPr>
        <p:txBody>
          <a:bodyPr wrap="square" lIns="0" rIns="0" tIns="0" bIns="0" anchor="t">
            <a:spAutoFit/>
          </a:bodyPr>
          <a:lstStyle/>
          <a:p>
            <a:pPr algn="l"/>
            <a:r>
              <a:rPr sz="2000" b="1" i="0">
                <a:solidFill>
                  <a:srgbClr val="FFFFFF"/>
                </a:solidFill>
                <a:latin typeface="Calibri"/>
              </a:rPr>
              <a:t>Say it plainly</a:t>
            </a:r>
          </a:p>
        </p:txBody>
      </p:sp>
      <p:sp>
        <p:nvSpPr>
          <p:cNvPr id="15" name="TextBox 14"/>
          <p:cNvSpPr txBox="1"/>
          <p:nvPr/>
        </p:nvSpPr>
        <p:spPr>
          <a:xfrm>
            <a:off x="4480560" y="4343400"/>
            <a:ext cx="7040880" cy="548640"/>
          </a:xfrm>
          <a:prstGeom prst="rect">
            <a:avLst/>
          </a:prstGeom>
          <a:noFill/>
        </p:spPr>
        <p:txBody>
          <a:bodyPr wrap="square" lIns="0" rIns="0" tIns="0" bIns="0" anchor="t">
            <a:spAutoFit/>
          </a:bodyPr>
          <a:lstStyle/>
          <a:p>
            <a:pPr algn="l"/>
            <a:r>
              <a:rPr sz="1700" b="0" i="0">
                <a:solidFill>
                  <a:srgbClr val="8FB8D9"/>
                </a:solidFill>
                <a:latin typeface="Calibri"/>
              </a:rPr>
              <a:t>“~20 clicks, give or take ~4 — about 16 to 24 is unsurprising.”</a:t>
            </a:r>
          </a:p>
        </p:txBody>
      </p:sp>
      <p:sp>
        <p:nvSpPr>
          <p:cNvPr id="16" name="TextBox 15"/>
          <p:cNvSpPr txBox="1"/>
          <p:nvPr/>
        </p:nvSpPr>
        <p:spPr>
          <a:xfrm>
            <a:off x="868680" y="5806440"/>
            <a:ext cx="10607040" cy="457200"/>
          </a:xfrm>
          <a:prstGeom prst="rect">
            <a:avLst/>
          </a:prstGeom>
          <a:noFill/>
        </p:spPr>
        <p:txBody>
          <a:bodyPr wrap="square" lIns="0" rIns="0" tIns="0" bIns="0" anchor="t">
            <a:spAutoFit/>
          </a:bodyPr>
          <a:lstStyle/>
          <a:p>
            <a:pPr algn="l"/>
            <a:r>
              <a:rPr sz="1600" b="0" i="1">
                <a:solidFill>
                  <a:srgbClr val="6E8CA6"/>
                </a:solidFill>
                <a:latin typeface="Calibri"/>
              </a:rPr>
              <a:t>Contrast — B(30, 0.05): np = 1.5 &lt; 10, so the bell curve is OFF the table. Check first, always.</a:t>
            </a:r>
          </a:p>
        </p:txBody>
      </p:sp>
      <p:sp>
        <p:nvSpPr>
          <p:cNvPr id="17" name="TextBox 16"/>
          <p:cNvSpPr txBox="1"/>
          <p:nvPr/>
        </p:nvSpPr>
        <p:spPr>
          <a:xfrm>
            <a:off x="11475720" y="6355080"/>
            <a:ext cx="548640" cy="365760"/>
          </a:xfrm>
          <a:prstGeom prst="rect">
            <a:avLst/>
          </a:prstGeom>
          <a:noFill/>
        </p:spPr>
        <p:txBody>
          <a:bodyPr wrap="square" lIns="0" rIns="0" tIns="0" bIns="0" anchor="t">
            <a:spAutoFit/>
          </a:bodyPr>
          <a:lstStyle/>
          <a:p>
            <a:pPr algn="r"/>
            <a:r>
              <a:rPr sz="1200" b="0" i="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E2A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77240" y="566928"/>
            <a:ext cx="10607040" cy="457200"/>
          </a:xfrm>
          <a:prstGeom prst="rect">
            <a:avLst/>
          </a:prstGeom>
          <a:noFill/>
        </p:spPr>
        <p:txBody>
          <a:bodyPr wrap="square" lIns="0" rIns="0" tIns="0" bIns="0" anchor="t">
            <a:spAutoFit/>
          </a:bodyPr>
          <a:lstStyle/>
          <a:p>
            <a:pPr algn="l"/>
            <a:r>
              <a:rPr sz="1400" b="1" i="0" spc="220">
                <a:solidFill>
                  <a:srgbClr val="8FB8D9"/>
                </a:solidFill>
                <a:latin typeface="Calibri"/>
              </a:rPr>
              <a:t>TECHNOLOGY  ·  BINOMIAL IN A SPREADSHEET</a:t>
            </a:r>
          </a:p>
        </p:txBody>
      </p:sp>
      <p:sp>
        <p:nvSpPr>
          <p:cNvPr id="4" name="TextBox 3"/>
          <p:cNvSpPr txBox="1"/>
          <p:nvPr/>
        </p:nvSpPr>
        <p:spPr>
          <a:xfrm>
            <a:off x="868680" y="1280160"/>
            <a:ext cx="10515600" cy="777240"/>
          </a:xfrm>
          <a:prstGeom prst="rect">
            <a:avLst/>
          </a:prstGeom>
          <a:noFill/>
        </p:spPr>
        <p:txBody>
          <a:bodyPr wrap="square" lIns="0" rIns="0" tIns="0" bIns="0" anchor="t">
            <a:spAutoFit/>
          </a:bodyPr>
          <a:lstStyle/>
          <a:p>
            <a:pPr algn="l"/>
            <a:r>
              <a:rPr sz="4600" b="1" i="0">
                <a:solidFill>
                  <a:srgbClr val="5AC8E0"/>
                </a:solidFill>
                <a:latin typeface="Calibri"/>
              </a:rPr>
              <a:t>=BINOM.DIST</a:t>
            </a:r>
          </a:p>
        </p:txBody>
      </p:sp>
      <p:sp>
        <p:nvSpPr>
          <p:cNvPr id="5" name="TextBox 4"/>
          <p:cNvSpPr txBox="1"/>
          <p:nvPr/>
        </p:nvSpPr>
        <p:spPr>
          <a:xfrm>
            <a:off x="868680" y="2331720"/>
            <a:ext cx="5394960" cy="457200"/>
          </a:xfrm>
          <a:prstGeom prst="rect">
            <a:avLst/>
          </a:prstGeom>
          <a:noFill/>
        </p:spPr>
        <p:txBody>
          <a:bodyPr wrap="square" lIns="0" rIns="0" tIns="0" bIns="0" anchor="t">
            <a:spAutoFit/>
          </a:bodyPr>
          <a:lstStyle/>
          <a:p>
            <a:pPr algn="l"/>
            <a:r>
              <a:rPr sz="1800" b="1" i="0">
                <a:solidFill>
                  <a:srgbClr val="FFFFFF"/>
                </a:solidFill>
                <a:latin typeface="Consolas"/>
              </a:rPr>
              <a:t>=BINOM.DIST(2, 3, 0.5, FALSE)</a:t>
            </a:r>
          </a:p>
        </p:txBody>
      </p:sp>
      <p:sp>
        <p:nvSpPr>
          <p:cNvPr id="6" name="TextBox 5"/>
          <p:cNvSpPr txBox="1"/>
          <p:nvPr/>
        </p:nvSpPr>
        <p:spPr>
          <a:xfrm>
            <a:off x="6400800" y="2350008"/>
            <a:ext cx="5120640" cy="457200"/>
          </a:xfrm>
          <a:prstGeom prst="rect">
            <a:avLst/>
          </a:prstGeom>
          <a:noFill/>
        </p:spPr>
        <p:txBody>
          <a:bodyPr wrap="square" lIns="0" rIns="0" tIns="0" bIns="0" anchor="t">
            <a:spAutoFit/>
          </a:bodyPr>
          <a:lstStyle/>
          <a:p>
            <a:pPr algn="l"/>
            <a:r>
              <a:rPr sz="1700" b="0" i="0">
                <a:solidFill>
                  <a:srgbClr val="8FB8D9"/>
                </a:solidFill>
                <a:latin typeface="Calibri"/>
              </a:rPr>
              <a:t>exactly k  →  0.375   (matches our 3/8)</a:t>
            </a:r>
          </a:p>
        </p:txBody>
      </p:sp>
      <p:sp>
        <p:nvSpPr>
          <p:cNvPr id="7" name="TextBox 6"/>
          <p:cNvSpPr txBox="1"/>
          <p:nvPr/>
        </p:nvSpPr>
        <p:spPr>
          <a:xfrm>
            <a:off x="868680" y="3108960"/>
            <a:ext cx="5394960" cy="457200"/>
          </a:xfrm>
          <a:prstGeom prst="rect">
            <a:avLst/>
          </a:prstGeom>
          <a:noFill/>
        </p:spPr>
        <p:txBody>
          <a:bodyPr wrap="square" lIns="0" rIns="0" tIns="0" bIns="0" anchor="t">
            <a:spAutoFit/>
          </a:bodyPr>
          <a:lstStyle/>
          <a:p>
            <a:pPr algn="l"/>
            <a:r>
              <a:rPr sz="1800" b="1" i="0">
                <a:solidFill>
                  <a:srgbClr val="FFFFFF"/>
                </a:solidFill>
                <a:latin typeface="Consolas"/>
              </a:rPr>
              <a:t>=BINOM.DIST(2, 3, 0.5, TRUE)</a:t>
            </a:r>
          </a:p>
        </p:txBody>
      </p:sp>
      <p:sp>
        <p:nvSpPr>
          <p:cNvPr id="8" name="TextBox 7"/>
          <p:cNvSpPr txBox="1"/>
          <p:nvPr/>
        </p:nvSpPr>
        <p:spPr>
          <a:xfrm>
            <a:off x="6400800" y="3127248"/>
            <a:ext cx="5120640" cy="457200"/>
          </a:xfrm>
          <a:prstGeom prst="rect">
            <a:avLst/>
          </a:prstGeom>
          <a:noFill/>
        </p:spPr>
        <p:txBody>
          <a:bodyPr wrap="square" lIns="0" rIns="0" tIns="0" bIns="0" anchor="t">
            <a:spAutoFit/>
          </a:bodyPr>
          <a:lstStyle/>
          <a:p>
            <a:pPr algn="l"/>
            <a:r>
              <a:rPr sz="1700" b="0" i="0">
                <a:solidFill>
                  <a:srgbClr val="8FB8D9"/>
                </a:solidFill>
                <a:latin typeface="Calibri"/>
              </a:rPr>
              <a:t>at most k (cumulative)  →  0.875</a:t>
            </a:r>
          </a:p>
        </p:txBody>
      </p:sp>
      <p:sp>
        <p:nvSpPr>
          <p:cNvPr id="9" name="TextBox 8"/>
          <p:cNvSpPr txBox="1"/>
          <p:nvPr/>
        </p:nvSpPr>
        <p:spPr>
          <a:xfrm>
            <a:off x="868680" y="3886200"/>
            <a:ext cx="5394960" cy="457200"/>
          </a:xfrm>
          <a:prstGeom prst="rect">
            <a:avLst/>
          </a:prstGeom>
          <a:noFill/>
        </p:spPr>
        <p:txBody>
          <a:bodyPr wrap="square" lIns="0" rIns="0" tIns="0" bIns="0" anchor="t">
            <a:spAutoFit/>
          </a:bodyPr>
          <a:lstStyle/>
          <a:p>
            <a:pPr algn="l"/>
            <a:r>
              <a:rPr sz="1800" b="1" i="0">
                <a:solidFill>
                  <a:srgbClr val="FFFFFF"/>
                </a:solidFill>
                <a:latin typeface="Consolas"/>
              </a:rPr>
              <a:t>=100*0.5</a:t>
            </a:r>
          </a:p>
        </p:txBody>
      </p:sp>
      <p:sp>
        <p:nvSpPr>
          <p:cNvPr id="10" name="TextBox 9"/>
          <p:cNvSpPr txBox="1"/>
          <p:nvPr/>
        </p:nvSpPr>
        <p:spPr>
          <a:xfrm>
            <a:off x="6400800" y="3904487"/>
            <a:ext cx="5120640" cy="457200"/>
          </a:xfrm>
          <a:prstGeom prst="rect">
            <a:avLst/>
          </a:prstGeom>
          <a:noFill/>
        </p:spPr>
        <p:txBody>
          <a:bodyPr wrap="square" lIns="0" rIns="0" tIns="0" bIns="0" anchor="t">
            <a:spAutoFit/>
          </a:bodyPr>
          <a:lstStyle/>
          <a:p>
            <a:pPr algn="l"/>
            <a:r>
              <a:rPr sz="1700" b="0" i="0">
                <a:solidFill>
                  <a:srgbClr val="8FB8D9"/>
                </a:solidFill>
                <a:latin typeface="Calibri"/>
              </a:rPr>
              <a:t>mean np  →  50</a:t>
            </a:r>
          </a:p>
        </p:txBody>
      </p:sp>
      <p:sp>
        <p:nvSpPr>
          <p:cNvPr id="11" name="TextBox 10"/>
          <p:cNvSpPr txBox="1"/>
          <p:nvPr/>
        </p:nvSpPr>
        <p:spPr>
          <a:xfrm>
            <a:off x="868680" y="4663440"/>
            <a:ext cx="5394960" cy="457200"/>
          </a:xfrm>
          <a:prstGeom prst="rect">
            <a:avLst/>
          </a:prstGeom>
          <a:noFill/>
        </p:spPr>
        <p:txBody>
          <a:bodyPr wrap="square" lIns="0" rIns="0" tIns="0" bIns="0" anchor="t">
            <a:spAutoFit/>
          </a:bodyPr>
          <a:lstStyle/>
          <a:p>
            <a:pPr algn="l"/>
            <a:r>
              <a:rPr sz="1800" b="1" i="0">
                <a:solidFill>
                  <a:srgbClr val="FFFFFF"/>
                </a:solidFill>
                <a:latin typeface="Consolas"/>
              </a:rPr>
              <a:t>=SQRT(100*0.5*0.5)</a:t>
            </a:r>
          </a:p>
        </p:txBody>
      </p:sp>
      <p:sp>
        <p:nvSpPr>
          <p:cNvPr id="12" name="TextBox 11"/>
          <p:cNvSpPr txBox="1"/>
          <p:nvPr/>
        </p:nvSpPr>
        <p:spPr>
          <a:xfrm>
            <a:off x="6400800" y="4681727"/>
            <a:ext cx="5120640" cy="457200"/>
          </a:xfrm>
          <a:prstGeom prst="rect">
            <a:avLst/>
          </a:prstGeom>
          <a:noFill/>
        </p:spPr>
        <p:txBody>
          <a:bodyPr wrap="square" lIns="0" rIns="0" tIns="0" bIns="0" anchor="t">
            <a:spAutoFit/>
          </a:bodyPr>
          <a:lstStyle/>
          <a:p>
            <a:pPr algn="l"/>
            <a:r>
              <a:rPr sz="1700" b="0" i="0">
                <a:solidFill>
                  <a:srgbClr val="8FB8D9"/>
                </a:solidFill>
                <a:latin typeface="Calibri"/>
              </a:rPr>
              <a:t>SD √(np(1−p))  →  5</a:t>
            </a:r>
          </a:p>
        </p:txBody>
      </p:sp>
      <p:sp>
        <p:nvSpPr>
          <p:cNvPr id="13" name="TextBox 12"/>
          <p:cNvSpPr txBox="1"/>
          <p:nvPr/>
        </p:nvSpPr>
        <p:spPr>
          <a:xfrm>
            <a:off x="868680" y="5760720"/>
            <a:ext cx="10607040" cy="457200"/>
          </a:xfrm>
          <a:prstGeom prst="rect">
            <a:avLst/>
          </a:prstGeom>
          <a:noFill/>
        </p:spPr>
        <p:txBody>
          <a:bodyPr wrap="square" lIns="0" rIns="0" tIns="0" bIns="0" anchor="t">
            <a:spAutoFit/>
          </a:bodyPr>
          <a:lstStyle/>
          <a:p>
            <a:pPr algn="l"/>
            <a:r>
              <a:rPr sz="1600" b="0" i="1">
                <a:solidFill>
                  <a:srgbClr val="6E8CA6"/>
                </a:solidFill>
                <a:latin typeface="Calibri"/>
              </a:rPr>
              <a:t>FALSE = “exactly k.”  TRUE = “up to and including k.”  Older sheets: BINOMDIST (no dot).</a:t>
            </a:r>
          </a:p>
        </p:txBody>
      </p:sp>
      <p:sp>
        <p:nvSpPr>
          <p:cNvPr id="14" name="TextBox 13"/>
          <p:cNvSpPr txBox="1"/>
          <p:nvPr/>
        </p:nvSpPr>
        <p:spPr>
          <a:xfrm>
            <a:off x="11475720" y="6355080"/>
            <a:ext cx="548640" cy="365760"/>
          </a:xfrm>
          <a:prstGeom prst="rect">
            <a:avLst/>
          </a:prstGeom>
          <a:noFill/>
        </p:spPr>
        <p:txBody>
          <a:bodyPr wrap="square" lIns="0" rIns="0" tIns="0" bIns="0" anchor="t">
            <a:spAutoFit/>
          </a:bodyPr>
          <a:lstStyle/>
          <a:p>
            <a:pPr algn="r"/>
            <a:r>
              <a:rPr sz="1200" b="0" i="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E2A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77240" y="566928"/>
            <a:ext cx="10607040" cy="457200"/>
          </a:xfrm>
          <a:prstGeom prst="rect">
            <a:avLst/>
          </a:prstGeom>
          <a:noFill/>
        </p:spPr>
        <p:txBody>
          <a:bodyPr wrap="square" lIns="0" rIns="0" tIns="0" bIns="0" anchor="t">
            <a:spAutoFit/>
          </a:bodyPr>
          <a:lstStyle/>
          <a:p>
            <a:pPr algn="l"/>
            <a:r>
              <a:rPr sz="1400" b="1" i="0" spc="220">
                <a:solidFill>
                  <a:srgbClr val="8FB8D9"/>
                </a:solidFill>
                <a:latin typeface="Calibri"/>
              </a:rPr>
              <a:t>THE AI-CRITIQUE MOMENT  ·  THE TOOL DRAFTS, YOU JUDGE</a:t>
            </a:r>
          </a:p>
        </p:txBody>
      </p:sp>
      <p:sp>
        <p:nvSpPr>
          <p:cNvPr id="4" name="TextBox 3"/>
          <p:cNvSpPr txBox="1"/>
          <p:nvPr/>
        </p:nvSpPr>
        <p:spPr>
          <a:xfrm>
            <a:off x="777240" y="1280160"/>
            <a:ext cx="10607040" cy="777240"/>
          </a:xfrm>
          <a:prstGeom prst="rect">
            <a:avLst/>
          </a:prstGeom>
          <a:noFill/>
        </p:spPr>
        <p:txBody>
          <a:bodyPr wrap="square" lIns="0" rIns="0" tIns="0" bIns="0" anchor="t">
            <a:spAutoFit/>
          </a:bodyPr>
          <a:lstStyle/>
          <a:p>
            <a:pPr algn="l"/>
            <a:r>
              <a:rPr sz="4600" b="1" i="0">
                <a:solidFill>
                  <a:srgbClr val="5AC8E0"/>
                </a:solidFill>
                <a:latin typeface="Calibri"/>
              </a:rPr>
              <a:t>Audit the AI</a:t>
            </a:r>
          </a:p>
        </p:txBody>
      </p:sp>
      <p:sp>
        <p:nvSpPr>
          <p:cNvPr id="5" name="TextBox 4"/>
          <p:cNvSpPr txBox="1"/>
          <p:nvPr/>
        </p:nvSpPr>
        <p:spPr>
          <a:xfrm>
            <a:off x="868680" y="2331720"/>
            <a:ext cx="10607040" cy="822960"/>
          </a:xfrm>
          <a:prstGeom prst="rect">
            <a:avLst/>
          </a:prstGeom>
          <a:noFill/>
        </p:spPr>
        <p:txBody>
          <a:bodyPr wrap="square" lIns="0" rIns="0" tIns="0" bIns="0" anchor="t">
            <a:spAutoFit/>
          </a:bodyPr>
          <a:lstStyle/>
          <a:p>
            <a:pPr algn="l">
              <a:lnSpc>
                <a:spcPct val="120000"/>
              </a:lnSpc>
            </a:pPr>
            <a:r>
              <a:rPr sz="1900" b="0" i="0">
                <a:solidFill>
                  <a:srgbClr val="FFFFFF"/>
                </a:solidFill>
                <a:latin typeface="Calibri"/>
              </a:rPr>
              <a:t>Ask a chatbot:  “Makes 50% of free throws, shoots 3 — P(exactly 2)?  And the mean &amp; SD of heads in 100 flips?”</a:t>
            </a:r>
          </a:p>
        </p:txBody>
      </p:sp>
      <p:sp>
        <p:nvSpPr>
          <p:cNvPr id="6" name="TextBox 5"/>
          <p:cNvSpPr txBox="1"/>
          <p:nvPr/>
        </p:nvSpPr>
        <p:spPr>
          <a:xfrm>
            <a:off x="868680" y="3337560"/>
            <a:ext cx="10607040" cy="457200"/>
          </a:xfrm>
          <a:prstGeom prst="rect">
            <a:avLst/>
          </a:prstGeom>
          <a:noFill/>
        </p:spPr>
        <p:txBody>
          <a:bodyPr wrap="square" lIns="0" rIns="0" tIns="0" bIns="0" anchor="t">
            <a:spAutoFit/>
          </a:bodyPr>
          <a:lstStyle/>
          <a:p>
            <a:pPr algn="l"/>
            <a:r>
              <a:rPr sz="2000" b="1" i="0">
                <a:solidFill>
                  <a:srgbClr val="8FB8D9"/>
                </a:solidFill>
                <a:latin typeface="Calibri"/>
              </a:rPr>
              <a:t>You already know the answers:  0.375  (=3/8)   and   mean 50, SD 5.</a:t>
            </a:r>
          </a:p>
        </p:txBody>
      </p:sp>
      <p:sp>
        <p:nvSpPr>
          <p:cNvPr id="7" name="TextBox 6"/>
          <p:cNvSpPr txBox="1"/>
          <p:nvPr/>
        </p:nvSpPr>
        <p:spPr>
          <a:xfrm>
            <a:off x="868680" y="4069080"/>
            <a:ext cx="10607040" cy="365760"/>
          </a:xfrm>
          <a:prstGeom prst="rect">
            <a:avLst/>
          </a:prstGeom>
          <a:noFill/>
        </p:spPr>
        <p:txBody>
          <a:bodyPr wrap="square" lIns="0" rIns="0" tIns="0" bIns="0" anchor="t">
            <a:spAutoFit/>
          </a:bodyPr>
          <a:lstStyle/>
          <a:p>
            <a:pPr algn="l"/>
            <a:r>
              <a:rPr sz="1600" b="1" i="0" spc="150">
                <a:solidFill>
                  <a:srgbClr val="8FB8D9"/>
                </a:solidFill>
                <a:latin typeface="Calibri"/>
              </a:rPr>
              <a:t>Watch for the slips it makes:</a:t>
            </a:r>
          </a:p>
        </p:txBody>
      </p:sp>
      <p:sp>
        <p:nvSpPr>
          <p:cNvPr id="8" name="TextBox 7"/>
          <p:cNvSpPr txBox="1"/>
          <p:nvPr/>
        </p:nvSpPr>
        <p:spPr>
          <a:xfrm>
            <a:off x="868680" y="4526280"/>
            <a:ext cx="10607040" cy="1097280"/>
          </a:xfrm>
          <a:prstGeom prst="rect">
            <a:avLst/>
          </a:prstGeom>
          <a:noFill/>
        </p:spPr>
        <p:txBody>
          <a:bodyPr wrap="square" lIns="0" rIns="0" tIns="0" bIns="0" anchor="t">
            <a:spAutoFit/>
          </a:bodyPr>
          <a:lstStyle/>
          <a:p>
            <a:pPr algn="l">
              <a:lnSpc>
                <a:spcPct val="120000"/>
              </a:lnSpc>
            </a:pPr>
            <a:r>
              <a:rPr sz="1800" b="0" i="0">
                <a:solidFill>
                  <a:srgbClr val="FFFFFF"/>
                </a:solidFill>
                <a:latin typeface="Calibri"/>
              </a:rPr>
              <a:t>•  flips “exactly 2” into “at least 2”</a:t>
            </a:r>
          </a:p>
          <a:p>
            <a:pPr algn="l">
              <a:lnSpc>
                <a:spcPct val="120000"/>
              </a:lnSpc>
            </a:pPr>
            <a:r>
              <a:rPr sz="1800" b="0" i="0">
                <a:solidFill>
                  <a:srgbClr val="FFFFFF"/>
                </a:solidFill>
                <a:latin typeface="Calibri"/>
              </a:rPr>
              <a:t>•  switches the count for the proportion</a:t>
            </a:r>
          </a:p>
          <a:p>
            <a:pPr algn="l">
              <a:lnSpc>
                <a:spcPct val="120000"/>
              </a:lnSpc>
            </a:pPr>
            <a:r>
              <a:rPr sz="1800" b="0" i="0">
                <a:solidFill>
                  <a:srgbClr val="FFFFFF"/>
                </a:solidFill>
                <a:latin typeface="Calibri"/>
              </a:rPr>
              <a:t>•  uses a normal approximation where np &lt; 10 isn't met</a:t>
            </a:r>
          </a:p>
        </p:txBody>
      </p:sp>
      <p:sp>
        <p:nvSpPr>
          <p:cNvPr id="9" name="TextBox 8"/>
          <p:cNvSpPr txBox="1"/>
          <p:nvPr/>
        </p:nvSpPr>
        <p:spPr>
          <a:xfrm>
            <a:off x="11475720" y="6355080"/>
            <a:ext cx="548640" cy="365760"/>
          </a:xfrm>
          <a:prstGeom prst="rect">
            <a:avLst/>
          </a:prstGeom>
          <a:noFill/>
        </p:spPr>
        <p:txBody>
          <a:bodyPr wrap="square" lIns="0" rIns="0" tIns="0" bIns="0" anchor="t">
            <a:spAutoFit/>
          </a:bodyPr>
          <a:lstStyle/>
          <a:p>
            <a:pPr algn="r"/>
            <a:r>
              <a:rPr sz="1200" b="0" i="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E2A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77240" y="566928"/>
            <a:ext cx="10607040" cy="457200"/>
          </a:xfrm>
          <a:prstGeom prst="rect">
            <a:avLst/>
          </a:prstGeom>
          <a:noFill/>
        </p:spPr>
        <p:txBody>
          <a:bodyPr wrap="square" lIns="0" rIns="0" tIns="0" bIns="0" anchor="t">
            <a:spAutoFit/>
          </a:bodyPr>
          <a:lstStyle/>
          <a:p>
            <a:pPr algn="l"/>
            <a:r>
              <a:rPr sz="1400" b="1" i="0" spc="220">
                <a:solidFill>
                  <a:srgbClr val="8FB8D9"/>
                </a:solidFill>
                <a:latin typeface="Calibri"/>
              </a:rPr>
              <a:t>BEFORE NEXT CLASS  ·  WEEK 7 WRAP</a:t>
            </a:r>
          </a:p>
        </p:txBody>
      </p:sp>
      <p:sp>
        <p:nvSpPr>
          <p:cNvPr id="4" name="TextBox 3"/>
          <p:cNvSpPr txBox="1"/>
          <p:nvPr/>
        </p:nvSpPr>
        <p:spPr>
          <a:xfrm>
            <a:off x="777240" y="1234440"/>
            <a:ext cx="10607040" cy="731520"/>
          </a:xfrm>
          <a:prstGeom prst="rect">
            <a:avLst/>
          </a:prstGeom>
          <a:noFill/>
        </p:spPr>
        <p:txBody>
          <a:bodyPr wrap="square" lIns="0" rIns="0" tIns="0" bIns="0" anchor="t">
            <a:spAutoFit/>
          </a:bodyPr>
          <a:lstStyle/>
          <a:p>
            <a:pPr algn="l"/>
            <a:r>
              <a:rPr sz="3400" b="1" i="0">
                <a:solidFill>
                  <a:srgbClr val="5AC8E0"/>
                </a:solidFill>
                <a:latin typeface="Calibri"/>
              </a:rPr>
              <a:t>BINS → np → √(np(1−p)) → bell?</a:t>
            </a:r>
          </a:p>
        </p:txBody>
      </p:sp>
      <p:sp>
        <p:nvSpPr>
          <p:cNvPr id="5" name="TextBox 4"/>
          <p:cNvSpPr txBox="1"/>
          <p:nvPr/>
        </p:nvSpPr>
        <p:spPr>
          <a:xfrm>
            <a:off x="868680" y="2148840"/>
            <a:ext cx="4206240" cy="411480"/>
          </a:xfrm>
          <a:prstGeom prst="rect">
            <a:avLst/>
          </a:prstGeom>
          <a:noFill/>
        </p:spPr>
        <p:txBody>
          <a:bodyPr wrap="square" lIns="0" rIns="0" tIns="0" bIns="0" anchor="t">
            <a:spAutoFit/>
          </a:bodyPr>
          <a:lstStyle/>
          <a:p>
            <a:pPr algn="l"/>
            <a:r>
              <a:rPr sz="1800" b="1" i="0">
                <a:solidFill>
                  <a:srgbClr val="FFFFFF"/>
                </a:solidFill>
                <a:latin typeface="Calibri"/>
              </a:rPr>
              <a:t>LECTURE TUTORIAL 7</a:t>
            </a:r>
          </a:p>
        </p:txBody>
      </p:sp>
      <p:sp>
        <p:nvSpPr>
          <p:cNvPr id="6" name="TextBox 5"/>
          <p:cNvSpPr txBox="1"/>
          <p:nvPr/>
        </p:nvSpPr>
        <p:spPr>
          <a:xfrm>
            <a:off x="5212080" y="2167128"/>
            <a:ext cx="6309360" cy="411480"/>
          </a:xfrm>
          <a:prstGeom prst="rect">
            <a:avLst/>
          </a:prstGeom>
          <a:noFill/>
        </p:spPr>
        <p:txBody>
          <a:bodyPr wrap="square" lIns="0" rIns="0" tIns="0" bIns="0" anchor="t">
            <a:spAutoFit/>
          </a:bodyPr>
          <a:lstStyle/>
          <a:p>
            <a:pPr algn="l"/>
            <a:r>
              <a:rPr sz="1600" b="0" i="0">
                <a:solidFill>
                  <a:srgbClr val="8FB8D9"/>
                </a:solidFill>
                <a:latin typeface="Calibri"/>
              </a:rPr>
              <a:t>AI tutor — submit the share link  (~45 min)</a:t>
            </a:r>
          </a:p>
        </p:txBody>
      </p:sp>
      <p:sp>
        <p:nvSpPr>
          <p:cNvPr id="7" name="TextBox 6"/>
          <p:cNvSpPr txBox="1"/>
          <p:nvPr/>
        </p:nvSpPr>
        <p:spPr>
          <a:xfrm>
            <a:off x="868680" y="2807208"/>
            <a:ext cx="4206240" cy="411480"/>
          </a:xfrm>
          <a:prstGeom prst="rect">
            <a:avLst/>
          </a:prstGeom>
          <a:noFill/>
        </p:spPr>
        <p:txBody>
          <a:bodyPr wrap="square" lIns="0" rIns="0" tIns="0" bIns="0" anchor="t">
            <a:spAutoFit/>
          </a:bodyPr>
          <a:lstStyle/>
          <a:p>
            <a:pPr algn="l"/>
            <a:r>
              <a:rPr sz="1800" b="1" i="0">
                <a:solidFill>
                  <a:srgbClr val="FFFFFF"/>
                </a:solidFill>
                <a:latin typeface="Calibri"/>
              </a:rPr>
              <a:t>PRACTICE</a:t>
            </a:r>
          </a:p>
        </p:txBody>
      </p:sp>
      <p:sp>
        <p:nvSpPr>
          <p:cNvPr id="8" name="TextBox 7"/>
          <p:cNvSpPr txBox="1"/>
          <p:nvPr/>
        </p:nvSpPr>
        <p:spPr>
          <a:xfrm>
            <a:off x="5212080" y="2825496"/>
            <a:ext cx="6309360" cy="411480"/>
          </a:xfrm>
          <a:prstGeom prst="rect">
            <a:avLst/>
          </a:prstGeom>
          <a:noFill/>
        </p:spPr>
        <p:txBody>
          <a:bodyPr wrap="square" lIns="0" rIns="0" tIns="0" bIns="0" anchor="t">
            <a:spAutoFit/>
          </a:bodyPr>
          <a:lstStyle/>
          <a:p>
            <a:pPr algn="l"/>
            <a:r>
              <a:rPr sz="1600" b="0" i="0">
                <a:solidFill>
                  <a:srgbClr val="8FB8D9"/>
                </a:solidFill>
                <a:latin typeface="Calibri"/>
              </a:rPr>
              <a:t>6 quick reps — ungraded, makes the quiz easy</a:t>
            </a:r>
          </a:p>
        </p:txBody>
      </p:sp>
      <p:sp>
        <p:nvSpPr>
          <p:cNvPr id="9" name="TextBox 8"/>
          <p:cNvSpPr txBox="1"/>
          <p:nvPr/>
        </p:nvSpPr>
        <p:spPr>
          <a:xfrm>
            <a:off x="868680" y="3465576"/>
            <a:ext cx="4206240" cy="411480"/>
          </a:xfrm>
          <a:prstGeom prst="rect">
            <a:avLst/>
          </a:prstGeom>
          <a:noFill/>
        </p:spPr>
        <p:txBody>
          <a:bodyPr wrap="square" lIns="0" rIns="0" tIns="0" bIns="0" anchor="t">
            <a:spAutoFit/>
          </a:bodyPr>
          <a:lstStyle/>
          <a:p>
            <a:pPr algn="l"/>
            <a:r>
              <a:rPr sz="1800" b="1" i="0">
                <a:solidFill>
                  <a:srgbClr val="FFFFFF"/>
                </a:solidFill>
                <a:latin typeface="Calibri"/>
              </a:rPr>
              <a:t>QUIZ 7</a:t>
            </a:r>
          </a:p>
        </p:txBody>
      </p:sp>
      <p:sp>
        <p:nvSpPr>
          <p:cNvPr id="10" name="TextBox 9"/>
          <p:cNvSpPr txBox="1"/>
          <p:nvPr/>
        </p:nvSpPr>
        <p:spPr>
          <a:xfrm>
            <a:off x="5212080" y="3483864"/>
            <a:ext cx="6309360" cy="411480"/>
          </a:xfrm>
          <a:prstGeom prst="rect">
            <a:avLst/>
          </a:prstGeom>
          <a:noFill/>
        </p:spPr>
        <p:txBody>
          <a:bodyPr wrap="square" lIns="0" rIns="0" tIns="0" bIns="0" anchor="t">
            <a:spAutoFit/>
          </a:bodyPr>
          <a:lstStyle/>
          <a:p>
            <a:pPr algn="l"/>
            <a:r>
              <a:rPr sz="1600" b="0" i="0">
                <a:solidFill>
                  <a:srgbClr val="8FB8D9"/>
                </a:solidFill>
                <a:latin typeface="Calibri"/>
              </a:rPr>
              <a:t>binomial settings · a small probability · mean &amp; SD · normal check</a:t>
            </a:r>
          </a:p>
        </p:txBody>
      </p:sp>
      <p:sp>
        <p:nvSpPr>
          <p:cNvPr id="11" name="TextBox 10"/>
          <p:cNvSpPr txBox="1"/>
          <p:nvPr/>
        </p:nvSpPr>
        <p:spPr>
          <a:xfrm>
            <a:off x="868680" y="4123944"/>
            <a:ext cx="4206240" cy="411480"/>
          </a:xfrm>
          <a:prstGeom prst="rect">
            <a:avLst/>
          </a:prstGeom>
          <a:noFill/>
        </p:spPr>
        <p:txBody>
          <a:bodyPr wrap="square" lIns="0" rIns="0" tIns="0" bIns="0" anchor="t">
            <a:spAutoFit/>
          </a:bodyPr>
          <a:lstStyle/>
          <a:p>
            <a:pPr algn="l"/>
            <a:r>
              <a:rPr sz="1800" b="1" i="0">
                <a:solidFill>
                  <a:srgbClr val="FFFFFF"/>
                </a:solidFill>
                <a:latin typeface="Calibri"/>
              </a:rPr>
              <a:t>DISCUSSION 7</a:t>
            </a:r>
          </a:p>
        </p:txBody>
      </p:sp>
      <p:sp>
        <p:nvSpPr>
          <p:cNvPr id="12" name="TextBox 11"/>
          <p:cNvSpPr txBox="1"/>
          <p:nvPr/>
        </p:nvSpPr>
        <p:spPr>
          <a:xfrm>
            <a:off x="5212080" y="4142231"/>
            <a:ext cx="6309360" cy="411480"/>
          </a:xfrm>
          <a:prstGeom prst="rect">
            <a:avLst/>
          </a:prstGeom>
          <a:noFill/>
        </p:spPr>
        <p:txBody>
          <a:bodyPr wrap="square" lIns="0" rIns="0" tIns="0" bIns="0" anchor="t">
            <a:spAutoFit/>
          </a:bodyPr>
          <a:lstStyle/>
          <a:p>
            <a:pPr algn="l"/>
            <a:r>
              <a:rPr sz="1600" b="0" i="0">
                <a:solidFill>
                  <a:srgbClr val="8FB8D9"/>
                </a:solidFill>
                <a:latin typeface="Calibri"/>
              </a:rPr>
              <a:t>“Is it binomial? Could a normal model approximate it?”</a:t>
            </a:r>
          </a:p>
        </p:txBody>
      </p:sp>
      <p:sp>
        <p:nvSpPr>
          <p:cNvPr id="13" name="TextBox 12"/>
          <p:cNvSpPr txBox="1"/>
          <p:nvPr/>
        </p:nvSpPr>
        <p:spPr>
          <a:xfrm>
            <a:off x="868680" y="4782312"/>
            <a:ext cx="4206240" cy="411480"/>
          </a:xfrm>
          <a:prstGeom prst="rect">
            <a:avLst/>
          </a:prstGeom>
          <a:noFill/>
        </p:spPr>
        <p:txBody>
          <a:bodyPr wrap="square" lIns="0" rIns="0" tIns="0" bIns="0" anchor="t">
            <a:spAutoFit/>
          </a:bodyPr>
          <a:lstStyle/>
          <a:p>
            <a:pPr algn="l"/>
            <a:r>
              <a:rPr sz="1800" b="1" i="0">
                <a:solidFill>
                  <a:srgbClr val="FFFFFF"/>
                </a:solidFill>
                <a:latin typeface="Calibri"/>
              </a:rPr>
              <a:t>ASSIGNMENT 7</a:t>
            </a:r>
          </a:p>
        </p:txBody>
      </p:sp>
      <p:sp>
        <p:nvSpPr>
          <p:cNvPr id="14" name="TextBox 13"/>
          <p:cNvSpPr txBox="1"/>
          <p:nvPr/>
        </p:nvSpPr>
        <p:spPr>
          <a:xfrm>
            <a:off x="5212080" y="4800599"/>
            <a:ext cx="6309360" cy="411480"/>
          </a:xfrm>
          <a:prstGeom prst="rect">
            <a:avLst/>
          </a:prstGeom>
          <a:noFill/>
        </p:spPr>
        <p:txBody>
          <a:bodyPr wrap="square" lIns="0" rIns="0" tIns="0" bIns="0" anchor="t">
            <a:spAutoFit/>
          </a:bodyPr>
          <a:lstStyle/>
          <a:p>
            <a:pPr algn="l"/>
            <a:r>
              <a:rPr sz="1600" b="0" i="0">
                <a:solidFill>
                  <a:srgbClr val="8FB8D9"/>
                </a:solidFill>
                <a:latin typeface="Calibri"/>
              </a:rPr>
              <a:t>four problems, adaptive coach — score on line 1</a:t>
            </a:r>
          </a:p>
        </p:txBody>
      </p:sp>
      <p:sp>
        <p:nvSpPr>
          <p:cNvPr id="15" name="TextBox 14"/>
          <p:cNvSpPr txBox="1"/>
          <p:nvPr/>
        </p:nvSpPr>
        <p:spPr>
          <a:xfrm>
            <a:off x="868680" y="5532120"/>
            <a:ext cx="10607040" cy="640080"/>
          </a:xfrm>
          <a:prstGeom prst="rect">
            <a:avLst/>
          </a:prstGeom>
          <a:noFill/>
        </p:spPr>
        <p:txBody>
          <a:bodyPr wrap="square" lIns="0" rIns="0" tIns="0" bIns="0" anchor="t">
            <a:spAutoFit/>
          </a:bodyPr>
          <a:lstStyle/>
          <a:p>
            <a:pPr algn="l">
              <a:lnSpc>
                <a:spcPct val="115000"/>
              </a:lnSpc>
            </a:pPr>
            <a:r>
              <a:rPr sz="1600" b="0" i="1">
                <a:solidFill>
                  <a:srgbClr val="6E8CA6"/>
                </a:solidFill>
                <a:latin typeface="Calibri"/>
              </a:rPr>
              <a:t>Next week: Week 8 is midterm review &amp; the midterm (Weeks 1–7). Then Week 9 gives the normal curve its own full treatment.</a:t>
            </a:r>
          </a:p>
        </p:txBody>
      </p:sp>
      <p:sp>
        <p:nvSpPr>
          <p:cNvPr id="16" name="TextBox 15"/>
          <p:cNvSpPr txBox="1"/>
          <p:nvPr/>
        </p:nvSpPr>
        <p:spPr>
          <a:xfrm>
            <a:off x="11475720" y="6355080"/>
            <a:ext cx="548640" cy="365760"/>
          </a:xfrm>
          <a:prstGeom prst="rect">
            <a:avLst/>
          </a:prstGeom>
          <a:noFill/>
        </p:spPr>
        <p:txBody>
          <a:bodyPr wrap="square" lIns="0" rIns="0" tIns="0" bIns="0" anchor="t">
            <a:spAutoFit/>
          </a:bodyPr>
          <a:lstStyle/>
          <a:p>
            <a:pPr algn="r"/>
            <a:r>
              <a:rPr sz="1200" b="0" i="0">
                <a:solidFill>
                  <a:srgbClr val="6E8CA6"/>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E2A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77240" y="566928"/>
            <a:ext cx="10607040" cy="457200"/>
          </a:xfrm>
          <a:prstGeom prst="rect">
            <a:avLst/>
          </a:prstGeom>
          <a:noFill/>
        </p:spPr>
        <p:txBody>
          <a:bodyPr wrap="square" lIns="0" rIns="0" tIns="0" bIns="0" anchor="t">
            <a:spAutoFit/>
          </a:bodyPr>
          <a:lstStyle/>
          <a:p>
            <a:pPr algn="l"/>
            <a:r>
              <a:rPr sz="1400" b="1" i="0" spc="220">
                <a:solidFill>
                  <a:srgbClr val="8FB8D9"/>
                </a:solidFill>
                <a:latin typeface="Calibri"/>
              </a:rPr>
              <a:t>THE WEEK'S BIG QUESTION</a:t>
            </a:r>
          </a:p>
        </p:txBody>
      </p:sp>
      <p:sp>
        <p:nvSpPr>
          <p:cNvPr id="4" name="TextBox 3"/>
          <p:cNvSpPr txBox="1"/>
          <p:nvPr/>
        </p:nvSpPr>
        <p:spPr>
          <a:xfrm>
            <a:off x="777240" y="1874519"/>
            <a:ext cx="10607040" cy="1828800"/>
          </a:xfrm>
          <a:prstGeom prst="rect">
            <a:avLst/>
          </a:prstGeom>
          <a:noFill/>
        </p:spPr>
        <p:txBody>
          <a:bodyPr wrap="square" lIns="0" rIns="0" tIns="0" bIns="0" anchor="t">
            <a:spAutoFit/>
          </a:bodyPr>
          <a:lstStyle/>
          <a:p>
            <a:pPr algn="l">
              <a:lnSpc>
                <a:spcPct val="100000"/>
              </a:lnSpc>
            </a:pPr>
            <a:r>
              <a:rPr sz="5000" b="1" i="0">
                <a:solidFill>
                  <a:srgbClr val="FFFFFF"/>
                </a:solidFill>
                <a:latin typeface="Calibri"/>
              </a:rPr>
              <a:t>How many heads</a:t>
            </a:r>
          </a:p>
          <a:p>
            <a:pPr algn="l">
              <a:lnSpc>
                <a:spcPct val="100000"/>
              </a:lnSpc>
            </a:pPr>
            <a:r>
              <a:rPr sz="5000" b="1" i="0">
                <a:solidFill>
                  <a:srgbClr val="FFFFFF"/>
                </a:solidFill>
                <a:latin typeface="Calibri"/>
              </a:rPr>
              <a:t>in four flips?</a:t>
            </a:r>
          </a:p>
        </p:txBody>
      </p:sp>
      <p:sp>
        <p:nvSpPr>
          <p:cNvPr id="5" name="TextBox 4"/>
          <p:cNvSpPr txBox="1"/>
          <p:nvPr/>
        </p:nvSpPr>
        <p:spPr>
          <a:xfrm>
            <a:off x="822960" y="4114800"/>
            <a:ext cx="10607040" cy="548640"/>
          </a:xfrm>
          <a:prstGeom prst="rect">
            <a:avLst/>
          </a:prstGeom>
          <a:noFill/>
        </p:spPr>
        <p:txBody>
          <a:bodyPr wrap="square" lIns="0" rIns="0" tIns="0" bIns="0" anchor="t">
            <a:spAutoFit/>
          </a:bodyPr>
          <a:lstStyle/>
          <a:p>
            <a:pPr algn="l"/>
            <a:r>
              <a:rPr sz="2200" b="0" i="1">
                <a:solidFill>
                  <a:srgbClr val="8FB8D9"/>
                </a:solidFill>
                <a:latin typeface="Calibri"/>
              </a:rPr>
              <a:t>You can't know the exact number — but you CAN know the odds of each.</a:t>
            </a:r>
          </a:p>
        </p:txBody>
      </p:sp>
      <p:sp>
        <p:nvSpPr>
          <p:cNvPr id="6" name="TextBox 5"/>
          <p:cNvSpPr txBox="1"/>
          <p:nvPr/>
        </p:nvSpPr>
        <p:spPr>
          <a:xfrm>
            <a:off x="822960" y="5074920"/>
            <a:ext cx="10607040" cy="457200"/>
          </a:xfrm>
          <a:prstGeom prst="rect">
            <a:avLst/>
          </a:prstGeom>
          <a:noFill/>
        </p:spPr>
        <p:txBody>
          <a:bodyPr wrap="square" lIns="0" rIns="0" tIns="0" bIns="0" anchor="t">
            <a:spAutoFit/>
          </a:bodyPr>
          <a:lstStyle/>
          <a:p>
            <a:pPr algn="l"/>
            <a:r>
              <a:rPr sz="1800" b="0" i="0">
                <a:solidFill>
                  <a:srgbClr val="6E8CA6"/>
                </a:solidFill>
                <a:latin typeface="Calibri"/>
              </a:rPr>
              <a:t>A yes/no thing  ·  repeated a fixed number of times  ·  count the successes</a:t>
            </a:r>
          </a:p>
        </p:txBody>
      </p:sp>
      <p:sp>
        <p:nvSpPr>
          <p:cNvPr id="7" name="TextBox 6"/>
          <p:cNvSpPr txBox="1"/>
          <p:nvPr/>
        </p:nvSpPr>
        <p:spPr>
          <a:xfrm>
            <a:off x="11475720" y="6355080"/>
            <a:ext cx="548640" cy="365760"/>
          </a:xfrm>
          <a:prstGeom prst="rect">
            <a:avLst/>
          </a:prstGeom>
          <a:noFill/>
        </p:spPr>
        <p:txBody>
          <a:bodyPr wrap="square" lIns="0" rIns="0" tIns="0" bIns="0" anchor="t">
            <a:spAutoFit/>
          </a:bodyPr>
          <a:lstStyle/>
          <a:p>
            <a:pPr algn="r"/>
            <a:r>
              <a:rPr sz="1200" b="0" i="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E2A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77240" y="566928"/>
            <a:ext cx="10607040" cy="457200"/>
          </a:xfrm>
          <a:prstGeom prst="rect">
            <a:avLst/>
          </a:prstGeom>
          <a:noFill/>
        </p:spPr>
        <p:txBody>
          <a:bodyPr wrap="square" lIns="0" rIns="0" tIns="0" bIns="0" anchor="t">
            <a:spAutoFit/>
          </a:bodyPr>
          <a:lstStyle/>
          <a:p>
            <a:pPr algn="l"/>
            <a:r>
              <a:rPr sz="1400" b="1" i="0" spc="220">
                <a:solidFill>
                  <a:srgbClr val="8FB8D9"/>
                </a:solidFill>
                <a:latin typeface="Calibri"/>
              </a:rPr>
              <a:t>THE BINOMIAL SETTING  ·  THE WHOLE CHECKLIST</a:t>
            </a:r>
          </a:p>
        </p:txBody>
      </p:sp>
      <p:sp>
        <p:nvSpPr>
          <p:cNvPr id="4" name="TextBox 3"/>
          <p:cNvSpPr txBox="1"/>
          <p:nvPr/>
        </p:nvSpPr>
        <p:spPr>
          <a:xfrm>
            <a:off x="777240" y="1234440"/>
            <a:ext cx="10607040" cy="868680"/>
          </a:xfrm>
          <a:prstGeom prst="rect">
            <a:avLst/>
          </a:prstGeom>
          <a:noFill/>
        </p:spPr>
        <p:txBody>
          <a:bodyPr wrap="square" lIns="0" rIns="0" tIns="0" bIns="0" anchor="t">
            <a:spAutoFit/>
          </a:bodyPr>
          <a:lstStyle/>
          <a:p>
            <a:pPr algn="l"/>
            <a:r>
              <a:rPr sz="5000" b="1" i="0" spc="600">
                <a:solidFill>
                  <a:srgbClr val="5AC8E0"/>
                </a:solidFill>
                <a:latin typeface="Calibri"/>
              </a:rPr>
              <a:t>B I N S</a:t>
            </a:r>
          </a:p>
        </p:txBody>
      </p:sp>
      <p:sp>
        <p:nvSpPr>
          <p:cNvPr id="5" name="TextBox 4"/>
          <p:cNvSpPr txBox="1"/>
          <p:nvPr/>
        </p:nvSpPr>
        <p:spPr>
          <a:xfrm>
            <a:off x="868680" y="2423160"/>
            <a:ext cx="4297680" cy="457200"/>
          </a:xfrm>
          <a:prstGeom prst="rect">
            <a:avLst/>
          </a:prstGeom>
          <a:noFill/>
        </p:spPr>
        <p:txBody>
          <a:bodyPr wrap="square" lIns="0" rIns="0" tIns="0" bIns="0" anchor="t">
            <a:spAutoFit/>
          </a:bodyPr>
          <a:lstStyle/>
          <a:p>
            <a:pPr algn="l"/>
            <a:r>
              <a:rPr sz="2300" b="1" i="0">
                <a:solidFill>
                  <a:srgbClr val="FFFFFF"/>
                </a:solidFill>
                <a:latin typeface="Calibri"/>
              </a:rPr>
              <a:t>BINARY outcome</a:t>
            </a:r>
          </a:p>
        </p:txBody>
      </p:sp>
      <p:sp>
        <p:nvSpPr>
          <p:cNvPr id="6" name="TextBox 5"/>
          <p:cNvSpPr txBox="1"/>
          <p:nvPr/>
        </p:nvSpPr>
        <p:spPr>
          <a:xfrm>
            <a:off x="5349240" y="2450591"/>
            <a:ext cx="6126480" cy="457200"/>
          </a:xfrm>
          <a:prstGeom prst="rect">
            <a:avLst/>
          </a:prstGeom>
          <a:noFill/>
        </p:spPr>
        <p:txBody>
          <a:bodyPr wrap="square" lIns="0" rIns="0" tIns="0" bIns="0" anchor="t">
            <a:spAutoFit/>
          </a:bodyPr>
          <a:lstStyle/>
          <a:p>
            <a:pPr algn="l"/>
            <a:r>
              <a:rPr sz="1700" b="0" i="0">
                <a:solidFill>
                  <a:srgbClr val="8FB8D9"/>
                </a:solidFill>
                <a:latin typeface="Calibri"/>
              </a:rPr>
              <a:t>every trial is success / failure — two outcomes only</a:t>
            </a:r>
          </a:p>
        </p:txBody>
      </p:sp>
      <p:sp>
        <p:nvSpPr>
          <p:cNvPr id="7" name="TextBox 6"/>
          <p:cNvSpPr txBox="1"/>
          <p:nvPr/>
        </p:nvSpPr>
        <p:spPr>
          <a:xfrm>
            <a:off x="868680" y="3291839"/>
            <a:ext cx="4297680" cy="457200"/>
          </a:xfrm>
          <a:prstGeom prst="rect">
            <a:avLst/>
          </a:prstGeom>
          <a:noFill/>
        </p:spPr>
        <p:txBody>
          <a:bodyPr wrap="square" lIns="0" rIns="0" tIns="0" bIns="0" anchor="t">
            <a:spAutoFit/>
          </a:bodyPr>
          <a:lstStyle/>
          <a:p>
            <a:pPr algn="l"/>
            <a:r>
              <a:rPr sz="2300" b="1" i="0">
                <a:solidFill>
                  <a:srgbClr val="FFFFFF"/>
                </a:solidFill>
                <a:latin typeface="Calibri"/>
              </a:rPr>
              <a:t>INDEPENDENT trials</a:t>
            </a:r>
          </a:p>
        </p:txBody>
      </p:sp>
      <p:sp>
        <p:nvSpPr>
          <p:cNvPr id="8" name="TextBox 7"/>
          <p:cNvSpPr txBox="1"/>
          <p:nvPr/>
        </p:nvSpPr>
        <p:spPr>
          <a:xfrm>
            <a:off x="5349240" y="3319271"/>
            <a:ext cx="6126480" cy="457200"/>
          </a:xfrm>
          <a:prstGeom prst="rect">
            <a:avLst/>
          </a:prstGeom>
          <a:noFill/>
        </p:spPr>
        <p:txBody>
          <a:bodyPr wrap="square" lIns="0" rIns="0" tIns="0" bIns="0" anchor="t">
            <a:spAutoFit/>
          </a:bodyPr>
          <a:lstStyle/>
          <a:p>
            <a:pPr algn="l"/>
            <a:r>
              <a:rPr sz="1700" b="0" i="0">
                <a:solidFill>
                  <a:srgbClr val="8FB8D9"/>
                </a:solidFill>
                <a:latin typeface="Calibri"/>
              </a:rPr>
              <a:t>one trial's result doesn't change the next one's odds</a:t>
            </a:r>
          </a:p>
        </p:txBody>
      </p:sp>
      <p:sp>
        <p:nvSpPr>
          <p:cNvPr id="9" name="TextBox 8"/>
          <p:cNvSpPr txBox="1"/>
          <p:nvPr/>
        </p:nvSpPr>
        <p:spPr>
          <a:xfrm>
            <a:off x="868680" y="4160520"/>
            <a:ext cx="4297680" cy="457200"/>
          </a:xfrm>
          <a:prstGeom prst="rect">
            <a:avLst/>
          </a:prstGeom>
          <a:noFill/>
        </p:spPr>
        <p:txBody>
          <a:bodyPr wrap="square" lIns="0" rIns="0" tIns="0" bIns="0" anchor="t">
            <a:spAutoFit/>
          </a:bodyPr>
          <a:lstStyle/>
          <a:p>
            <a:pPr algn="l"/>
            <a:r>
              <a:rPr sz="2300" b="1" i="0">
                <a:solidFill>
                  <a:srgbClr val="FFFFFF"/>
                </a:solidFill>
                <a:latin typeface="Calibri"/>
              </a:rPr>
              <a:t>N fixed in advance</a:t>
            </a:r>
          </a:p>
        </p:txBody>
      </p:sp>
      <p:sp>
        <p:nvSpPr>
          <p:cNvPr id="10" name="TextBox 9"/>
          <p:cNvSpPr txBox="1"/>
          <p:nvPr/>
        </p:nvSpPr>
        <p:spPr>
          <a:xfrm>
            <a:off x="5349240" y="4187952"/>
            <a:ext cx="6126480" cy="457200"/>
          </a:xfrm>
          <a:prstGeom prst="rect">
            <a:avLst/>
          </a:prstGeom>
          <a:noFill/>
        </p:spPr>
        <p:txBody>
          <a:bodyPr wrap="square" lIns="0" rIns="0" tIns="0" bIns="0" anchor="t">
            <a:spAutoFit/>
          </a:bodyPr>
          <a:lstStyle/>
          <a:p>
            <a:pPr algn="l"/>
            <a:r>
              <a:rPr sz="1700" b="0" i="0">
                <a:solidFill>
                  <a:srgbClr val="8FB8D9"/>
                </a:solidFill>
                <a:latin typeface="Calibri"/>
              </a:rPr>
              <a:t>you decide the number of trials ahead — not 'until…'</a:t>
            </a:r>
          </a:p>
        </p:txBody>
      </p:sp>
      <p:sp>
        <p:nvSpPr>
          <p:cNvPr id="11" name="TextBox 10"/>
          <p:cNvSpPr txBox="1"/>
          <p:nvPr/>
        </p:nvSpPr>
        <p:spPr>
          <a:xfrm>
            <a:off x="868680" y="5029200"/>
            <a:ext cx="4297680" cy="457200"/>
          </a:xfrm>
          <a:prstGeom prst="rect">
            <a:avLst/>
          </a:prstGeom>
          <a:noFill/>
        </p:spPr>
        <p:txBody>
          <a:bodyPr wrap="square" lIns="0" rIns="0" tIns="0" bIns="0" anchor="t">
            <a:spAutoFit/>
          </a:bodyPr>
          <a:lstStyle/>
          <a:p>
            <a:pPr algn="l"/>
            <a:r>
              <a:rPr sz="2300" b="1" i="0">
                <a:solidFill>
                  <a:srgbClr val="FFFFFF"/>
                </a:solidFill>
                <a:latin typeface="Calibri"/>
              </a:rPr>
              <a:t>SAME probability p</a:t>
            </a:r>
          </a:p>
        </p:txBody>
      </p:sp>
      <p:sp>
        <p:nvSpPr>
          <p:cNvPr id="12" name="TextBox 11"/>
          <p:cNvSpPr txBox="1"/>
          <p:nvPr/>
        </p:nvSpPr>
        <p:spPr>
          <a:xfrm>
            <a:off x="5349240" y="5056632"/>
            <a:ext cx="6126480" cy="457200"/>
          </a:xfrm>
          <a:prstGeom prst="rect">
            <a:avLst/>
          </a:prstGeom>
          <a:noFill/>
        </p:spPr>
        <p:txBody>
          <a:bodyPr wrap="square" lIns="0" rIns="0" tIns="0" bIns="0" anchor="t">
            <a:spAutoFit/>
          </a:bodyPr>
          <a:lstStyle/>
          <a:p>
            <a:pPr algn="l"/>
            <a:r>
              <a:rPr sz="1700" b="0" i="0">
                <a:solidFill>
                  <a:srgbClr val="8FB8D9"/>
                </a:solidFill>
                <a:latin typeface="Calibri"/>
              </a:rPr>
              <a:t>p is identical on every single trial</a:t>
            </a:r>
          </a:p>
        </p:txBody>
      </p:sp>
      <p:sp>
        <p:nvSpPr>
          <p:cNvPr id="13" name="TextBox 12"/>
          <p:cNvSpPr txBox="1"/>
          <p:nvPr/>
        </p:nvSpPr>
        <p:spPr>
          <a:xfrm>
            <a:off x="822960" y="5943600"/>
            <a:ext cx="10607040" cy="457200"/>
          </a:xfrm>
          <a:prstGeom prst="rect">
            <a:avLst/>
          </a:prstGeom>
          <a:noFill/>
        </p:spPr>
        <p:txBody>
          <a:bodyPr wrap="square" lIns="0" rIns="0" tIns="0" bIns="0" anchor="t">
            <a:spAutoFit/>
          </a:bodyPr>
          <a:lstStyle/>
          <a:p>
            <a:pPr algn="l"/>
            <a:r>
              <a:rPr sz="1800" b="0" i="1">
                <a:solidFill>
                  <a:srgbClr val="6E8CA6"/>
                </a:solidFill>
                <a:latin typeface="Calibri"/>
              </a:rPr>
              <a:t>All four hold → it's a BINS → a binomial.  Miss one → it is NOT binomial.</a:t>
            </a:r>
          </a:p>
        </p:txBody>
      </p:sp>
      <p:sp>
        <p:nvSpPr>
          <p:cNvPr id="14" name="TextBox 13"/>
          <p:cNvSpPr txBox="1"/>
          <p:nvPr/>
        </p:nvSpPr>
        <p:spPr>
          <a:xfrm>
            <a:off x="11475720" y="6355080"/>
            <a:ext cx="548640" cy="365760"/>
          </a:xfrm>
          <a:prstGeom prst="rect">
            <a:avLst/>
          </a:prstGeom>
          <a:noFill/>
        </p:spPr>
        <p:txBody>
          <a:bodyPr wrap="square" lIns="0" rIns="0" tIns="0" bIns="0" anchor="t">
            <a:spAutoFit/>
          </a:bodyPr>
          <a:lstStyle/>
          <a:p>
            <a:pPr algn="r"/>
            <a:r>
              <a:rPr sz="1200" b="0" i="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E2A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77240" y="566928"/>
            <a:ext cx="10607040" cy="457200"/>
          </a:xfrm>
          <a:prstGeom prst="rect">
            <a:avLst/>
          </a:prstGeom>
          <a:noFill/>
        </p:spPr>
        <p:txBody>
          <a:bodyPr wrap="square" lIns="0" rIns="0" tIns="0" bIns="0" anchor="t">
            <a:spAutoFit/>
          </a:bodyPr>
          <a:lstStyle/>
          <a:p>
            <a:pPr algn="l"/>
            <a:r>
              <a:rPr sz="1400" b="1" i="0" spc="220">
                <a:solidFill>
                  <a:srgbClr val="8FB8D9"/>
                </a:solidFill>
                <a:latin typeface="Calibri"/>
              </a:rPr>
              <a:t>RUN THE CHECKLIST  ·  ONE YES, ONE NO</a:t>
            </a:r>
          </a:p>
        </p:txBody>
      </p:sp>
      <p:sp>
        <p:nvSpPr>
          <p:cNvPr id="4" name="TextBox 3"/>
          <p:cNvSpPr txBox="1"/>
          <p:nvPr/>
        </p:nvSpPr>
        <p:spPr>
          <a:xfrm>
            <a:off x="868680" y="1371600"/>
            <a:ext cx="5029200" cy="457200"/>
          </a:xfrm>
          <a:prstGeom prst="rect">
            <a:avLst/>
          </a:prstGeom>
          <a:noFill/>
        </p:spPr>
        <p:txBody>
          <a:bodyPr wrap="square" lIns="0" rIns="0" tIns="0" bIns="0" anchor="t">
            <a:spAutoFit/>
          </a:bodyPr>
          <a:lstStyle/>
          <a:p>
            <a:pPr algn="l"/>
            <a:r>
              <a:rPr sz="2200" b="1" i="0">
                <a:solidFill>
                  <a:srgbClr val="5AC8E0"/>
                </a:solidFill>
                <a:latin typeface="Calibri"/>
              </a:rPr>
              <a:t>3 free throws, p = 0.5</a:t>
            </a:r>
          </a:p>
        </p:txBody>
      </p:sp>
      <p:sp>
        <p:nvSpPr>
          <p:cNvPr id="5" name="TextBox 4"/>
          <p:cNvSpPr txBox="1"/>
          <p:nvPr/>
        </p:nvSpPr>
        <p:spPr>
          <a:xfrm>
            <a:off x="868680" y="2011680"/>
            <a:ext cx="5029200" cy="2103120"/>
          </a:xfrm>
          <a:prstGeom prst="rect">
            <a:avLst/>
          </a:prstGeom>
          <a:noFill/>
        </p:spPr>
        <p:txBody>
          <a:bodyPr wrap="square" lIns="0" rIns="0" tIns="0" bIns="0" anchor="t">
            <a:spAutoFit/>
          </a:bodyPr>
          <a:lstStyle/>
          <a:p>
            <a:pPr algn="l">
              <a:lnSpc>
                <a:spcPct val="125000"/>
              </a:lnSpc>
            </a:pPr>
            <a:r>
              <a:rPr sz="1900" b="0" i="0">
                <a:solidFill>
                  <a:srgbClr val="FFFFFF"/>
                </a:solidFill>
                <a:latin typeface="Calibri"/>
              </a:rPr>
              <a:t>Binary?  make / miss  ✓</a:t>
            </a:r>
          </a:p>
          <a:p>
            <a:pPr algn="l">
              <a:lnSpc>
                <a:spcPct val="125000"/>
              </a:lnSpc>
            </a:pPr>
            <a:r>
              <a:rPr sz="1900" b="0" i="0">
                <a:solidFill>
                  <a:srgbClr val="FFFFFF"/>
                </a:solidFill>
                <a:latin typeface="Calibri"/>
              </a:rPr>
              <a:t>Fixed n?  exactly 3  ✓</a:t>
            </a:r>
          </a:p>
          <a:p>
            <a:pPr algn="l">
              <a:lnSpc>
                <a:spcPct val="125000"/>
              </a:lnSpc>
            </a:pPr>
            <a:r>
              <a:rPr sz="1900" b="0" i="0">
                <a:solidFill>
                  <a:srgbClr val="FFFFFF"/>
                </a:solidFill>
                <a:latin typeface="Calibri"/>
              </a:rPr>
              <a:t>Independent?  assume yes  ✓</a:t>
            </a:r>
          </a:p>
          <a:p>
            <a:pPr algn="l">
              <a:lnSpc>
                <a:spcPct val="125000"/>
              </a:lnSpc>
            </a:pPr>
            <a:r>
              <a:rPr sz="1900" b="0" i="0">
                <a:solidFill>
                  <a:srgbClr val="FFFFFF"/>
                </a:solidFill>
                <a:latin typeface="Calibri"/>
              </a:rPr>
              <a:t>Same p?  0.5 every shot  ✓</a:t>
            </a:r>
          </a:p>
        </p:txBody>
      </p:sp>
      <p:sp>
        <p:nvSpPr>
          <p:cNvPr id="6" name="TextBox 5"/>
          <p:cNvSpPr txBox="1"/>
          <p:nvPr/>
        </p:nvSpPr>
        <p:spPr>
          <a:xfrm>
            <a:off x="868680" y="4160520"/>
            <a:ext cx="5120640" cy="457200"/>
          </a:xfrm>
          <a:prstGeom prst="rect">
            <a:avLst/>
          </a:prstGeom>
          <a:noFill/>
        </p:spPr>
        <p:txBody>
          <a:bodyPr wrap="square" lIns="0" rIns="0" tIns="0" bIns="0" anchor="t">
            <a:spAutoFit/>
          </a:bodyPr>
          <a:lstStyle/>
          <a:p>
            <a:pPr algn="l"/>
            <a:r>
              <a:rPr sz="2100" b="1" i="0">
                <a:solidFill>
                  <a:srgbClr val="8FB8D9"/>
                </a:solidFill>
                <a:latin typeface="Calibri"/>
              </a:rPr>
              <a:t>→  X ~ B(n = 3, p = 0.5)</a:t>
            </a:r>
          </a:p>
        </p:txBody>
      </p:sp>
      <p:sp>
        <p:nvSpPr>
          <p:cNvPr id="7" name="TextBox 6"/>
          <p:cNvSpPr txBox="1"/>
          <p:nvPr/>
        </p:nvSpPr>
        <p:spPr>
          <a:xfrm>
            <a:off x="5806440" y="2651760"/>
            <a:ext cx="640080" cy="548640"/>
          </a:xfrm>
          <a:prstGeom prst="rect">
            <a:avLst/>
          </a:prstGeom>
          <a:noFill/>
        </p:spPr>
        <p:txBody>
          <a:bodyPr wrap="square" lIns="0" rIns="0" tIns="0" bIns="0" anchor="t">
            <a:spAutoFit/>
          </a:bodyPr>
          <a:lstStyle/>
          <a:p>
            <a:pPr algn="ctr"/>
            <a:r>
              <a:rPr sz="2200" b="0" i="1">
                <a:solidFill>
                  <a:srgbClr val="6E8CA6"/>
                </a:solidFill>
                <a:latin typeface="Calibri"/>
              </a:rPr>
              <a:t>vs</a:t>
            </a:r>
          </a:p>
        </p:txBody>
      </p:sp>
      <p:sp>
        <p:nvSpPr>
          <p:cNvPr id="8" name="TextBox 7"/>
          <p:cNvSpPr txBox="1"/>
          <p:nvPr/>
        </p:nvSpPr>
        <p:spPr>
          <a:xfrm>
            <a:off x="6492240" y="1371600"/>
            <a:ext cx="4937760" cy="457200"/>
          </a:xfrm>
          <a:prstGeom prst="rect">
            <a:avLst/>
          </a:prstGeom>
          <a:noFill/>
        </p:spPr>
        <p:txBody>
          <a:bodyPr wrap="square" lIns="0" rIns="0" tIns="0" bIns="0" anchor="t">
            <a:spAutoFit/>
          </a:bodyPr>
          <a:lstStyle/>
          <a:p>
            <a:pPr algn="l"/>
            <a:r>
              <a:rPr sz="2200" b="1" i="0">
                <a:solidFill>
                  <a:srgbClr val="5AC8E0"/>
                </a:solidFill>
                <a:latin typeface="Calibri"/>
              </a:rPr>
              <a:t>Deal 3 cards, count hearts</a:t>
            </a:r>
          </a:p>
        </p:txBody>
      </p:sp>
      <p:sp>
        <p:nvSpPr>
          <p:cNvPr id="9" name="TextBox 8"/>
          <p:cNvSpPr txBox="1"/>
          <p:nvPr/>
        </p:nvSpPr>
        <p:spPr>
          <a:xfrm>
            <a:off x="6492240" y="2011680"/>
            <a:ext cx="4937760" cy="2103120"/>
          </a:xfrm>
          <a:prstGeom prst="rect">
            <a:avLst/>
          </a:prstGeom>
          <a:noFill/>
        </p:spPr>
        <p:txBody>
          <a:bodyPr wrap="square" lIns="0" rIns="0" tIns="0" bIns="0" anchor="t">
            <a:spAutoFit/>
          </a:bodyPr>
          <a:lstStyle/>
          <a:p>
            <a:pPr algn="l">
              <a:lnSpc>
                <a:spcPct val="125000"/>
              </a:lnSpc>
            </a:pPr>
            <a:r>
              <a:rPr sz="1900" b="0" i="0">
                <a:solidFill>
                  <a:srgbClr val="FFFFFF"/>
                </a:solidFill>
                <a:latin typeface="Calibri"/>
              </a:rPr>
              <a:t>Binary?  heart / not  ✓</a:t>
            </a:r>
          </a:p>
          <a:p>
            <a:pPr algn="l">
              <a:lnSpc>
                <a:spcPct val="125000"/>
              </a:lnSpc>
            </a:pPr>
            <a:r>
              <a:rPr sz="1900" b="0" i="0">
                <a:solidFill>
                  <a:srgbClr val="FFFFFF"/>
                </a:solidFill>
                <a:latin typeface="Calibri"/>
              </a:rPr>
              <a:t>Fixed n?  exactly 3  ✓</a:t>
            </a:r>
          </a:p>
          <a:p>
            <a:pPr algn="l">
              <a:lnSpc>
                <a:spcPct val="125000"/>
              </a:lnSpc>
            </a:pPr>
            <a:r>
              <a:rPr sz="1900" b="0" i="0">
                <a:solidFill>
                  <a:srgbClr val="FFFFFF"/>
                </a:solidFill>
                <a:latin typeface="Calibri"/>
              </a:rPr>
              <a:t>Independent?  NO  ✗</a:t>
            </a:r>
          </a:p>
          <a:p>
            <a:pPr algn="l">
              <a:lnSpc>
                <a:spcPct val="125000"/>
              </a:lnSpc>
            </a:pPr>
            <a:r>
              <a:rPr sz="1900" b="0" i="0">
                <a:solidFill>
                  <a:srgbClr val="FFFFFF"/>
                </a:solidFill>
                <a:latin typeface="Calibri"/>
              </a:rPr>
              <a:t>Same p?  changes  ✗</a:t>
            </a:r>
          </a:p>
        </p:txBody>
      </p:sp>
      <p:sp>
        <p:nvSpPr>
          <p:cNvPr id="10" name="TextBox 9"/>
          <p:cNvSpPr txBox="1"/>
          <p:nvPr/>
        </p:nvSpPr>
        <p:spPr>
          <a:xfrm>
            <a:off x="6492240" y="4160520"/>
            <a:ext cx="5029200" cy="457200"/>
          </a:xfrm>
          <a:prstGeom prst="rect">
            <a:avLst/>
          </a:prstGeom>
          <a:noFill/>
        </p:spPr>
        <p:txBody>
          <a:bodyPr wrap="square" lIns="0" rIns="0" tIns="0" bIns="0" anchor="t">
            <a:spAutoFit/>
          </a:bodyPr>
          <a:lstStyle/>
          <a:p>
            <a:pPr algn="l"/>
            <a:r>
              <a:rPr sz="2100" b="1" i="0">
                <a:solidFill>
                  <a:srgbClr val="8FB8D9"/>
                </a:solidFill>
                <a:latin typeface="Calibri"/>
              </a:rPr>
              <a:t>→  NOT binomial (without replacement)</a:t>
            </a:r>
          </a:p>
        </p:txBody>
      </p:sp>
      <p:sp>
        <p:nvSpPr>
          <p:cNvPr id="11" name="TextBox 10"/>
          <p:cNvSpPr txBox="1"/>
          <p:nvPr/>
        </p:nvSpPr>
        <p:spPr>
          <a:xfrm>
            <a:off x="822960" y="5897880"/>
            <a:ext cx="10607040" cy="457200"/>
          </a:xfrm>
          <a:prstGeom prst="rect">
            <a:avLst/>
          </a:prstGeom>
          <a:noFill/>
        </p:spPr>
        <p:txBody>
          <a:bodyPr wrap="square" lIns="0" rIns="0" tIns="0" bIns="0" anchor="t">
            <a:spAutoFit/>
          </a:bodyPr>
          <a:lstStyle/>
          <a:p>
            <a:pPr algn="l"/>
            <a:r>
              <a:rPr sz="1800" b="0" i="1">
                <a:solidFill>
                  <a:srgbClr val="6E8CA6"/>
                </a:solidFill>
                <a:latin typeface="Calibri"/>
              </a:rPr>
              <a:t>The four conditions are a gate. If “same p” or “independent” fails, the formula lies.</a:t>
            </a:r>
          </a:p>
        </p:txBody>
      </p:sp>
      <p:sp>
        <p:nvSpPr>
          <p:cNvPr id="12" name="TextBox 11"/>
          <p:cNvSpPr txBox="1"/>
          <p:nvPr/>
        </p:nvSpPr>
        <p:spPr>
          <a:xfrm>
            <a:off x="11475720" y="6355080"/>
            <a:ext cx="548640" cy="365760"/>
          </a:xfrm>
          <a:prstGeom prst="rect">
            <a:avLst/>
          </a:prstGeom>
          <a:noFill/>
        </p:spPr>
        <p:txBody>
          <a:bodyPr wrap="square" lIns="0" rIns="0" tIns="0" bIns="0" anchor="t">
            <a:spAutoFit/>
          </a:bodyPr>
          <a:lstStyle/>
          <a:p>
            <a:pPr algn="r"/>
            <a:r>
              <a:rPr sz="1200" b="0" i="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E2A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77240" y="566928"/>
            <a:ext cx="10607040" cy="457200"/>
          </a:xfrm>
          <a:prstGeom prst="rect">
            <a:avLst/>
          </a:prstGeom>
          <a:noFill/>
        </p:spPr>
        <p:txBody>
          <a:bodyPr wrap="square" lIns="0" rIns="0" tIns="0" bIns="0" anchor="t">
            <a:spAutoFit/>
          </a:bodyPr>
          <a:lstStyle/>
          <a:p>
            <a:pPr algn="l"/>
            <a:r>
              <a:rPr sz="1400" b="1" i="0" spc="220">
                <a:solidFill>
                  <a:srgbClr val="8FB8D9"/>
                </a:solidFill>
                <a:latin typeface="Calibri"/>
              </a:rPr>
              <a:t>COMPUTING A SMALL BINOMIAL PROBABILITY</a:t>
            </a:r>
          </a:p>
        </p:txBody>
      </p:sp>
      <p:sp>
        <p:nvSpPr>
          <p:cNvPr id="4" name="TextBox 3"/>
          <p:cNvSpPr txBox="1"/>
          <p:nvPr/>
        </p:nvSpPr>
        <p:spPr>
          <a:xfrm>
            <a:off x="868680" y="1920240"/>
            <a:ext cx="10515600" cy="914400"/>
          </a:xfrm>
          <a:prstGeom prst="rect">
            <a:avLst/>
          </a:prstGeom>
          <a:noFill/>
        </p:spPr>
        <p:txBody>
          <a:bodyPr wrap="square" lIns="0" rIns="0" tIns="0" bIns="0" anchor="t">
            <a:spAutoFit/>
          </a:bodyPr>
          <a:lstStyle/>
          <a:p>
            <a:pPr algn="l"/>
            <a:r>
              <a:rPr sz="4000" b="1" i="0">
                <a:solidFill>
                  <a:srgbClr val="FFFFFF"/>
                </a:solidFill>
                <a:latin typeface="Calibri"/>
              </a:rPr>
              <a:t>P(X = k) = </a:t>
            </a:r>
            <a:r>
              <a:rPr sz="4000" b="1" i="0">
                <a:solidFill>
                  <a:srgbClr val="5AC8E0"/>
                </a:solidFill>
                <a:latin typeface="Calibri"/>
              </a:rPr>
              <a:t>C(n, k)</a:t>
            </a:r>
            <a:r>
              <a:rPr sz="4000" b="1" i="0">
                <a:solidFill>
                  <a:srgbClr val="FFFFFF"/>
                </a:solidFill>
                <a:latin typeface="Calibri"/>
              </a:rPr>
              <a:t> · p</a:t>
            </a:r>
            <a:r>
              <a:rPr sz="2400" b="1" i="0">
                <a:solidFill>
                  <a:srgbClr val="5AC8E0"/>
                </a:solidFill>
                <a:latin typeface="Calibri"/>
              </a:rPr>
              <a:t>k</a:t>
            </a:r>
            <a:r>
              <a:rPr sz="4000" b="1" i="0">
                <a:solidFill>
                  <a:srgbClr val="FFFFFF"/>
                </a:solidFill>
                <a:latin typeface="Calibri"/>
              </a:rPr>
              <a:t> · (1 − p)</a:t>
            </a:r>
            <a:r>
              <a:rPr sz="2400" b="1" i="0">
                <a:solidFill>
                  <a:srgbClr val="5AC8E0"/>
                </a:solidFill>
                <a:latin typeface="Calibri"/>
              </a:rPr>
              <a:t>n−k</a:t>
            </a:r>
          </a:p>
        </p:txBody>
      </p:sp>
      <p:sp>
        <p:nvSpPr>
          <p:cNvPr id="5" name="TextBox 4"/>
          <p:cNvSpPr txBox="1"/>
          <p:nvPr/>
        </p:nvSpPr>
        <p:spPr>
          <a:xfrm>
            <a:off x="868680" y="3063240"/>
            <a:ext cx="10515600" cy="457200"/>
          </a:xfrm>
          <a:prstGeom prst="rect">
            <a:avLst/>
          </a:prstGeom>
          <a:noFill/>
        </p:spPr>
        <p:txBody>
          <a:bodyPr wrap="square" lIns="0" rIns="0" tIns="0" bIns="0" anchor="t">
            <a:spAutoFit/>
          </a:bodyPr>
          <a:lstStyle/>
          <a:p>
            <a:pPr algn="l"/>
            <a:r>
              <a:rPr sz="1900" b="0" i="1">
                <a:solidFill>
                  <a:srgbClr val="8FB8D9"/>
                </a:solidFill>
                <a:latin typeface="Calibri"/>
              </a:rPr>
              <a:t>ways to arrange k successes  ×  chance of any one such arrangement</a:t>
            </a:r>
          </a:p>
        </p:txBody>
      </p:sp>
      <p:sp>
        <p:nvSpPr>
          <p:cNvPr id="6" name="TextBox 5"/>
          <p:cNvSpPr txBox="1"/>
          <p:nvPr/>
        </p:nvSpPr>
        <p:spPr>
          <a:xfrm>
            <a:off x="868680" y="3886200"/>
            <a:ext cx="10515600" cy="365760"/>
          </a:xfrm>
          <a:prstGeom prst="rect">
            <a:avLst/>
          </a:prstGeom>
          <a:noFill/>
        </p:spPr>
        <p:txBody>
          <a:bodyPr wrap="square" lIns="0" rIns="0" tIns="0" bIns="0" anchor="t">
            <a:spAutoFit/>
          </a:bodyPr>
          <a:lstStyle/>
          <a:p>
            <a:pPr algn="l"/>
            <a:r>
              <a:rPr sz="1700" b="0" i="0">
                <a:solidFill>
                  <a:srgbClr val="6E8CA6"/>
                </a:solidFill>
                <a:latin typeface="Calibri"/>
              </a:rPr>
              <a:t>The little “choose” numbers you'll need:</a:t>
            </a:r>
          </a:p>
        </p:txBody>
      </p:sp>
      <p:sp>
        <p:nvSpPr>
          <p:cNvPr id="7" name="TextBox 6"/>
          <p:cNvSpPr txBox="1"/>
          <p:nvPr/>
        </p:nvSpPr>
        <p:spPr>
          <a:xfrm>
            <a:off x="868680" y="4343400"/>
            <a:ext cx="7315200" cy="1371600"/>
          </a:xfrm>
          <a:prstGeom prst="rect">
            <a:avLst/>
          </a:prstGeom>
          <a:noFill/>
        </p:spPr>
        <p:txBody>
          <a:bodyPr wrap="square" lIns="0" rIns="0" tIns="0" bIns="0" anchor="t">
            <a:spAutoFit/>
          </a:bodyPr>
          <a:lstStyle/>
          <a:p>
            <a:pPr algn="l">
              <a:lnSpc>
                <a:spcPct val="125000"/>
              </a:lnSpc>
            </a:pPr>
            <a:r>
              <a:rPr sz="2000" b="0" i="0">
                <a:solidFill>
                  <a:srgbClr val="FFFFFF"/>
                </a:solidFill>
                <a:latin typeface="Calibri"/>
              </a:rPr>
              <a:t>C(2,k):  1  2  1</a:t>
            </a:r>
          </a:p>
          <a:p>
            <a:pPr algn="l">
              <a:lnSpc>
                <a:spcPct val="125000"/>
              </a:lnSpc>
            </a:pPr>
            <a:r>
              <a:rPr sz="2000" b="0" i="0">
                <a:solidFill>
                  <a:srgbClr val="FFFFFF"/>
                </a:solidFill>
                <a:latin typeface="Calibri"/>
              </a:rPr>
              <a:t>C(3,k):  1  3  3  1</a:t>
            </a:r>
          </a:p>
          <a:p>
            <a:pPr algn="l">
              <a:lnSpc>
                <a:spcPct val="125000"/>
              </a:lnSpc>
            </a:pPr>
            <a:r>
              <a:rPr sz="2000" b="0" i="0">
                <a:solidFill>
                  <a:srgbClr val="FFFFFF"/>
                </a:solidFill>
                <a:latin typeface="Calibri"/>
              </a:rPr>
              <a:t>C(4,k):  1  4  6  4  1</a:t>
            </a:r>
          </a:p>
        </p:txBody>
      </p:sp>
      <p:sp>
        <p:nvSpPr>
          <p:cNvPr id="8" name="TextBox 7"/>
          <p:cNvSpPr txBox="1"/>
          <p:nvPr/>
        </p:nvSpPr>
        <p:spPr>
          <a:xfrm>
            <a:off x="11475720" y="6355080"/>
            <a:ext cx="548640" cy="365760"/>
          </a:xfrm>
          <a:prstGeom prst="rect">
            <a:avLst/>
          </a:prstGeom>
          <a:noFill/>
        </p:spPr>
        <p:txBody>
          <a:bodyPr wrap="square" lIns="0" rIns="0" tIns="0" bIns="0" anchor="t">
            <a:spAutoFit/>
          </a:bodyPr>
          <a:lstStyle/>
          <a:p>
            <a:pPr algn="r"/>
            <a:r>
              <a:rPr sz="1200" b="0" i="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E2A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77240" y="566928"/>
            <a:ext cx="10607040" cy="457200"/>
          </a:xfrm>
          <a:prstGeom prst="rect">
            <a:avLst/>
          </a:prstGeom>
          <a:noFill/>
        </p:spPr>
        <p:txBody>
          <a:bodyPr wrap="square" lIns="0" rIns="0" tIns="0" bIns="0" anchor="t">
            <a:spAutoFit/>
          </a:bodyPr>
          <a:lstStyle/>
          <a:p>
            <a:pPr algn="l"/>
            <a:r>
              <a:rPr sz="1400" b="1" i="0" spc="220">
                <a:solidFill>
                  <a:srgbClr val="8FB8D9"/>
                </a:solidFill>
                <a:latin typeface="Calibri"/>
              </a:rPr>
              <a:t>WORKED  ·  X ~ B(3, 0.5)  ·  EXACTLY 2 MAKES</a:t>
            </a:r>
          </a:p>
        </p:txBody>
      </p:sp>
      <p:sp>
        <p:nvSpPr>
          <p:cNvPr id="4" name="TextBox 3"/>
          <p:cNvSpPr txBox="1"/>
          <p:nvPr/>
        </p:nvSpPr>
        <p:spPr>
          <a:xfrm>
            <a:off x="868680" y="1325880"/>
            <a:ext cx="10515600" cy="548640"/>
          </a:xfrm>
          <a:prstGeom prst="rect">
            <a:avLst/>
          </a:prstGeom>
          <a:noFill/>
        </p:spPr>
        <p:txBody>
          <a:bodyPr wrap="square" lIns="0" rIns="0" tIns="0" bIns="0" anchor="t">
            <a:spAutoFit/>
          </a:bodyPr>
          <a:lstStyle/>
          <a:p>
            <a:pPr algn="l"/>
            <a:r>
              <a:rPr sz="2600" b="1" i="0">
                <a:solidFill>
                  <a:srgbClr val="FFFFFF"/>
                </a:solidFill>
                <a:latin typeface="Calibri"/>
              </a:rPr>
              <a:t>P(X = 2) = C(3,2) · (0.5)² · (0.5)¹</a:t>
            </a:r>
          </a:p>
        </p:txBody>
      </p:sp>
      <p:sp>
        <p:nvSpPr>
          <p:cNvPr id="5" name="TextBox 4"/>
          <p:cNvSpPr txBox="1"/>
          <p:nvPr/>
        </p:nvSpPr>
        <p:spPr>
          <a:xfrm>
            <a:off x="868680" y="2057400"/>
            <a:ext cx="10515600" cy="548640"/>
          </a:xfrm>
          <a:prstGeom prst="rect">
            <a:avLst/>
          </a:prstGeom>
          <a:noFill/>
        </p:spPr>
        <p:txBody>
          <a:bodyPr wrap="square" lIns="0" rIns="0" tIns="0" bIns="0" anchor="t">
            <a:spAutoFit/>
          </a:bodyPr>
          <a:lstStyle/>
          <a:p>
            <a:pPr algn="l"/>
            <a:r>
              <a:rPr sz="2600" b="1" i="0">
                <a:solidFill>
                  <a:srgbClr val="5AC8E0"/>
                </a:solidFill>
                <a:latin typeface="Calibri"/>
              </a:rPr>
              <a:t>= 3 × 0.125 = 0.375 = 3/8</a:t>
            </a:r>
          </a:p>
        </p:txBody>
      </p:sp>
      <p:sp>
        <p:nvSpPr>
          <p:cNvPr id="6" name="TextBox 5"/>
          <p:cNvSpPr txBox="1"/>
          <p:nvPr/>
        </p:nvSpPr>
        <p:spPr>
          <a:xfrm>
            <a:off x="868680" y="2880360"/>
            <a:ext cx="10515600" cy="457200"/>
          </a:xfrm>
          <a:prstGeom prst="rect">
            <a:avLst/>
          </a:prstGeom>
          <a:noFill/>
        </p:spPr>
        <p:txBody>
          <a:bodyPr wrap="square" lIns="0" rIns="0" tIns="0" bIns="0" anchor="t">
            <a:spAutoFit/>
          </a:bodyPr>
          <a:lstStyle/>
          <a:p>
            <a:pPr algn="l"/>
            <a:r>
              <a:rPr sz="1900" b="0" i="1">
                <a:solidFill>
                  <a:srgbClr val="8FB8D9"/>
                </a:solidFill>
                <a:latin typeface="Calibri"/>
              </a:rPr>
              <a:t>“About a 37.5% chance she makes exactly two of three.”</a:t>
            </a:r>
          </a:p>
        </p:txBody>
      </p:sp>
      <p:sp>
        <p:nvSpPr>
          <p:cNvPr id="7" name="TextBox 6"/>
          <p:cNvSpPr txBox="1"/>
          <p:nvPr/>
        </p:nvSpPr>
        <p:spPr>
          <a:xfrm>
            <a:off x="868680" y="3703320"/>
            <a:ext cx="10515600" cy="365760"/>
          </a:xfrm>
          <a:prstGeom prst="rect">
            <a:avLst/>
          </a:prstGeom>
          <a:noFill/>
        </p:spPr>
        <p:txBody>
          <a:bodyPr wrap="square" lIns="0" rIns="0" tIns="0" bIns="0" anchor="t">
            <a:spAutoFit/>
          </a:bodyPr>
          <a:lstStyle/>
          <a:p>
            <a:pPr algn="l"/>
            <a:r>
              <a:rPr sz="1400" b="1" i="0" spc="200">
                <a:solidFill>
                  <a:srgbClr val="8FB8D9"/>
                </a:solidFill>
                <a:latin typeface="Calibri"/>
              </a:rPr>
              <a:t>THE WHOLE TINY DISTRIBUTION</a:t>
            </a:r>
          </a:p>
        </p:txBody>
      </p:sp>
      <p:sp>
        <p:nvSpPr>
          <p:cNvPr id="8" name="TextBox 7"/>
          <p:cNvSpPr txBox="1"/>
          <p:nvPr/>
        </p:nvSpPr>
        <p:spPr>
          <a:xfrm>
            <a:off x="868680" y="4206240"/>
            <a:ext cx="10515600" cy="457200"/>
          </a:xfrm>
          <a:prstGeom prst="rect">
            <a:avLst/>
          </a:prstGeom>
          <a:noFill/>
        </p:spPr>
        <p:txBody>
          <a:bodyPr wrap="square" lIns="0" rIns="0" tIns="0" bIns="0" anchor="t">
            <a:spAutoFit/>
          </a:bodyPr>
          <a:lstStyle/>
          <a:p>
            <a:pPr algn="l"/>
            <a:r>
              <a:rPr sz="1800" b="0" i="0">
                <a:solidFill>
                  <a:srgbClr val="FFFFFF"/>
                </a:solidFill>
                <a:latin typeface="Calibri"/>
              </a:rPr>
              <a:t>P(0) = 1/8 = 0.125     P(1) = 3/8 = 0.375     P(2) = 3/8 = 0.375     P(3) = 1/8 = 0.125</a:t>
            </a:r>
          </a:p>
        </p:txBody>
      </p:sp>
      <p:sp>
        <p:nvSpPr>
          <p:cNvPr id="9" name="TextBox 8"/>
          <p:cNvSpPr txBox="1"/>
          <p:nvPr/>
        </p:nvSpPr>
        <p:spPr>
          <a:xfrm>
            <a:off x="868680" y="4892040"/>
            <a:ext cx="10515600" cy="457200"/>
          </a:xfrm>
          <a:prstGeom prst="rect">
            <a:avLst/>
          </a:prstGeom>
          <a:noFill/>
        </p:spPr>
        <p:txBody>
          <a:bodyPr wrap="square" lIns="0" rIns="0" tIns="0" bIns="0" anchor="t">
            <a:spAutoFit/>
          </a:bodyPr>
          <a:lstStyle/>
          <a:p>
            <a:pPr algn="l"/>
            <a:r>
              <a:rPr sz="1800" b="0" i="0">
                <a:solidFill>
                  <a:srgbClr val="6E8CA6"/>
                </a:solidFill>
                <a:latin typeface="Calibri"/>
              </a:rPr>
              <a:t>They sum to 1.000  ✓   — a free self-check you can always run.</a:t>
            </a:r>
          </a:p>
        </p:txBody>
      </p:sp>
      <p:sp>
        <p:nvSpPr>
          <p:cNvPr id="10" name="TextBox 9"/>
          <p:cNvSpPr txBox="1"/>
          <p:nvPr/>
        </p:nvSpPr>
        <p:spPr>
          <a:xfrm>
            <a:off x="11475720" y="6355080"/>
            <a:ext cx="548640" cy="365760"/>
          </a:xfrm>
          <a:prstGeom prst="rect">
            <a:avLst/>
          </a:prstGeom>
          <a:noFill/>
        </p:spPr>
        <p:txBody>
          <a:bodyPr wrap="square" lIns="0" rIns="0" tIns="0" bIns="0" anchor="t">
            <a:spAutoFit/>
          </a:bodyPr>
          <a:lstStyle/>
          <a:p>
            <a:pPr algn="r"/>
            <a:r>
              <a:rPr sz="1200" b="0" i="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E2A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77240" y="566928"/>
            <a:ext cx="10607040" cy="457200"/>
          </a:xfrm>
          <a:prstGeom prst="rect">
            <a:avLst/>
          </a:prstGeom>
          <a:noFill/>
        </p:spPr>
        <p:txBody>
          <a:bodyPr wrap="square" lIns="0" rIns="0" tIns="0" bIns="0" anchor="t">
            <a:spAutoFit/>
          </a:bodyPr>
          <a:lstStyle/>
          <a:p>
            <a:pPr algn="l"/>
            <a:r>
              <a:rPr sz="1400" b="1" i="0" spc="220">
                <a:solidFill>
                  <a:srgbClr val="8FB8D9"/>
                </a:solidFill>
                <a:latin typeface="Calibri"/>
              </a:rPr>
              <a:t>THE WORD THAT FOOLS EVERYONE</a:t>
            </a:r>
          </a:p>
        </p:txBody>
      </p:sp>
      <p:sp>
        <p:nvSpPr>
          <p:cNvPr id="4" name="TextBox 3"/>
          <p:cNvSpPr txBox="1"/>
          <p:nvPr/>
        </p:nvSpPr>
        <p:spPr>
          <a:xfrm>
            <a:off x="777240" y="1783080"/>
            <a:ext cx="10607040" cy="1280160"/>
          </a:xfrm>
          <a:prstGeom prst="rect">
            <a:avLst/>
          </a:prstGeom>
          <a:noFill/>
        </p:spPr>
        <p:txBody>
          <a:bodyPr wrap="square" lIns="0" rIns="0" tIns="0" bIns="0" anchor="t">
            <a:spAutoFit/>
          </a:bodyPr>
          <a:lstStyle/>
          <a:p>
            <a:pPr algn="ctr"/>
            <a:r>
              <a:rPr sz="9600" b="1" i="0">
                <a:solidFill>
                  <a:srgbClr val="5AC8E0"/>
                </a:solidFill>
                <a:latin typeface="Calibri"/>
              </a:rPr>
              <a:t>“success”</a:t>
            </a:r>
          </a:p>
        </p:txBody>
      </p:sp>
      <p:sp>
        <p:nvSpPr>
          <p:cNvPr id="5" name="TextBox 4"/>
          <p:cNvSpPr txBox="1"/>
          <p:nvPr/>
        </p:nvSpPr>
        <p:spPr>
          <a:xfrm>
            <a:off x="822960" y="3429000"/>
            <a:ext cx="10607040" cy="548640"/>
          </a:xfrm>
          <a:prstGeom prst="rect">
            <a:avLst/>
          </a:prstGeom>
          <a:noFill/>
        </p:spPr>
        <p:txBody>
          <a:bodyPr wrap="square" lIns="0" rIns="0" tIns="0" bIns="0" anchor="t">
            <a:spAutoFit/>
          </a:bodyPr>
          <a:lstStyle/>
          <a:p>
            <a:pPr algn="ctr"/>
            <a:r>
              <a:rPr sz="2600" b="1" i="0">
                <a:solidFill>
                  <a:srgbClr val="FFFFFF"/>
                </a:solidFill>
                <a:latin typeface="Calibri"/>
              </a:rPr>
              <a:t>is just a label for the outcome you're counting.</a:t>
            </a:r>
          </a:p>
        </p:txBody>
      </p:sp>
      <p:sp>
        <p:nvSpPr>
          <p:cNvPr id="6" name="TextBox 5"/>
          <p:cNvSpPr txBox="1"/>
          <p:nvPr/>
        </p:nvSpPr>
        <p:spPr>
          <a:xfrm>
            <a:off x="822960" y="4434840"/>
            <a:ext cx="10607040" cy="548640"/>
          </a:xfrm>
          <a:prstGeom prst="rect">
            <a:avLst/>
          </a:prstGeom>
          <a:noFill/>
        </p:spPr>
        <p:txBody>
          <a:bodyPr wrap="square" lIns="0" rIns="0" tIns="0" bIns="0" anchor="t">
            <a:spAutoFit/>
          </a:bodyPr>
          <a:lstStyle/>
          <a:p>
            <a:pPr algn="ctr"/>
            <a:r>
              <a:rPr sz="1900" b="0" i="1">
                <a:solidFill>
                  <a:srgbClr val="8FB8D9"/>
                </a:solidFill>
                <a:latin typeface="Calibri"/>
              </a:rPr>
              <a:t>Counting defective parts?  A defect is a “success.”  It doesn't mean “good.”</a:t>
            </a:r>
          </a:p>
        </p:txBody>
      </p:sp>
      <p:sp>
        <p:nvSpPr>
          <p:cNvPr id="7" name="TextBox 6"/>
          <p:cNvSpPr txBox="1"/>
          <p:nvPr/>
        </p:nvSpPr>
        <p:spPr>
          <a:xfrm>
            <a:off x="11475720" y="6355080"/>
            <a:ext cx="548640" cy="365760"/>
          </a:xfrm>
          <a:prstGeom prst="rect">
            <a:avLst/>
          </a:prstGeom>
          <a:noFill/>
        </p:spPr>
        <p:txBody>
          <a:bodyPr wrap="square" lIns="0" rIns="0" tIns="0" bIns="0" anchor="t">
            <a:spAutoFit/>
          </a:bodyPr>
          <a:lstStyle/>
          <a:p>
            <a:pPr algn="r"/>
            <a:r>
              <a:rPr sz="1200" b="0" i="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E2A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77240" y="566928"/>
            <a:ext cx="10607040" cy="457200"/>
          </a:xfrm>
          <a:prstGeom prst="rect">
            <a:avLst/>
          </a:prstGeom>
          <a:noFill/>
        </p:spPr>
        <p:txBody>
          <a:bodyPr wrap="square" lIns="0" rIns="0" tIns="0" bIns="0" anchor="t">
            <a:spAutoFit/>
          </a:bodyPr>
          <a:lstStyle/>
          <a:p>
            <a:pPr algn="l"/>
            <a:r>
              <a:rPr sz="1400" b="1" i="0" spc="220">
                <a:solidFill>
                  <a:srgbClr val="8FB8D9"/>
                </a:solidFill>
                <a:latin typeface="Calibri"/>
              </a:rPr>
              <a:t>CENTER &amp; SPREAD  ·  THE ONE-LINE SHORTCUTS</a:t>
            </a:r>
          </a:p>
        </p:txBody>
      </p:sp>
      <p:sp>
        <p:nvSpPr>
          <p:cNvPr id="4" name="TextBox 3"/>
          <p:cNvSpPr txBox="1"/>
          <p:nvPr/>
        </p:nvSpPr>
        <p:spPr>
          <a:xfrm>
            <a:off x="868680" y="1417320"/>
            <a:ext cx="10515600" cy="731520"/>
          </a:xfrm>
          <a:prstGeom prst="rect">
            <a:avLst/>
          </a:prstGeom>
          <a:noFill/>
        </p:spPr>
        <p:txBody>
          <a:bodyPr wrap="square" lIns="0" rIns="0" tIns="0" bIns="0" anchor="t">
            <a:spAutoFit/>
          </a:bodyPr>
          <a:lstStyle/>
          <a:p>
            <a:pPr algn="l"/>
            <a:r>
              <a:rPr sz="3800" b="1" i="0">
                <a:solidFill>
                  <a:srgbClr val="FFFFFF"/>
                </a:solidFill>
                <a:latin typeface="Calibri"/>
              </a:rPr>
              <a:t>mean   μ = </a:t>
            </a:r>
            <a:r>
              <a:rPr sz="3800" b="1" i="0">
                <a:solidFill>
                  <a:srgbClr val="5AC8E0"/>
                </a:solidFill>
                <a:latin typeface="Calibri"/>
              </a:rPr>
              <a:t>np</a:t>
            </a:r>
          </a:p>
        </p:txBody>
      </p:sp>
      <p:sp>
        <p:nvSpPr>
          <p:cNvPr id="5" name="TextBox 4"/>
          <p:cNvSpPr txBox="1"/>
          <p:nvPr/>
        </p:nvSpPr>
        <p:spPr>
          <a:xfrm>
            <a:off x="868680" y="2331720"/>
            <a:ext cx="10515600" cy="731520"/>
          </a:xfrm>
          <a:prstGeom prst="rect">
            <a:avLst/>
          </a:prstGeom>
          <a:noFill/>
        </p:spPr>
        <p:txBody>
          <a:bodyPr wrap="square" lIns="0" rIns="0" tIns="0" bIns="0" anchor="t">
            <a:spAutoFit/>
          </a:bodyPr>
          <a:lstStyle/>
          <a:p>
            <a:pPr algn="l"/>
            <a:r>
              <a:rPr sz="3800" b="1" i="0">
                <a:solidFill>
                  <a:srgbClr val="FFFFFF"/>
                </a:solidFill>
                <a:latin typeface="Calibri"/>
              </a:rPr>
              <a:t>SD   σ = </a:t>
            </a:r>
            <a:r>
              <a:rPr sz="3800" b="1" i="0">
                <a:solidFill>
                  <a:srgbClr val="5AC8E0"/>
                </a:solidFill>
                <a:latin typeface="Calibri"/>
              </a:rPr>
              <a:t>√(np(1−p))</a:t>
            </a:r>
          </a:p>
        </p:txBody>
      </p:sp>
      <p:sp>
        <p:nvSpPr>
          <p:cNvPr id="6" name="TextBox 5"/>
          <p:cNvSpPr txBox="1"/>
          <p:nvPr/>
        </p:nvSpPr>
        <p:spPr>
          <a:xfrm>
            <a:off x="868680" y="3291840"/>
            <a:ext cx="10515600" cy="457200"/>
          </a:xfrm>
          <a:prstGeom prst="rect">
            <a:avLst/>
          </a:prstGeom>
          <a:noFill/>
        </p:spPr>
        <p:txBody>
          <a:bodyPr wrap="square" lIns="0" rIns="0" tIns="0" bIns="0" anchor="t">
            <a:spAutoFit/>
          </a:bodyPr>
          <a:lstStyle/>
          <a:p>
            <a:pPr algn="l"/>
            <a:r>
              <a:rPr sz="1900" b="0" i="1">
                <a:solidFill>
                  <a:srgbClr val="8FB8D9"/>
                </a:solidFill>
                <a:latin typeface="Calibri"/>
              </a:rPr>
              <a:t>Expect np successes; the typical miss from np is √(np(1−p)).</a:t>
            </a:r>
          </a:p>
        </p:txBody>
      </p:sp>
      <p:sp>
        <p:nvSpPr>
          <p:cNvPr id="7" name="TextBox 6"/>
          <p:cNvSpPr txBox="1"/>
          <p:nvPr/>
        </p:nvSpPr>
        <p:spPr>
          <a:xfrm>
            <a:off x="868680" y="3977639"/>
            <a:ext cx="10515600" cy="457200"/>
          </a:xfrm>
          <a:prstGeom prst="rect">
            <a:avLst/>
          </a:prstGeom>
          <a:noFill/>
        </p:spPr>
        <p:txBody>
          <a:bodyPr wrap="square" lIns="0" rIns="0" tIns="0" bIns="0" anchor="t">
            <a:spAutoFit/>
          </a:bodyPr>
          <a:lstStyle/>
          <a:p>
            <a:pPr algn="l"/>
            <a:r>
              <a:rPr sz="1800" b="0" i="0">
                <a:solidFill>
                  <a:srgbClr val="6E8CA6"/>
                </a:solidFill>
                <a:latin typeface="Calibri"/>
              </a:rPr>
              <a:t>No listing of terms — two products give the center and the spread of ANY binomial.</a:t>
            </a:r>
          </a:p>
        </p:txBody>
      </p:sp>
      <p:sp>
        <p:nvSpPr>
          <p:cNvPr id="8" name="TextBox 7"/>
          <p:cNvSpPr txBox="1"/>
          <p:nvPr/>
        </p:nvSpPr>
        <p:spPr>
          <a:xfrm>
            <a:off x="868680" y="4983480"/>
            <a:ext cx="10515600" cy="548640"/>
          </a:xfrm>
          <a:prstGeom prst="rect">
            <a:avLst/>
          </a:prstGeom>
          <a:noFill/>
        </p:spPr>
        <p:txBody>
          <a:bodyPr wrap="square" lIns="0" rIns="0" tIns="0" bIns="0" anchor="t">
            <a:spAutoFit/>
          </a:bodyPr>
          <a:lstStyle/>
          <a:p>
            <a:pPr algn="l"/>
            <a:r>
              <a:rPr sz="1700" b="0" i="1">
                <a:solidFill>
                  <a:srgbClr val="6E8CA6"/>
                </a:solidFill>
                <a:latin typeface="Calibri"/>
              </a:rPr>
              <a:t>Builds on Week 6: this is the expected value &amp; SD of a random variable — now with a formula.</a:t>
            </a:r>
          </a:p>
        </p:txBody>
      </p:sp>
      <p:sp>
        <p:nvSpPr>
          <p:cNvPr id="9" name="TextBox 8"/>
          <p:cNvSpPr txBox="1"/>
          <p:nvPr/>
        </p:nvSpPr>
        <p:spPr>
          <a:xfrm>
            <a:off x="11475720" y="6355080"/>
            <a:ext cx="548640" cy="365760"/>
          </a:xfrm>
          <a:prstGeom prst="rect">
            <a:avLst/>
          </a:prstGeom>
          <a:noFill/>
        </p:spPr>
        <p:txBody>
          <a:bodyPr wrap="square" lIns="0" rIns="0" tIns="0" bIns="0" anchor="t">
            <a:spAutoFit/>
          </a:bodyPr>
          <a:lstStyle/>
          <a:p>
            <a:pPr algn="r"/>
            <a:r>
              <a:rPr sz="1200" b="0" i="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E2A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77240" y="566928"/>
            <a:ext cx="10607040" cy="457200"/>
          </a:xfrm>
          <a:prstGeom prst="rect">
            <a:avLst/>
          </a:prstGeom>
          <a:noFill/>
        </p:spPr>
        <p:txBody>
          <a:bodyPr wrap="square" lIns="0" rIns="0" tIns="0" bIns="0" anchor="t">
            <a:spAutoFit/>
          </a:bodyPr>
          <a:lstStyle/>
          <a:p>
            <a:pPr algn="l"/>
            <a:r>
              <a:rPr sz="1400" b="1" i="0" spc="220">
                <a:solidFill>
                  <a:srgbClr val="8FB8D9"/>
                </a:solidFill>
                <a:latin typeface="Calibri"/>
              </a:rPr>
              <a:t>WORKED  ·  100 FAIR COIN FLIPS</a:t>
            </a:r>
          </a:p>
        </p:txBody>
      </p:sp>
      <p:sp>
        <p:nvSpPr>
          <p:cNvPr id="4" name="TextBox 3"/>
          <p:cNvSpPr txBox="1"/>
          <p:nvPr/>
        </p:nvSpPr>
        <p:spPr>
          <a:xfrm>
            <a:off x="868680" y="1280160"/>
            <a:ext cx="10515600" cy="457200"/>
          </a:xfrm>
          <a:prstGeom prst="rect">
            <a:avLst/>
          </a:prstGeom>
          <a:noFill/>
        </p:spPr>
        <p:txBody>
          <a:bodyPr wrap="square" lIns="0" rIns="0" tIns="0" bIns="0" anchor="t">
            <a:spAutoFit/>
          </a:bodyPr>
          <a:lstStyle/>
          <a:p>
            <a:pPr algn="l"/>
            <a:r>
              <a:rPr sz="2400" b="1" i="0">
                <a:solidFill>
                  <a:srgbClr val="8FB8D9"/>
                </a:solidFill>
                <a:latin typeface="Calibri"/>
              </a:rPr>
              <a:t>X ~ B(100, 0.5)</a:t>
            </a:r>
          </a:p>
        </p:txBody>
      </p:sp>
      <p:sp>
        <p:nvSpPr>
          <p:cNvPr id="5" name="TextBox 4"/>
          <p:cNvSpPr txBox="1"/>
          <p:nvPr/>
        </p:nvSpPr>
        <p:spPr>
          <a:xfrm>
            <a:off x="868680" y="1965960"/>
            <a:ext cx="10515600" cy="548640"/>
          </a:xfrm>
          <a:prstGeom prst="rect">
            <a:avLst/>
          </a:prstGeom>
          <a:noFill/>
        </p:spPr>
        <p:txBody>
          <a:bodyPr wrap="square" lIns="0" rIns="0" tIns="0" bIns="0" anchor="t">
            <a:spAutoFit/>
          </a:bodyPr>
          <a:lstStyle/>
          <a:p>
            <a:pPr algn="l"/>
            <a:r>
              <a:rPr sz="2600" b="1" i="0">
                <a:solidFill>
                  <a:srgbClr val="FFFFFF"/>
                </a:solidFill>
                <a:latin typeface="Calibri"/>
              </a:rPr>
              <a:t>μ = np = 100 × 0.5 = 50</a:t>
            </a:r>
          </a:p>
        </p:txBody>
      </p:sp>
      <p:sp>
        <p:nvSpPr>
          <p:cNvPr id="6" name="TextBox 5"/>
          <p:cNvSpPr txBox="1"/>
          <p:nvPr/>
        </p:nvSpPr>
        <p:spPr>
          <a:xfrm>
            <a:off x="868680" y="2697480"/>
            <a:ext cx="10515600" cy="548640"/>
          </a:xfrm>
          <a:prstGeom prst="rect">
            <a:avLst/>
          </a:prstGeom>
          <a:noFill/>
        </p:spPr>
        <p:txBody>
          <a:bodyPr wrap="square" lIns="0" rIns="0" tIns="0" bIns="0" anchor="t">
            <a:spAutoFit/>
          </a:bodyPr>
          <a:lstStyle/>
          <a:p>
            <a:pPr algn="l"/>
            <a:r>
              <a:rPr sz="2600" b="1" i="0">
                <a:solidFill>
                  <a:srgbClr val="FFFFFF"/>
                </a:solidFill>
                <a:latin typeface="Calibri"/>
              </a:rPr>
              <a:t>σ² = np(1−p) = 100 × 0.5 × 0.5 = 25</a:t>
            </a:r>
          </a:p>
        </p:txBody>
      </p:sp>
      <p:sp>
        <p:nvSpPr>
          <p:cNvPr id="7" name="TextBox 6"/>
          <p:cNvSpPr txBox="1"/>
          <p:nvPr/>
        </p:nvSpPr>
        <p:spPr>
          <a:xfrm>
            <a:off x="868680" y="3429000"/>
            <a:ext cx="10515600" cy="548640"/>
          </a:xfrm>
          <a:prstGeom prst="rect">
            <a:avLst/>
          </a:prstGeom>
          <a:noFill/>
        </p:spPr>
        <p:txBody>
          <a:bodyPr wrap="square" lIns="0" rIns="0" tIns="0" bIns="0" anchor="t">
            <a:spAutoFit/>
          </a:bodyPr>
          <a:lstStyle/>
          <a:p>
            <a:pPr algn="l"/>
            <a:r>
              <a:rPr sz="2600" b="1" i="0">
                <a:solidFill>
                  <a:srgbClr val="5AC8E0"/>
                </a:solidFill>
                <a:latin typeface="Calibri"/>
              </a:rPr>
              <a:t>σ = √25 = 5</a:t>
            </a:r>
          </a:p>
        </p:txBody>
      </p:sp>
      <p:sp>
        <p:nvSpPr>
          <p:cNvPr id="8" name="TextBox 7"/>
          <p:cNvSpPr txBox="1"/>
          <p:nvPr/>
        </p:nvSpPr>
        <p:spPr>
          <a:xfrm>
            <a:off x="868680" y="4297680"/>
            <a:ext cx="10515600" cy="548640"/>
          </a:xfrm>
          <a:prstGeom prst="rect">
            <a:avLst/>
          </a:prstGeom>
          <a:noFill/>
        </p:spPr>
        <p:txBody>
          <a:bodyPr wrap="square" lIns="0" rIns="0" tIns="0" bIns="0" anchor="t">
            <a:spAutoFit/>
          </a:bodyPr>
          <a:lstStyle/>
          <a:p>
            <a:pPr algn="l"/>
            <a:r>
              <a:rPr sz="2000" b="0" i="1">
                <a:solidFill>
                  <a:srgbClr val="8FB8D9"/>
                </a:solidFill>
                <a:latin typeface="Calibri"/>
              </a:rPr>
              <a:t>“Expect about 50 heads, give or take about 5.”   →   ~45 to 55 is typical.</a:t>
            </a:r>
          </a:p>
        </p:txBody>
      </p:sp>
      <p:sp>
        <p:nvSpPr>
          <p:cNvPr id="9" name="TextBox 8"/>
          <p:cNvSpPr txBox="1"/>
          <p:nvPr/>
        </p:nvSpPr>
        <p:spPr>
          <a:xfrm>
            <a:off x="868680" y="5120640"/>
            <a:ext cx="10515600" cy="457200"/>
          </a:xfrm>
          <a:prstGeom prst="rect">
            <a:avLst/>
          </a:prstGeom>
          <a:noFill/>
        </p:spPr>
        <p:txBody>
          <a:bodyPr wrap="square" lIns="0" rIns="0" tIns="0" bIns="0" anchor="t">
            <a:spAutoFit/>
          </a:bodyPr>
          <a:lstStyle/>
          <a:p>
            <a:pPr algn="l"/>
            <a:r>
              <a:rPr sz="1700" b="0" i="0">
                <a:solidFill>
                  <a:srgbClr val="6E8CA6"/>
                </a:solidFill>
                <a:latin typeface="Calibri"/>
              </a:rPr>
              <a:t>Quick check yourself: B(64, 0.5) → μ = 32, σ = √16 = 4.</a:t>
            </a:r>
          </a:p>
        </p:txBody>
      </p:sp>
      <p:sp>
        <p:nvSpPr>
          <p:cNvPr id="10" name="TextBox 9"/>
          <p:cNvSpPr txBox="1"/>
          <p:nvPr/>
        </p:nvSpPr>
        <p:spPr>
          <a:xfrm>
            <a:off x="11475720" y="6355080"/>
            <a:ext cx="548640" cy="365760"/>
          </a:xfrm>
          <a:prstGeom prst="rect">
            <a:avLst/>
          </a:prstGeom>
          <a:noFill/>
        </p:spPr>
        <p:txBody>
          <a:bodyPr wrap="square" lIns="0" rIns="0" tIns="0" bIns="0" anchor="t">
            <a:spAutoFit/>
          </a:bodyPr>
          <a:lstStyle/>
          <a:p>
            <a:pPr algn="r"/>
            <a:r>
              <a:rPr sz="1200" b="0" i="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