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8 — Midterm Review and Exam. We're at the halfway mark.</a:t>
            </a:r>
          </a:p>
          <a:p/>
          <a:p>
            <a:r>
              <a:t>A word on how this week runs, because it's different. There's no regular quiz and no regular assignment this week — the Midterm replaces both. The midterm is 20% of your grade, the window opens Monday October 19, and it's due Sunday October 25. It is cumulative over Weeks 1 through 7 — Objectives 1 through 4 — and it does NOT reach the normal-curve calculations or inference that start next week, so you can bound your studying.</a:t>
            </a:r>
          </a:p>
          <a:p/>
          <a:p>
            <a:r>
              <a:t>Both class sessions this week are review. Today's promise: by Thursday you'll be able to take any of the four big skills — get data, describe it, relate it, reason about chance — and on demand state the one honest move it requires and the one mistake that sinks it. Your prep kit is the Study Guide, the Exam-Prep Tutorial, and the Practice Exam. Let's walk the whole arc.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4, part one — probability, the language of how surprised should I be. Four moves carry the whole unit; photograph this.</a:t>
            </a:r>
          </a:p>
          <a:p/>
          <a:p>
            <a:r>
              <a:t>Complement: P(not A) equals 1 minus P(A) — the fastest tool when a problem says "at least one." Addition for OR: P(A or B) equals P(A) plus P(B) minus P(A and B) — subtract the overlap so you don't double-count; for mutually exclusive events the overlap is zero. Multiplication for AND: P(A and B) equals P(A) times P(B given A) — and you may multiply P(A) times P(B) ONLY if the events are independent. Conditional: P(B given A) re-sizes the sample space; events are independent exactly when P(B given A) equals P(B).</a:t>
            </a:r>
          </a:p>
          <a:p/>
          <a:p>
            <a:r>
              <a:t>DO: Card-deck check — P(king or heart) = 4/52 + 13/52 minus 1/52 for the king of hearts = 16/52. The overlap subtraction is the most-missed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Still Objective 4 — random variables. A random variable attaches a number to a chance outcome: heads in 10 flips, cars through a light. Discrete means a countable list of values; continuous means any value in a range.</a:t>
            </a:r>
          </a:p>
          <a:p/>
          <a:p>
            <a:r>
              <a:t>The expected value is the long-run average: E of X equals the sum of each value times its probability — a weighted average. The misconception that costs points: expected value is NOT the single most likely outcome. It can be a number X never actually takes — the famous "2.5 children per family," or an expected 2.5 free throws made, which is impossible on any one trial.</a:t>
            </a:r>
          </a:p>
          <a:p/>
          <a:p>
            <a:r>
              <a:t>DO: Quick build — a game pays $5 with probability 0.2 and $0 otherwise; E equals 5 times 0.2 plus 0 times 0.8 equals one dollar, even though you never literally win one dollar. The average is a destination, not an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4 — the binomial model, for "how many successes out of n?" The setting is four conditions; the mnemonic is BINS. Binary outcome — each trial is a success or failure. Independent trials. A fixed Number of trials, n. And the Same probability p every trial. All four — then it's binomial.</a:t>
            </a:r>
          </a:p>
          <a:p/>
          <a:p>
            <a:r>
              <a:t>When it is: E of X equals n times p, and the standard deviation is the square root of n times p times one-minus-p.</a:t>
            </a:r>
          </a:p>
          <a:p/>
          <a:p>
            <a:r>
              <a:t>Worked example: a free-throw shooter makes 70%, takes n equals 10, shots independent. BINS all check, so it's B(10, 0.7). E of X equals 10 times 0.7 equals 7 makes. SD equals square root of 10 times 0.7 times 0.3 — that's square root of 2.1, about 1.45. The one-line read: about 7, give or take 1.5. DO: Warn them — drawing WITHOUT replacement breaks "constant p" and "independent," so it's not binomial.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last piece of Objective 4 — the normal model, the bell curve for continuous data, summarized by the empirical rule: 68, 95, 99.7.</a:t>
            </a:r>
          </a:p>
          <a:p/>
          <a:p>
            <a:r>
              <a:t>About 68% of the data falls within 1 standard deviation of the mean; about 95% within 2; about 99.7% within 3. That's the intuition you need for the midterm — we save the exact z-score calculations for Week 9.</a:t>
            </a:r>
          </a:p>
          <a:p/>
          <a:p>
            <a:r>
              <a:t>And the bridge back to binomial: when n is large, a binomial count is approximately normal, with the same mean n times p and the same SD. So our 70% shooter over many games centers near 7 makes with most outcomes within a couple of SDs. DO: Draw the bell, mark off one, two, three SDs, and label 68, 95, 99.7. Tell them: on the exam this is intuition, not arithmetic — the precise calculations begin right after the break.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One last audit-the-AI moment before the exam — the habit we've built all term.</a:t>
            </a:r>
          </a:p>
          <a:p/>
          <a:p>
            <a:r>
              <a:t>Paste to an approved chatbot: in a survey, is a 5-point satisfaction rating interval or ratio? And does a correlation of 0.8 mean the cause is established? Then check it against what we taught. Chatbots routinely call a rating "interval" — it's ordinal, the gaps between 1-to-2 and 4-to-5 aren't equal and there's no true zero. And they often soften the correlation-versus-cause line that you now know is firm.</a:t>
            </a:r>
          </a:p>
          <a:p/>
          <a:p>
            <a:r>
              <a:t>The tool drafts; you judge. If you can catch the model on these two, you've internalized Objectives 1 and 3. DO: This is exactly how the Exam-Prep Tutorial works — it drills you and sometimes errs, and your job is to notice. Remind them to submit that tutorial's share link before the exam closes.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Let's land the week and frame the exam. The midterm is cumulative over Weeks 1 through 7 — Objectives 1 through 4: getting data, describing one variable, relating two variables, and probability with the binomial and normal models. It does NOT include the normal-curve calculations, sampling distributions, or inference that start in Week 9 — so bound your studying to these four. It's 20% of your grade, the window opens Monday October 19, and it's due Sunday October 25. There is no regular Quiz 8 and no Assignment 8 — the midterm stands in for both.</a:t>
            </a:r>
          </a:p>
          <a:p/>
          <a:p>
            <a:r>
              <a:t>The prep plan, in order: work the STUDY GUIDE first — it's the checklist of every move. Then run the EXAM-PREP TUTORIAL with an approved chatbot and submit the share link. Then sit the PRACTICE EXAM timed and review every miss. And after the exam, post DISCUSSION 8 — the debrief, due Sunday — on one idea from the first half that changed how you read a real number.</a:t>
            </a:r>
          </a:p>
          <a:p/>
          <a:p>
            <a:r>
              <a:t>Tease: after the break, Week 9 turns this bell curve into a precision instrument — z-scores and exact normal probabilities — and from there, the whole back half. You've built every one of these skills. Go show them. See you at the exam.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photograph slide — the map of everything the midterm covers. Take a picture of it.</a:t>
            </a:r>
          </a:p>
          <a:p/>
          <a:p>
            <a:r>
              <a:t>The whole first half is one sentence: get good data, describe it honestly, relate it carefully, and reason about it with the rules of chance. Four moves.</a:t>
            </a:r>
          </a:p>
          <a:p/>
          <a:p>
            <a:r>
              <a:t>Objective 1 — GET the data: who's it about, how were they picked, what kind of variable is it. Objective 2 — DESCRIBE one variable: its shape, a center, a spread. Objective 3 — RELATE two variables: a scatterplot, a correlation — and the discipline not to slide into cause. Objective 4 — REASON about chance: the probability rules, conditional probability, expected value, and the binomial and normal models.</a:t>
            </a:r>
          </a:p>
          <a:p/>
          <a:p>
            <a:r>
              <a:t>DO: Point at each row and ask the class to shout the one-line summary. Every exam item is one of these four moves — today we name each one and find where it slips.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1, the foundation. A population is everyone the question is about; a sample is the part we measured. A number describing the population is a parameter — p or mu; the matching sample number is a statistic — p-hat or x-bar. The hat means measured, not true.</a:t>
            </a:r>
          </a:p>
          <a:p/>
          <a:p>
            <a:r>
              <a:t>Then two more questions decide trust. HOW were they picked: a chance-based method — simple random, stratified, cluster, systematic — is trustworthy; convenience or voluntary response are traps. And WHAT kind of variable was recorded — that's NOIR, next slide.</a:t>
            </a:r>
          </a:p>
          <a:p/>
          <a:p>
            <a:r>
              <a:t>The exam loves the classic claim: "62% of undergrads feel stressed about money" from 900 of 18,000 who replied. The 62% is a statistic; the true campus figure is the parameter we never see; and 900 self-selected repliers raise nonresponse bias. DO: Ask the class which is which before you reveal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week-1 map, back for the exam. Before you summarize a variable you must know what kind it is. Two families, four levels, mnemonic NOIR — French for black — in order of how much math they permit.</a:t>
            </a:r>
          </a:p>
          <a:p/>
          <a:p>
            <a:r>
              <a:t>Nominal: names with no order — major, zip code, yes/no, jersey number. Ordinal: ordered categories but the gaps aren't equal or measurable — letter grade, small/medium/large, a 1-to-5 rating. Interval: ordered, equal gaps, but no true zero — Fahrenheit, Celsius, calendar year; zero degrees isn't no heat. Ratio: equal gaps AND a true zero, so ratios mean something — height, age, income, counts.</a:t>
            </a:r>
          </a:p>
          <a:p/>
          <a:p>
            <a:r>
              <a:t>The one-question test: does zero mean none? Yes is ratio. DO: Run the trap items — zip code is nominal (you can't average it), a 1-5 rating is ordinal not interval. These two cost the most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signature trap of Objective 1, the one the exam tests indirectly: a bigger sample is NOT automatically a better one.</a:t>
            </a:r>
          </a:p>
          <a:p/>
          <a:p>
            <a:r>
              <a:t>1936, the Literary Digest poll: 2.4 million ballots returned — a colossal sample — and they confidently called Landon over Roosevelt. Roosevelt won in a landslide. The mailing list skewed wealthy in the Depression (undercoverage) and only motivated people mailed back (nonresponse). A young George Gallup polled a few thousand chosen well and got it right.</a:t>
            </a:r>
          </a:p>
          <a:p/>
          <a:p>
            <a:r>
              <a:t>The lesson in one line: method beats size. DO: When you see a sample-size brag on the exam or in life, ask HOW they were picked before you trust HOW MANY. Bias is error baked into the method — no amount of size washes it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2 — describing one variable. You report three things: shape (from a histogram — symmetric or skewed, plus any outliers), a center, and a spread.</a:t>
            </a:r>
          </a:p>
          <a:p/>
          <a:p>
            <a:r>
              <a:t>Center: mean is the balance point and CHASES outliers; median is the middle and is resistant; mode is the most frequent value and is the only center for categorical data. Spread: standard deviation pairs with the mean; the IQR — Q3 minus Q1 from the five-number summary — pairs with the median and is resistant.</a:t>
            </a:r>
          </a:p>
          <a:p/>
          <a:p>
            <a:r>
              <a:t>The rule the exam tests: shape decides. Symmetric with no big outliers — report mean and SD. Skewed or has outliers — switch to median and IQR. The mean chases the outlier; the median ignores it. DO: Glance at the picture first, then pick the matching pair — that's the whole reflex.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DO: Compute this live. Ten quiz scores; the 53 is a data-entry typo left in on purpose to make the point.</a:t>
            </a:r>
          </a:p>
          <a:p/>
          <a:p>
            <a:r>
              <a:t>Mean: add them, 100, divide by 10, equals 10.0. Median: sort them, average the 5th and 6th values, both 5, so 5.0. Look what the lone 53 did — it dragged the mean all the way up to 10 while the median sat calmly at 5. Under that outlier, the median tells the truth and the mean lies.</a:t>
            </a:r>
          </a:p>
          <a:p/>
          <a:p>
            <a:r>
              <a:t>Five-number summary: min 2, Q1 4, median 5, Q3 7, max 53. So IQR is 7 minus 4 equals 3 — a resistant measure of spread that ignores the 53. A boxplot would flag 53 as a clear outlier. The exam asks you to CHOOSE and INTERPRET, not derive a variance under time pressure — so the move is: see the outlier, switch to median and IQR.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3 — two variables at once. A scatterplot shows the relationship; the correlation r measures the strength and direction of the straight-line part.</a:t>
            </a:r>
          </a:p>
          <a:p/>
          <a:p>
            <a:r>
              <a:t>r runs from minus 1 to plus 1. The sign is the direction — positive means they move together, negative means opposite. The magnitude is the strength — near plus or minus 1 is a tight line, near 0 is no linear pattern. Two cautions the exam loves: r equals 0 means no LINEAR relationship — a perfect U-shape can have r near zero and still be a strong curved relationship. And for two categorical variables you use a two-way table, not r.</a:t>
            </a:r>
          </a:p>
          <a:p/>
          <a:p>
            <a:r>
              <a:t>DO: Sketch a U on the board and ask "what's r?" Near zero — yet obviously related. r is a straight-line detector, nothing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single most expensive mistake in statistics, and it lives in Objective 3.</a:t>
            </a:r>
          </a:p>
          <a:p/>
          <a:p>
            <a:r>
              <a:t>Headline: students who drink more coffee get higher grades, r equals 0.6 — a moderate positive link. It does NOT say coffee raises grades. A lurking, or confounding, variable — hours studying — could drive both the coffee AND the grades. Nothing was randomly assigned, so the arrow is unproven.</a:t>
            </a:r>
          </a:p>
          <a:p/>
          <a:p>
            <a:r>
              <a:t>The test on the exam: was anything randomly ASSIGNED? If no, it's observational — a link, never a proven cause. Only a randomized experiment can claim cause and effect. The honest report for a non-expert (that's SLO B): "these rise together, but a third factor may explain both." DO: Say the line — correlation is a handshake, not a push — and have them name the confounder out 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5544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INTRODUCTION TO STATISTICS  ·  MATH 11  ·  WEEK 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194560"/>
            <a:ext cx="11091672" cy="21945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Calibri"/>
              </a:rPr>
              <a:t>Midterm Review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Calibri"/>
              </a:rPr>
              <a:t>&amp; Exam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26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8FB8D9"/>
                </a:solidFill>
                <a:latin typeface="Calibri"/>
              </a:rPr>
              <a:t>The whole first half, once more — and where the points hide.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25780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0">
                <a:solidFill>
                  <a:srgbClr val="F2F6FA"/>
                </a:solidFill>
                <a:latin typeface="Calibri"/>
              </a:rPr>
              <a:t>Silver Oak University  ·  Department of Mathematics &amp; Statistics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60350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>
                <a:solidFill>
                  <a:srgbClr val="6E8CA6"/>
                </a:solidFill>
                <a:latin typeface="Calibri"/>
              </a:rPr>
              <a:t>~ Prof. Rivera’s edition  ·  Fall 2026  ·  built with thecoursemaker.com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4  ·  THE RULES OF CHANCE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000" b="1">
                <a:solidFill>
                  <a:srgbClr val="5AC8E0"/>
                </a:solidFill>
                <a:latin typeface="Calibri"/>
              </a:rPr>
              <a:t>Four moves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5840" y="2331720"/>
            <a:ext cx="27889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COMPLEMENT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2331720"/>
            <a:ext cx="41605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650" b="0">
                <a:solidFill>
                  <a:srgbClr val="5AC8E0"/>
                </a:solidFill>
                <a:latin typeface="Calibri"/>
              </a:rPr>
              <a:t>P(not A) = 1 − P(A)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83879" y="2331720"/>
            <a:ext cx="310896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F2F6FA"/>
                </a:solidFill>
                <a:latin typeface="Calibri"/>
              </a:rPr>
              <a:t>best tool for “at least one”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264408"/>
            <a:ext cx="27889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ADDITION (OR)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86200" y="3264408"/>
            <a:ext cx="41605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650" b="0">
                <a:solidFill>
                  <a:srgbClr val="5AC8E0"/>
                </a:solidFill>
                <a:latin typeface="Calibri"/>
              </a:rPr>
              <a:t>P(A or B) = P(A)+P(B)−P(A and B)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3264408"/>
            <a:ext cx="310896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F2F6FA"/>
                </a:solidFill>
                <a:latin typeface="Calibri"/>
              </a:rPr>
              <a:t>subtract the overlap — don’t double-count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4197096"/>
            <a:ext cx="27889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MULTIPLY (AND)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6200" y="4197096"/>
            <a:ext cx="41605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650" b="0">
                <a:solidFill>
                  <a:srgbClr val="5AC8E0"/>
                </a:solidFill>
                <a:latin typeface="Calibri"/>
              </a:rPr>
              <a:t>P(A and B) = P(A)·P(B | 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83879" y="4197096"/>
            <a:ext cx="310896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F2F6FA"/>
                </a:solidFill>
                <a:latin typeface="Calibri"/>
              </a:rPr>
              <a:t>multiply P(A)·P(B) only if independent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5129783"/>
            <a:ext cx="27889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CONDITIONAL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6200" y="5129783"/>
            <a:ext cx="416052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650" b="0">
                <a:solidFill>
                  <a:srgbClr val="5AC8E0"/>
                </a:solidFill>
                <a:latin typeface="Calibri"/>
              </a:rPr>
              <a:t>P(B | A)  changes the sample space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3879" y="5129783"/>
            <a:ext cx="310896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F2F6FA"/>
                </a:solidFill>
                <a:latin typeface="Calibri"/>
              </a:rPr>
              <a:t>independent ⇔ P(B|A) = P(B)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41732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4  ·  THE LONG-RUN AVERAGE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57400"/>
            <a:ext cx="1109167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Calibri"/>
              </a:rPr>
              <a:t>E(X) = Σ [ value × probability 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3756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100" b="0">
                <a:solidFill>
                  <a:srgbClr val="F2F6FA"/>
                </a:solidFill>
                <a:latin typeface="Calibri"/>
              </a:rPr>
              <a:t>A weighted average over the long run — NOT the single most likely value.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4348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5AC8E0"/>
                </a:solidFill>
                <a:latin typeface="Calibri"/>
              </a:rPr>
              <a:t>E(X) can be a number X never actually takes  (e.g. 2.5 children).</a:t>
            </a:r>
          </a:p>
        </p:txBody>
      </p:sp>
      <p:sp>
        <p:nvSpPr>
          <p:cNvPr id="6" name="Oval 5"/>
          <p:cNvSpPr/>
          <p:nvPr/>
        </p:nvSpPr>
        <p:spPr>
          <a:xfrm>
            <a:off x="6035040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4  ·  THE BINOMIAL SETTING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0876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600" b="1">
                <a:solidFill>
                  <a:srgbClr val="5AC8E0"/>
                </a:solidFill>
                <a:latin typeface="Calibri"/>
              </a:rPr>
              <a:t>B I N 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6974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F2F6FA"/>
                </a:solidFill>
                <a:latin typeface="Calibri"/>
              </a:rPr>
              <a:t>Binary outcome · Independent trials · fixed N trials · Same probability 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61188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Calibri"/>
              </a:rPr>
              <a:t>E(X) = n·p        SD = √( n·p·(1−p)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754880"/>
            <a:ext cx="10360152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5AC8E0"/>
                </a:solidFill>
                <a:latin typeface="Calibri"/>
              </a:rPr>
              <a:t>70% shooter, n = 10  →  E(X) = 7 makes,  SD = √2.1 ≈ 1.45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6012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4  ·  THE NORMAL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0876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800" b="1">
                <a:solidFill>
                  <a:srgbClr val="FFFFFF"/>
                </a:solidFill>
                <a:latin typeface="Calibri"/>
              </a:rPr>
              <a:t>68 – 95 – 99.7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08960" y="2880360"/>
            <a:ext cx="23774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5AC8E0"/>
                </a:solidFill>
                <a:latin typeface="Calibri"/>
              </a:rPr>
              <a:t>± 1 SD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7840" y="2880360"/>
            <a:ext cx="42062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0">
                <a:solidFill>
                  <a:srgbClr val="F2F6FA"/>
                </a:solidFill>
                <a:latin typeface="Calibri"/>
              </a:rPr>
              <a:t>≈ 68% of the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08960" y="3593591"/>
            <a:ext cx="23774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5AC8E0"/>
                </a:solidFill>
                <a:latin typeface="Calibri"/>
              </a:rPr>
              <a:t>± 2 SD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77840" y="3593591"/>
            <a:ext cx="42062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0">
                <a:solidFill>
                  <a:srgbClr val="F2F6FA"/>
                </a:solidFill>
                <a:latin typeface="Calibri"/>
              </a:rPr>
              <a:t>≈ 95% of the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4306824"/>
            <a:ext cx="23774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5AC8E0"/>
                </a:solidFill>
                <a:latin typeface="Calibri"/>
              </a:rPr>
              <a:t>± 3 SD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77840" y="4306824"/>
            <a:ext cx="420624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0">
                <a:solidFill>
                  <a:srgbClr val="F2F6FA"/>
                </a:solidFill>
                <a:latin typeface="Calibri"/>
              </a:rPr>
              <a:t>≈ 99.7% of the 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2120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8FB8D9"/>
                </a:solidFill>
                <a:latin typeface="Calibri"/>
              </a:rPr>
              <a:t>Large n: a binomial count is ≈ normal, same μ = n·p and SD.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05156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ONE LAST AUDIT  ·  THE TOOL DRAFTS, YOU JUDGE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9164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  <a:latin typeface="Calibri"/>
              </a:rPr>
              <a:t>Audit the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8036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F2F6FA"/>
                </a:solidFill>
                <a:latin typeface="Calibri"/>
              </a:rPr>
              <a:t>Ask a chatbot:  is a 1–5 rating interval or ratio?  does r = 0.8 prove cause?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703320"/>
            <a:ext cx="9445752" cy="14630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>
                <a:solidFill>
                  <a:srgbClr val="F2F6FA"/>
                </a:solidFill>
                <a:latin typeface="Calibri"/>
              </a:rPr>
              <a:t>It often calls a </a:t>
            </a:r>
            <a:r>
              <a:rPr sz="2000" b="1">
                <a:solidFill>
                  <a:srgbClr val="5AC8E0"/>
                </a:solidFill>
                <a:latin typeface="Calibri"/>
              </a:rPr>
              <a:t>rating “interval”</a:t>
            </a:r>
            <a:r>
              <a:rPr sz="2000" b="0">
                <a:solidFill>
                  <a:srgbClr val="F2F6FA"/>
                </a:solidFill>
                <a:latin typeface="Calibri"/>
              </a:rPr>
              <a:t>  (it’s ordinal)  and softens  </a:t>
            </a:r>
            <a:r>
              <a:rPr sz="2000" b="1">
                <a:solidFill>
                  <a:srgbClr val="5AC8E0"/>
                </a:solidFill>
                <a:latin typeface="Calibri"/>
              </a:rPr>
              <a:t>“correlation → cause.”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3492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>
                <a:solidFill>
                  <a:srgbClr val="8FB8D9"/>
                </a:solidFill>
                <a:latin typeface="Calibri"/>
              </a:rPr>
              <a:t>Catch the model against what you know. If you can, you’re ready.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MIDTERM  ·  WHAT’S ON IT &amp; HOW TO PREP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Calibri"/>
              </a:rPr>
              <a:t>Objectives 1–4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33172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8FB8D9"/>
                </a:solidFill>
                <a:latin typeface="Calibri"/>
              </a:rPr>
              <a:t>Cumulative over Weeks 1–7 · 20% of the grade · due Sun Oct 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3246120"/>
            <a:ext cx="37033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1">
                <a:solidFill>
                  <a:srgbClr val="5AC8E0"/>
                </a:solidFill>
                <a:latin typeface="Calibri"/>
              </a:rPr>
              <a:t>STUDY GUIDE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4920" y="3246120"/>
            <a:ext cx="617220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50" b="0">
                <a:solidFill>
                  <a:srgbClr val="F2F6FA"/>
                </a:solidFill>
                <a:latin typeface="Calibri"/>
              </a:rPr>
              <a:t>work it first — the checklist of every move in Obj 1–4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3977639"/>
            <a:ext cx="37033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1">
                <a:solidFill>
                  <a:srgbClr val="5AC8E0"/>
                </a:solidFill>
                <a:latin typeface="Calibri"/>
              </a:rPr>
              <a:t>EXAM-PREP TUTORIAL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74920" y="3977639"/>
            <a:ext cx="617220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50" b="0">
                <a:solidFill>
                  <a:srgbClr val="F2F6FA"/>
                </a:solidFill>
                <a:latin typeface="Calibri"/>
              </a:rPr>
              <a:t>adaptive review with an approved chatbot — submit the share link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4709159"/>
            <a:ext cx="37033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1">
                <a:solidFill>
                  <a:srgbClr val="5AC8E0"/>
                </a:solidFill>
                <a:latin typeface="Calibri"/>
              </a:rPr>
              <a:t>PRACTICE EXAM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74920" y="4709159"/>
            <a:ext cx="617220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50" b="0">
                <a:solidFill>
                  <a:srgbClr val="F2F6FA"/>
                </a:solidFill>
                <a:latin typeface="Calibri"/>
              </a:rPr>
              <a:t>sit it timed, then review every miss against the guide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5440679"/>
            <a:ext cx="37033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1">
                <a:solidFill>
                  <a:srgbClr val="5AC8E0"/>
                </a:solidFill>
                <a:latin typeface="Calibri"/>
              </a:rPr>
              <a:t>DISCUSSION 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74920" y="5440679"/>
            <a:ext cx="617220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50" b="0">
                <a:solidFill>
                  <a:srgbClr val="F2F6FA"/>
                </a:solidFill>
                <a:latin typeface="Calibri"/>
              </a:rPr>
              <a:t>the debrief — one idea that changed how you read a number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144768"/>
            <a:ext cx="96469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>
                <a:solidFill>
                  <a:srgbClr val="6E8CA6"/>
                </a:solidFill>
                <a:latin typeface="Calibri"/>
              </a:rPr>
              <a:t>No regular Quiz 8 or Assignment 8 — the midterm replaces them.  Next: the normal curve, made exact.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FIRST HALF  ·  THE WHOLE 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8872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400" b="1">
                <a:solidFill>
                  <a:srgbClr val="5AC8E0"/>
                </a:solidFill>
                <a:latin typeface="Calibri"/>
              </a:rPr>
              <a:t>Four moves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2395728"/>
            <a:ext cx="141732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1">
                <a:solidFill>
                  <a:srgbClr val="5AC8E0"/>
                </a:solidFill>
                <a:latin typeface="Calibri"/>
              </a:rPr>
              <a:t>OBJ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395728"/>
            <a:ext cx="3749039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GET the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2395728"/>
            <a:ext cx="466344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>
                <a:solidFill>
                  <a:srgbClr val="F2F6FA"/>
                </a:solidFill>
                <a:latin typeface="Calibri"/>
              </a:rPr>
              <a:t>who · how · what kind  (population/sample, sampling, NOIR)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3328416"/>
            <a:ext cx="141732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1">
                <a:solidFill>
                  <a:srgbClr val="5AC8E0"/>
                </a:solidFill>
                <a:latin typeface="Calibri"/>
              </a:rPr>
              <a:t>OBJ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3328416"/>
            <a:ext cx="3749039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DESCRIBE one variable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3328416"/>
            <a:ext cx="466344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>
                <a:solidFill>
                  <a:srgbClr val="F2F6FA"/>
                </a:solidFill>
                <a:latin typeface="Calibri"/>
              </a:rPr>
              <a:t>shape · center · spread  (mean/median, SD/IQR)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261104"/>
            <a:ext cx="141732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1">
                <a:solidFill>
                  <a:srgbClr val="5AC8E0"/>
                </a:solidFill>
                <a:latin typeface="Calibri"/>
              </a:rPr>
              <a:t>OBJ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4261104"/>
            <a:ext cx="3749039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RELATE two variables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4261104"/>
            <a:ext cx="466344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>
                <a:solidFill>
                  <a:srgbClr val="F2F6FA"/>
                </a:solidFill>
                <a:latin typeface="Calibri"/>
              </a:rPr>
              <a:t>scatterplot · correlation r  —  a link, not a cause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5193792"/>
            <a:ext cx="141732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200" b="1">
                <a:solidFill>
                  <a:srgbClr val="5AC8E0"/>
                </a:solidFill>
                <a:latin typeface="Calibri"/>
              </a:rPr>
              <a:t>OBJ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0" y="5193792"/>
            <a:ext cx="3749039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REASON about chance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5193792"/>
            <a:ext cx="466344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>
                <a:solidFill>
                  <a:srgbClr val="F2F6FA"/>
                </a:solidFill>
                <a:latin typeface="Calibri"/>
              </a:rPr>
              <a:t>probability rules · expected value · binomial &amp; normal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92024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1  ·  WHERE THE DATA COMES FROM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743200"/>
            <a:ext cx="11091672" cy="1645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600" b="1">
                <a:solidFill>
                  <a:srgbClr val="FFFFFF"/>
                </a:solidFill>
                <a:latin typeface="Calibri"/>
              </a:rPr>
              <a:t>POPULATION   </a:t>
            </a:r>
            <a:r>
              <a:rPr sz="2800" b="0">
                <a:solidFill>
                  <a:srgbClr val="5AC8E0"/>
                </a:solidFill>
                <a:latin typeface="Calibri"/>
              </a:rPr>
              <a:t>vs</a:t>
            </a:r>
            <a:r>
              <a:rPr sz="5600" b="1">
                <a:solidFill>
                  <a:srgbClr val="FFFFFF"/>
                </a:solidFill>
                <a:latin typeface="Calibri"/>
              </a:rPr>
              <a:t>   SAMPLE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2976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>
                <a:solidFill>
                  <a:srgbClr val="8FB8D9"/>
                </a:solidFill>
                <a:latin typeface="Calibri"/>
              </a:rPr>
              <a:t>parameter (p, μ) — the true number        statistic (p̂, x̄) — the measured one</a:t>
            </a:r>
          </a:p>
        </p:txBody>
      </p:sp>
      <p:sp>
        <p:nvSpPr>
          <p:cNvPr id="5" name="Oval 4"/>
          <p:cNvSpPr/>
          <p:nvPr/>
        </p:nvSpPr>
        <p:spPr>
          <a:xfrm>
            <a:off x="6035040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1  ·  WHAT KIND OF NUMBER?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800" b="1">
                <a:solidFill>
                  <a:srgbClr val="5AC8E0"/>
                </a:solidFill>
                <a:latin typeface="Calibri"/>
              </a:rPr>
              <a:t>N O I 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2331720"/>
            <a:ext cx="246888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NOMINAL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49039" y="2331720"/>
            <a:ext cx="320040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0">
                <a:solidFill>
                  <a:srgbClr val="5AC8E0"/>
                </a:solidFill>
                <a:latin typeface="Calibri"/>
              </a:rPr>
              <a:t>names, no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86600" y="2331720"/>
            <a:ext cx="420624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major · zip code · yes/no · jersey #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3264408"/>
            <a:ext cx="246888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ORDINAL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49039" y="3264408"/>
            <a:ext cx="320040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0">
                <a:solidFill>
                  <a:srgbClr val="5AC8E0"/>
                </a:solidFill>
                <a:latin typeface="Calibri"/>
              </a:rPr>
              <a:t>ordered, gaps not equal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86600" y="3264408"/>
            <a:ext cx="420624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letter grade · S/M/L · 1–5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197096"/>
            <a:ext cx="246888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INTERVAL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9039" y="4197096"/>
            <a:ext cx="320040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0">
                <a:solidFill>
                  <a:srgbClr val="5AC8E0"/>
                </a:solidFill>
                <a:latin typeface="Calibri"/>
              </a:rPr>
              <a:t>equal gaps, NO true zero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6600" y="4197096"/>
            <a:ext cx="420624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°F / °C · calendar year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5129783"/>
            <a:ext cx="246888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RATIO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9039" y="5129783"/>
            <a:ext cx="320040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0">
                <a:solidFill>
                  <a:srgbClr val="5AC8E0"/>
                </a:solidFill>
                <a:latin typeface="Calibri"/>
              </a:rPr>
              <a:t>equal gaps + a true zero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86600" y="5129783"/>
            <a:ext cx="4206240" cy="9326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height · age · income · counts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1  ·  THE TRAP THAT COSTS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74519"/>
            <a:ext cx="11091672" cy="1737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8600" b="1">
                <a:solidFill>
                  <a:srgbClr val="FFFFFF"/>
                </a:solidFill>
                <a:latin typeface="Calibri"/>
              </a:rPr>
              <a:t>2,400,000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300" b="0">
                <a:solidFill>
                  <a:srgbClr val="F2F6FA"/>
                </a:solidFill>
                <a:latin typeface="Calibri"/>
              </a:rPr>
              <a:t>responses in 1936 — and they still called the wrong winner.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7548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>
                <a:solidFill>
                  <a:srgbClr val="5AC8E0"/>
                </a:solidFill>
                <a:latin typeface="Calibri"/>
              </a:rPr>
              <a:t>Method beats size. A biased sample doesn’t get fixed by being big.</a:t>
            </a:r>
          </a:p>
        </p:txBody>
      </p:sp>
      <p:sp>
        <p:nvSpPr>
          <p:cNvPr id="6" name="Oval 5"/>
          <p:cNvSpPr/>
          <p:nvPr/>
        </p:nvSpPr>
        <p:spPr>
          <a:xfrm>
            <a:off x="6035040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28016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2  ·  DESCRIBE ONE VARIABLE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103120"/>
            <a:ext cx="11091672" cy="1645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Calibri"/>
              </a:rPr>
              <a:t>MEAN + SD   </a:t>
            </a:r>
            <a:r>
              <a:rPr sz="2400" b="0">
                <a:solidFill>
                  <a:srgbClr val="5AC8E0"/>
                </a:solidFill>
                <a:latin typeface="Calibri"/>
              </a:rPr>
              <a:t>vs</a:t>
            </a:r>
            <a:r>
              <a:rPr sz="4600" b="1">
                <a:solidFill>
                  <a:srgbClr val="FFFFFF"/>
                </a:solidFill>
                <a:latin typeface="Calibri"/>
              </a:rPr>
              <a:t>   MEDIAN + IQR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70332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>
                <a:solidFill>
                  <a:srgbClr val="8FB8D9"/>
                </a:solidFill>
                <a:latin typeface="Calibri"/>
              </a:rPr>
              <a:t>symmetric, no outliers  →  mean + SD        skew or outliers  →  median + IQR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572000"/>
            <a:ext cx="11091672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5AC8E0"/>
                </a:solidFill>
                <a:latin typeface="Calibri"/>
              </a:rPr>
              <a:t>Shape decides.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2356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F2F6FA"/>
                </a:solidFill>
                <a:latin typeface="Calibri"/>
              </a:rPr>
              <a:t>Glance at the histogram FIRST, then pick the honest pair.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8686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2  ·  WHEN THE AVERAGE LIES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17320"/>
            <a:ext cx="11091672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5AC8E0"/>
                </a:solidFill>
                <a:latin typeface="Calibri"/>
              </a:rPr>
              <a:t>2  4  4  5  5  5  6  7  9  53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0240" y="2606040"/>
            <a:ext cx="23317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1">
                <a:solidFill>
                  <a:srgbClr val="5AC8E0"/>
                </a:solidFill>
                <a:latin typeface="Calibri"/>
              </a:rPr>
              <a:t>MEAN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2606040"/>
            <a:ext cx="603504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>
                <a:solidFill>
                  <a:srgbClr val="F2F6FA"/>
                </a:solidFill>
                <a:latin typeface="Calibri"/>
              </a:rPr>
              <a:t>= 100 / 10 = 10.0   — dragged up by the lone 53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20240" y="3337560"/>
            <a:ext cx="23317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1">
                <a:solidFill>
                  <a:srgbClr val="5AC8E0"/>
                </a:solidFill>
                <a:latin typeface="Calibri"/>
              </a:rPr>
              <a:t>MEDIAN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3337560"/>
            <a:ext cx="603504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>
                <a:solidFill>
                  <a:srgbClr val="F2F6FA"/>
                </a:solidFill>
                <a:latin typeface="Calibri"/>
              </a:rPr>
              <a:t>= (5 + 5) / 2 = 5.0   — sits calmly in the middle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4069080"/>
            <a:ext cx="23317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1">
                <a:solidFill>
                  <a:srgbClr val="5AC8E0"/>
                </a:solidFill>
                <a:latin typeface="Calibri"/>
              </a:rPr>
              <a:t>5-NUMBER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4069080"/>
            <a:ext cx="603504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>
                <a:solidFill>
                  <a:srgbClr val="F2F6FA"/>
                </a:solidFill>
                <a:latin typeface="Calibri"/>
              </a:rPr>
              <a:t>min 2 · Q1 4 · med 5 · Q3 7 · max 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40" y="4800600"/>
            <a:ext cx="233172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000" b="1">
                <a:solidFill>
                  <a:srgbClr val="5AC8E0"/>
                </a:solidFill>
                <a:latin typeface="Calibri"/>
              </a:rPr>
              <a:t>IQR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4800600"/>
            <a:ext cx="603504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>
                <a:solidFill>
                  <a:srgbClr val="F2F6FA"/>
                </a:solidFill>
                <a:latin typeface="Calibri"/>
              </a:rPr>
              <a:t>= Q3 − Q1 = 7 − 4 = 3   → report median + IQR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3  ·  RELATING TWO VARIABLES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965960"/>
            <a:ext cx="1109167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Calibri"/>
              </a:rPr>
              <a:t>−1  ≤  r  ≤  +1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42900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100" b="0">
                <a:solidFill>
                  <a:srgbClr val="F2F6FA"/>
                </a:solidFill>
                <a:latin typeface="Calibri"/>
              </a:rPr>
              <a:t>sign = direction   ·   size = strength of the STRAIGHT-LINE part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4348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>
                <a:solidFill>
                  <a:srgbClr val="8FB8D9"/>
                </a:solidFill>
                <a:latin typeface="Calibri"/>
              </a:rPr>
              <a:t>r near 0 = no LINEAR pattern — a clean U-shape can still have r ≈ 0</a:t>
            </a:r>
          </a:p>
        </p:txBody>
      </p:sp>
      <p:sp>
        <p:nvSpPr>
          <p:cNvPr id="6" name="Oval 5"/>
          <p:cNvSpPr/>
          <p:nvPr/>
        </p:nvSpPr>
        <p:spPr>
          <a:xfrm>
            <a:off x="6035040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OBJECTIVE 3  ·  THE MOST EXPENSIVE MISTAKE IN STATISTICS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965960"/>
            <a:ext cx="1109167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  <a:latin typeface="Calibri"/>
              </a:rPr>
              <a:t>Correlation ≠ Causation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Coffee &amp; grades rise together (r = 0.6) — but study hours may drive both.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26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>
                <a:solidFill>
                  <a:srgbClr val="5AC8E0"/>
                </a:solidFill>
                <a:latin typeface="Calibri"/>
              </a:rPr>
              <a:t>“Correlation is a handshake, not a push.”   — hunt the lurking variable</a:t>
            </a:r>
          </a:p>
        </p:txBody>
      </p:sp>
      <p:sp>
        <p:nvSpPr>
          <p:cNvPr id="6" name="Oval 5"/>
          <p:cNvSpPr/>
          <p:nvPr/>
        </p:nvSpPr>
        <p:spPr>
          <a:xfrm>
            <a:off x="6035040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r"/>
            <a:r>
              <a:rPr sz="1100" b="0">
                <a:solidFill>
                  <a:srgbClr val="6E8CA6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