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back. This is Week 9 — the Normal Distribution — and we’re past the midterm now, building the machinery the second half of the course runs on.</a:t>
            </a:r>
          </a:p>
          <a:p/>
          <a:p>
            <a:r>
              <a:t>A quick orientation. No required textbook; readings are links. Your toolkit is a spreadsheet — Google Sheets or Excel — and one approved chatbot: Gemini, Claude, or ChatGPT. This week the graded work is Quiz 9, Discussion 9, and Assignment 9, plus the usual lecture tutorial and practice.</a:t>
            </a:r>
          </a:p>
          <a:p/>
          <a:p>
            <a:r>
              <a:t>Here’s the single question the week answers. Hold up one number — a test score of 80 — and ask the class: is 80 good? They can’t say, and that’s the point. It depends on the world it came from: the center and the spread. This week we build the most famous world in statistics, the bell curve, and one tool — the z-score — that turns any value into a single honest sentence about how unusual it is. By Friday: take a score, a height, a price, a battery’s lifespan, and report its percentile from nothing but the mean, the standard deviation, and a small table.</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Now turn a z-score into a percentile and any area, every step shown, on N(70,10). Question: what percentile is a score of 80, and what fraction of the class beat it?</a:t>
            </a:r>
          </a:p>
          <a:p/>
          <a:p>
            <a:r>
              <a:t>Step one, standardize: z = (80 minus 70) over 10 = plus-1.0. Step two, area to the left of plus-1.0, read from the table, is .8413 — so 80 is the 84th percentile; about 84% scored at or below it. Step three, area to the right is one minus .8413 = .1587, so about 15.87% scored higher.</a:t>
            </a:r>
          </a:p>
          <a:p/>
          <a:p>
            <a:r>
              <a:t>Then a ‘between’ area on the same curve: what share scored between 60 and 90? 60 standardizes to z = minus-1.0, 90 to z = plus-2.0. Between is the left of the bigger minus the left of the smaller: .9772 minus .1587 = .8185, about 81.85% of the class.</a:t>
            </a:r>
          </a:p>
          <a:p/>
          <a:p>
            <a:r>
              <a:t>And reverse it once: what score is the 97.72nd percentile? Find the z with left-area .9772 — that’s plus-2.0 — then un-standardize: 70 plus 2 times 10 equals 90. Drawing and shading the asked-for side prevents the classic left-versus-right mistake.</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guardrail before the tech demo. The normal model and the empirical rule are only trustworthy when the data are roughly normal: a histogram that’s reasonably symmetric and single-peaked, no big skew, no wild outliers.</a:t>
            </a:r>
          </a:p>
          <a:p/>
          <a:p>
            <a:r>
              <a:t>Quick checks, no formulas needed. One: sketch the histogram — does it look bell-ish? Two: compare the mean and the median — far apart signals skew. Three: eyeball whether the 68–95–99.7 bands roughly hold. If it’s clearly skewed — incomes, home prices, response times — or lumpy and bimodal, say so and stop; z-scores and the empirical rule will lie.</a:t>
            </a:r>
          </a:p>
          <a:p/>
          <a:p>
            <a:r>
              <a:t>Callback to Weeks 2 and 3: skew is named for the tail, and the mean chases the outlier while the median resists. Those same instincts are exactly how you reject a normal model here. The discipline is: test for a bell FIRST, compute second.</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 Run this live in Google Sheets or Excel — identical here. Software does the table for you, but you must be able to read the table by hand, because that’s how you catch a wrong machine answer.</a:t>
            </a:r>
          </a:p>
          <a:p/>
          <a:p>
            <a:r>
              <a:t>Area to the left of a value: equals NORM.DIST of x, mean, sd, TRUE. NORM.DIST of 80, 70, 10, TRUE returns 0.8413 — matches the table at z = plus-1. Area to the right: one minus that, so 0.1587. A value from a percentile, the inverse: NORM.INV of 0.9772, 70, 10 returns 90, the 97.72nd-percentile score. And to standardize directly: STANDARDIZE of 80, 70, 10 returns 1, the z-score.</a:t>
            </a:r>
          </a:p>
          <a:p/>
          <a:p>
            <a:r>
              <a:t>Tie it back: the spreadsheet and the hand-table agree to the decimal because we engineered the numbers to. When they DON’T agree, that’s your signal something — usually a left-versus-right flip — is wrong.</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Now the move that defines how you use AI in this course: you verify, you don’t consume. DO: Have students paste this to an approved chatbot — Gemini, Claude, or ChatGPT: ‘A normal distribution has mean 70 and SD 10. What proportion of values are below 80?’</a:t>
            </a:r>
          </a:p>
          <a:p/>
          <a:p>
            <a:r>
              <a:t>The correct answer is .8413 — z equals plus-one, area to the left. Now watch the model fail in predictable ways. It may misread the empirical rule and answer 68% or 84% sloppily. It may confuse the left area with the right and give .1587. Or it may confidently state a made-up four-decimal value that’s simply wrong.</a:t>
            </a:r>
          </a:p>
          <a:p/>
          <a:p>
            <a:r>
              <a:t>Your job all semester: the tool drafts, you judge — and a supplied table beats a recalled one every time. This is exactly how the weekly Lecture Tutorial works: it hands the chatbot the same table you have, so you can catch the model rather than trust it.</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Let’s land the week. The whole thing reduces to three moves you can now aim at any value: standardize it into a z-score, read the area or percentile off the supplied table, and judge how unusual it is. Callback: a raw number is a stranger; the z-score introduces it.</a:t>
            </a:r>
          </a:p>
          <a:p/>
          <a:p>
            <a:r>
              <a:t>Here’s the graded work. Lecture Tutorial 9 with an approved chatbot — density curves, the empirical rule, z-scores, areas and percentiles, assessing normality — submit the share link; budget 45 to 60 minutes. Practice 9 is ungraded reps. Quiz 9 at the end of the week covers the same ground. Discussion 9, ‘How unusual is this value?’, has you pick a real test score, height, or price and judge it with z-scores in a dialogue with your chatbot. And Assignment 9 is four coached problems; submit the AI’s self-scored report plus the chat link.</a:t>
            </a:r>
          </a:p>
          <a:p/>
          <a:p>
            <a:r>
              <a:t>Tease next week: we’ve described one bell. Next week the bell shows up where you least expect it — not in the data, but in the AVERAGES of samples. The Central Limit Theorem says sample means go normal even when the data don’t. Same z-score, brand-new power.</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Closing beat. Leave the week’s line on the screen as students pack up: a raw number is a stranger, a z-score is an introduction. If they remember nothing else from Week 9, that sentence carries the objective — standardize a value and you can place it in any normal world, as a percentile, and say honestly how unusual it is. Point them to the tutorial and Assignment 9 on the way out, and remind them the table is supplied — they never have to recall it.</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 Open cold. Write a single number on the board — a test score of 80 — and ask, ‘Is 80 good?’ Wait. Someone will say ‘it depends.’ Push: on what?</a:t>
            </a:r>
          </a:p>
          <a:p/>
          <a:p>
            <a:r>
              <a:t>It depends on the class. An 80 where everyone scored in the 90s is bad news; an 80 where the average was 60 is a triumph. The raw number tells you almost nothing until you know the world it came from — the center and the spread.</a:t>
            </a:r>
          </a:p>
          <a:p/>
          <a:p>
            <a:r>
              <a:t>Write the promise on the board: by the end of this week you can take any value — a test score, a height, a price, a battery’s lifespan — and say exactly how unusual it is, as a percentile, using only the mean, the standard deviation, and a small table. The memory line for the week: a raw number is a stranger; a z-score is an introduction — it tells you where the value stands in its own crowd.</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Back in Week 2 we drew histograms — bars over classes, heights are counts. A density curve is the smooth, idealized version: imagine shrinking the bars thinner and thinner until the jagged top becomes a smooth curve. It’s a model of the shape, not the raw data.</a:t>
            </a:r>
          </a:p>
          <a:p/>
          <a:p>
            <a:r>
              <a:t>The one rule that makes it useful: the total area underneath a density curve is exactly 1 — that’s 100% of the data. So any area under the curve is a proportion: the share of values that fall in that region. Area equals proportion is the whole idea; everything else this week is arithmetic on areas.</a:t>
            </a:r>
          </a:p>
          <a:p/>
          <a:p>
            <a:r>
              <a:t>DO: Quick check. Scores are roughly normal with mean 70, SD 10 — we write that N(70, 10). The curve is symmetric about the mean, so exactly half the area sits on each side of 70. The share scoring above 70 is 0.5, fifty percent; below 70 is also fifty percent. An area answer to a proportion question, no table needed — symmetry alone does it. Everything harder is just this, with the table filling in the off-center pieces.</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a photograph slide — the week’s map. For ANY normal distribution, the proportion of data within 1, 2, and 3 standard deviations of the mean is always the same three numbers. Memorize them once and you can describe any bell on sight.</a:t>
            </a:r>
          </a:p>
          <a:p/>
          <a:p>
            <a:r>
              <a:t>About 68% of the data fall within 1 SD of the mean. About 95% within 2 SDs. About 99.7% within 3 SDs. Memory hook: sixty-eight, ninety-five, ninety-nine-point-seven — the empirical rule.</a:t>
            </a:r>
          </a:p>
          <a:p/>
          <a:p>
            <a:r>
              <a:t>The tails are where ‘unusual’ lives, and symmetry splits them evenly. Outside one SD is 32%, so 16% in each tail. Outside two SDs is 5%, so 2.5% in each tail — that’s our working definition of unusual all week, beyond 2 SDs. Outside three SDs is 0.3%, so 0.15% in each tail, genuinely rare.</a:t>
            </a:r>
          </a:p>
          <a:p/>
          <a:p>
            <a:r>
              <a:t>DO: Stress the one condition — this rule only works when the data are roughly normal. On skewed data, incomes or home prices, ‘95% within 2 SDs’ can be flat wrong. First ask ‘is this even a bell?’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Now make the rule concrete on the test scores, N(70, 10). DO: Draw a ruler under the curve and label seven tick marks — mean in the middle, then step out by one SD three times each way: 40, 50, 60, 70, 80, 90, 100.</a:t>
            </a:r>
          </a:p>
          <a:p/>
          <a:p>
            <a:r>
              <a:t>About 68% of scores fall between 60 and 80, that’s within one SD. About 95% between 50 and 90, within two. About 99.7% between 40 and 100, within three.</a:t>
            </a:r>
          </a:p>
          <a:p/>
          <a:p>
            <a:r>
              <a:t>Now the tails, which is what students actually need. The share scoring above 80 is the upper tail beyond plus-one SD, about 16%. Above 90, beyond plus-two SDs, about 2.5%. And a 40 sits three SDs below the mean — about 0.15% of students score that low. Say it out loud: a 40 here isn’t just bad, it’s a once-in-a-section event.</a:t>
            </a:r>
          </a:p>
          <a:p/>
          <a:p>
            <a:r>
              <a:t>DO: Give them the habit — every empirical-rule problem starts by writing the mean in the middle and stepping out by sigma three times each way. The percentages are bands you then read off.</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 Run the drill. Students answer each solo for 30 seconds, compare with a neighbor for a minute, then the class votes.</a:t>
            </a:r>
          </a:p>
          <a:p/>
          <a:p>
            <a:r>
              <a:t>Answers. Number one: between 60 and 80 is within one SD, so about 68%. Number two: above 90 is beyond plus-two SDs, the upper tail, about 2.5%. Number three: a 50 is two SDs below the mean — yes, unusual, the bottom 2.5%. Number four is the one that splits the room: between 50 and 70.</a:t>
            </a:r>
          </a:p>
          <a:p/>
          <a:p>
            <a:r>
              <a:t>Debrief number four carefully. The 95% band runs from 50 to 90 and the mean, 70, cuts it exactly in half. So 50 to 70 is the lower half of that band: 95% divided by 2 is 47.5%. Make them see that the mean halves any symmetric band — that single move answers a whole family of questions.</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Friday we read whole bands off the bell. But what about a score of 84, which doesn’t sit on a nice tick? For that we need one universal ruler — the z-score.</a:t>
            </a:r>
          </a:p>
          <a:p/>
          <a:p>
            <a:r>
              <a:t>A z-score answers exactly one question: how many standard deviations is this value above or below the mean? Positive is above, negative is below, zero is right at it. The recipe: z equals value minus the mean, divided by the standard deviation. Subtract the mean to recenter at zero; divide by sigma to rescale into SD-units.</a:t>
            </a:r>
          </a:p>
          <a:p/>
          <a:p>
            <a:r>
              <a:t>Why it’s powerful: it strips the units. Inches, dollars, points, hours — all become the same scale, so any two values from any two normal worlds compare directly. That common world is the standard normal, N(0,1).</a:t>
            </a:r>
          </a:p>
          <a:p/>
          <a:p>
            <a:r>
              <a:t>DO: Worked example, N(70,10). A student scores 80. z = (80 minus 70) over 10 = +1.0 — exactly one SD above the mean. Then 50: z = (50 minus 70) over 10 = minus-2.0, two SDs below, down in the unusual tail. Make them SAY the z in a sentence, not just the digit.</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punchline of the week — comparing across different worlds. DO: Pose it as a contest. Which is more impressive: a height of 71.5 inches in a population with mean 64, SD 2.5; or a coffee price of $3.80 at shops with mean $3.00, SD $0.40?</a:t>
            </a:r>
          </a:p>
          <a:p/>
          <a:p>
            <a:r>
              <a:t>Standardize each. Height: z = (71.5 minus 64) over 2.5 = 7.5 over 2.5 = plus-3.0. Price: z = (3.80 minus 3.00) over 0.40 = 0.80 over 0.40 = plus-2.0.</a:t>
            </a:r>
          </a:p>
          <a:p/>
          <a:p>
            <a:r>
              <a:t>The height is the more extreme value — three SDs out versus two — even though ‘71.5’ and ‘3.80’ are not comparable as raw numbers; they’re not even the same units. The z-score is the great equalizer.</a:t>
            </a:r>
          </a:p>
          <a:p/>
          <a:p>
            <a:r>
              <a:t>Tie off the misconception while it’s live: a bigger z means a bigger raw value only WITHIN one distribution. Across two distributions, the bigger z is the more unusual value, full stop — you cannot rank the raw numbers.</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Another photograph slide — this is the table students keep. It gives the cumulative area to the LEFT of a z-score for the friendly values we use all week: z of 0, plus or minus a half, one, one-and-a-half, two, two-and-a-half, three.</a:t>
            </a:r>
          </a:p>
          <a:p/>
          <a:p>
            <a:r>
              <a:t>Make the big methodological point: WE supply this table. Students never recall or estimate a table value, and neither should a chatbot — a recalled table value is a guess. Every problem this week is engineered to land exactly on one of these columns.</a:t>
            </a:r>
          </a:p>
          <a:p/>
          <a:p>
            <a:r>
              <a:t>Three moves are the entire toolkit. Area to the LEFT of z: read it straight off the table — and that’s the percentile, times 100. Area to the RIGHT: one minus the left. Area BETWEEN two z’s: the left of the bigger minus the left of the smaller. And left plus right always equals one — if you ever get an area above 1 or below 0, you’ve made a sign error.</a:t>
            </a:r>
          </a:p>
          <a:p/>
          <a:p>
            <a:r>
              <a:t>DO: Drill the reflexes — point at z = +1 and ask for the left area (.8413), then the right (.1587), then between minus-1 and plus-1 (.8413 minus .1587 = .6826).</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E2A47"/>
        </a:solidFill>
        <a:effectLst/>
      </p:bgPr>
    </p:bg>
    <p:spTree>
      <p:nvGrpSpPr>
        <p:cNvPr id="1" name=""/>
        <p:cNvGrpSpPr/>
        <p:nvPr/>
      </p:nvGrpSpPr>
      <p:grpSpPr/>
      <p:sp>
        <p:nvSpPr>
          <p:cNvPr id="2" name="TextBox 1"/>
          <p:cNvSpPr txBox="1"/>
          <p:nvPr/>
        </p:nvSpPr>
        <p:spPr>
          <a:xfrm>
            <a:off x="667512" y="1554480"/>
            <a:ext cx="10856671" cy="457200"/>
          </a:xfrm>
          <a:prstGeom prst="rect">
            <a:avLst/>
          </a:prstGeom>
          <a:noFill/>
        </p:spPr>
        <p:txBody>
          <a:bodyPr wrap="square" anchor="ctr" lIns="0" rIns="0" tIns="0" bIns="0">
            <a:spAutoFit/>
          </a:bodyPr>
          <a:lstStyle/>
          <a:p>
            <a:pPr algn="ctr"/>
            <a:r>
              <a:rPr sz="1600" b="1" i="0" spc="250">
                <a:solidFill>
                  <a:srgbClr val="8FB8D9"/>
                </a:solidFill>
                <a:latin typeface="Calibri"/>
              </a:rPr>
              <a:t>INTRODUCTION TO STATISTICS  ·  MATH 11  ·  WEEK 9</a:t>
            </a:r>
          </a:p>
        </p:txBody>
      </p:sp>
      <p:sp>
        <p:nvSpPr>
          <p:cNvPr id="3" name="TextBox 2"/>
          <p:cNvSpPr txBox="1"/>
          <p:nvPr/>
        </p:nvSpPr>
        <p:spPr>
          <a:xfrm>
            <a:off x="548640" y="2148840"/>
            <a:ext cx="11094415" cy="1554480"/>
          </a:xfrm>
          <a:prstGeom prst="rect">
            <a:avLst/>
          </a:prstGeom>
          <a:noFill/>
        </p:spPr>
        <p:txBody>
          <a:bodyPr wrap="square" anchor="ctr" lIns="0" rIns="0" tIns="0" bIns="0">
            <a:spAutoFit/>
          </a:bodyPr>
          <a:lstStyle/>
          <a:p>
            <a:pPr algn="ctr">
              <a:spcAft>
                <a:spcPts val="200"/>
              </a:spcAft>
            </a:pPr>
            <a:r>
              <a:rPr sz="6000" b="1" i="0">
                <a:solidFill>
                  <a:srgbClr val="FFFFFF"/>
                </a:solidFill>
                <a:latin typeface="Calibri"/>
              </a:rPr>
              <a:t>The Normal</a:t>
            </a:r>
          </a:p>
          <a:p>
            <a:pPr algn="ctr"/>
            <a:r>
              <a:rPr sz="6000" b="1" i="0">
                <a:solidFill>
                  <a:srgbClr val="FFFFFF"/>
                </a:solidFill>
                <a:latin typeface="Calibri"/>
              </a:rPr>
              <a:t>Distribution</a:t>
            </a:r>
          </a:p>
        </p:txBody>
      </p:sp>
      <p:sp>
        <p:nvSpPr>
          <p:cNvPr id="4" name="TextBox 3"/>
          <p:cNvSpPr txBox="1"/>
          <p:nvPr/>
        </p:nvSpPr>
        <p:spPr>
          <a:xfrm>
            <a:off x="914400" y="4160520"/>
            <a:ext cx="10362895" cy="822960"/>
          </a:xfrm>
          <a:prstGeom prst="rect">
            <a:avLst/>
          </a:prstGeom>
          <a:noFill/>
        </p:spPr>
        <p:txBody>
          <a:bodyPr wrap="square" anchor="ctr" lIns="0" rIns="0" tIns="0" bIns="0">
            <a:spAutoFit/>
          </a:bodyPr>
          <a:lstStyle/>
          <a:p>
            <a:pPr algn="ctr"/>
            <a:r>
              <a:rPr sz="1900" b="0" i="1">
                <a:solidFill>
                  <a:srgbClr val="5AC8E0"/>
                </a:solidFill>
                <a:latin typeface="Calibri"/>
              </a:rPr>
              <a:t>When a value comes from a bell-shaped world, how unusual is it?</a:t>
            </a:r>
          </a:p>
        </p:txBody>
      </p:sp>
      <p:sp>
        <p:nvSpPr>
          <p:cNvPr id="5" name="TextBox 4"/>
          <p:cNvSpPr txBox="1"/>
          <p:nvPr/>
        </p:nvSpPr>
        <p:spPr>
          <a:xfrm>
            <a:off x="667512" y="5257800"/>
            <a:ext cx="10856671" cy="411480"/>
          </a:xfrm>
          <a:prstGeom prst="rect">
            <a:avLst/>
          </a:prstGeom>
          <a:noFill/>
        </p:spPr>
        <p:txBody>
          <a:bodyPr wrap="square" anchor="ctr" lIns="0" rIns="0" tIns="0" bIns="0">
            <a:spAutoFit/>
          </a:bodyPr>
          <a:lstStyle/>
          <a:p>
            <a:pPr algn="ctr"/>
            <a:r>
              <a:rPr sz="1400" b="0" i="0">
                <a:solidFill>
                  <a:srgbClr val="6E8CA6"/>
                </a:solidFill>
                <a:latin typeface="Calibri"/>
              </a:rPr>
              <a:t>Silver Oak University  ·  Department of Mathematics &amp; Statistics</a:t>
            </a:r>
          </a:p>
        </p:txBody>
      </p:sp>
      <p:sp>
        <p:nvSpPr>
          <p:cNvPr id="6" name="TextBox 5"/>
          <p:cNvSpPr txBox="1"/>
          <p:nvPr/>
        </p:nvSpPr>
        <p:spPr>
          <a:xfrm>
            <a:off x="667512" y="6263640"/>
            <a:ext cx="10856671" cy="365760"/>
          </a:xfrm>
          <a:prstGeom prst="rect">
            <a:avLst/>
          </a:prstGeom>
          <a:noFill/>
        </p:spPr>
        <p:txBody>
          <a:bodyPr wrap="square" anchor="ctr" lIns="0" rIns="0" tIns="0" bIns="0">
            <a:spAutoFit/>
          </a:bodyPr>
          <a:lstStyle/>
          <a:p>
            <a:pPr algn="ctr"/>
            <a:r>
              <a:rPr sz="1200" b="0" i="1">
                <a:solidFill>
                  <a:srgbClr val="6E8CA6"/>
                </a:solidFill>
                <a:latin typeface="Calibri"/>
              </a:rPr>
              <a:t>~ Prof. Rivera’s edition  ·  Fall 2026  ·  built with thecoursemaker.com</a:t>
            </a:r>
          </a:p>
        </p:txBody>
      </p:sp>
      <p:sp>
        <p:nvSpPr>
          <p:cNvPr id="7" name="TextBox 6"/>
          <p:cNvSpPr txBox="1"/>
          <p:nvPr/>
        </p:nvSpPr>
        <p:spPr>
          <a:xfrm>
            <a:off x="11185855" y="6355080"/>
            <a:ext cx="640080" cy="320040"/>
          </a:xfrm>
          <a:prstGeom prst="rect">
            <a:avLst/>
          </a:prstGeom>
          <a:noFill/>
        </p:spPr>
        <p:txBody>
          <a:bodyPr wrap="square" anchor="b" lIns="0" rIns="0" tIns="0" bIns="0">
            <a:spAutoFit/>
          </a:bodyPr>
          <a:lstStyle/>
          <a:p>
            <a:pPr algn="r"/>
            <a:r>
              <a:rPr sz="1200" b="0" i="0">
                <a:solidFill>
                  <a:srgbClr val="6E8CA6"/>
                </a:solidFill>
                <a:latin typeface="Calibri"/>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E2A47"/>
        </a:solidFill>
        <a:effectLst/>
      </p:bgPr>
    </p:bg>
    <p:spTree>
      <p:nvGrpSpPr>
        <p:cNvPr id="1" name=""/>
        <p:cNvGrpSpPr/>
        <p:nvPr/>
      </p:nvGrpSpPr>
      <p:grpSpPr/>
      <p:sp>
        <p:nvSpPr>
          <p:cNvPr id="2" name="TextBox 1"/>
          <p:cNvSpPr txBox="1"/>
          <p:nvPr/>
        </p:nvSpPr>
        <p:spPr>
          <a:xfrm>
            <a:off x="731520" y="868680"/>
            <a:ext cx="10728655" cy="457200"/>
          </a:xfrm>
          <a:prstGeom prst="rect">
            <a:avLst/>
          </a:prstGeom>
          <a:noFill/>
        </p:spPr>
        <p:txBody>
          <a:bodyPr wrap="square" anchor="ctr" lIns="0" rIns="0" tIns="0" bIns="0">
            <a:spAutoFit/>
          </a:bodyPr>
          <a:lstStyle/>
          <a:p>
            <a:pPr algn="ctr"/>
            <a:r>
              <a:rPr sz="1500" b="1" i="0" spc="250">
                <a:solidFill>
                  <a:srgbClr val="8FB8D9"/>
                </a:solidFill>
                <a:latin typeface="Calibri"/>
              </a:rPr>
              <a:t>FROM z TO A PERCENTILE  ·  N(70, 10)</a:t>
            </a:r>
          </a:p>
        </p:txBody>
      </p:sp>
      <p:sp>
        <p:nvSpPr>
          <p:cNvPr id="3" name="TextBox 2"/>
          <p:cNvSpPr txBox="1"/>
          <p:nvPr/>
        </p:nvSpPr>
        <p:spPr>
          <a:xfrm>
            <a:off x="640080" y="1325880"/>
            <a:ext cx="10911535" cy="777240"/>
          </a:xfrm>
          <a:prstGeom prst="rect">
            <a:avLst/>
          </a:prstGeom>
          <a:noFill/>
        </p:spPr>
        <p:txBody>
          <a:bodyPr wrap="square" anchor="ctr" lIns="0" rIns="0" tIns="0" bIns="0">
            <a:spAutoFit/>
          </a:bodyPr>
          <a:lstStyle/>
          <a:p>
            <a:pPr algn="ctr"/>
            <a:r>
              <a:rPr sz="4000" b="1" i="0">
                <a:solidFill>
                  <a:srgbClr val="FFFFFF"/>
                </a:solidFill>
                <a:latin typeface="Calibri"/>
              </a:rPr>
              <a:t>What percentile is an 80?</a:t>
            </a:r>
          </a:p>
        </p:txBody>
      </p:sp>
      <p:sp>
        <p:nvSpPr>
          <p:cNvPr id="4" name="TextBox 3"/>
          <p:cNvSpPr txBox="1"/>
          <p:nvPr/>
        </p:nvSpPr>
        <p:spPr>
          <a:xfrm>
            <a:off x="1188720" y="2377440"/>
            <a:ext cx="9814255" cy="3108960"/>
          </a:xfrm>
          <a:prstGeom prst="rect">
            <a:avLst/>
          </a:prstGeom>
          <a:noFill/>
        </p:spPr>
        <p:txBody>
          <a:bodyPr wrap="square" anchor="t" lIns="0" rIns="0" tIns="0" bIns="0">
            <a:spAutoFit/>
          </a:bodyPr>
          <a:lstStyle/>
          <a:p>
            <a:pPr algn="l">
              <a:spcAft>
                <a:spcPts val="1400"/>
              </a:spcAft>
            </a:pPr>
            <a:r>
              <a:rPr sz="1900" b="1" i="0">
                <a:solidFill>
                  <a:srgbClr val="8FB8D9"/>
                </a:solidFill>
                <a:latin typeface="Calibri"/>
              </a:rPr>
              <a:t>1.  Standardize:  </a:t>
            </a:r>
            <a:r>
              <a:rPr sz="1900" b="0" i="0">
                <a:solidFill>
                  <a:srgbClr val="FFFFFF"/>
                </a:solidFill>
                <a:latin typeface="Calibri"/>
              </a:rPr>
              <a:t>z = (80 − 70) ÷ 10 = +1.0</a:t>
            </a:r>
          </a:p>
          <a:p>
            <a:pPr algn="l">
              <a:spcAft>
                <a:spcPts val="1400"/>
              </a:spcAft>
            </a:pPr>
            <a:r>
              <a:rPr sz="1900" b="1" i="0">
                <a:solidFill>
                  <a:srgbClr val="8FB8D9"/>
                </a:solidFill>
                <a:latin typeface="Calibri"/>
              </a:rPr>
              <a:t>2.  Area to the LEFT of +1.0  =  </a:t>
            </a:r>
            <a:r>
              <a:rPr sz="1900" b="1" i="0">
                <a:solidFill>
                  <a:srgbClr val="5AC8E0"/>
                </a:solidFill>
                <a:latin typeface="Calibri"/>
              </a:rPr>
              <a:t>.8413</a:t>
            </a:r>
            <a:r>
              <a:rPr sz="1900" b="0" i="0">
                <a:solidFill>
                  <a:srgbClr val="FFFFFF"/>
                </a:solidFill>
                <a:latin typeface="Calibri"/>
              </a:rPr>
              <a:t>  →  the 84th percentile</a:t>
            </a:r>
          </a:p>
          <a:p>
            <a:pPr algn="l">
              <a:spcAft>
                <a:spcPts val="2200"/>
              </a:spcAft>
            </a:pPr>
            <a:r>
              <a:rPr sz="1900" b="1" i="0">
                <a:solidFill>
                  <a:srgbClr val="8FB8D9"/>
                </a:solidFill>
                <a:latin typeface="Calibri"/>
              </a:rPr>
              <a:t>3.  Area to the RIGHT  =  1 − .8413 =  </a:t>
            </a:r>
            <a:r>
              <a:rPr sz="1900" b="1" i="0">
                <a:solidFill>
                  <a:srgbClr val="5AC8E0"/>
                </a:solidFill>
                <a:latin typeface="Calibri"/>
              </a:rPr>
              <a:t>.1587</a:t>
            </a:r>
            <a:r>
              <a:rPr sz="1900" b="0" i="0">
                <a:solidFill>
                  <a:srgbClr val="FFFFFF"/>
                </a:solidFill>
                <a:latin typeface="Calibri"/>
              </a:rPr>
              <a:t>  →  ~15.87% scored higher</a:t>
            </a:r>
          </a:p>
          <a:p>
            <a:pPr algn="l"/>
            <a:r>
              <a:rPr sz="1800" b="1" i="0">
                <a:solidFill>
                  <a:srgbClr val="8FB8D9"/>
                </a:solidFill>
                <a:latin typeface="Calibri"/>
              </a:rPr>
              <a:t>Between 60 and 90?  </a:t>
            </a:r>
            <a:r>
              <a:rPr sz="1700" b="0" i="0">
                <a:solidFill>
                  <a:srgbClr val="FFFFFF"/>
                </a:solidFill>
                <a:latin typeface="Calibri"/>
              </a:rPr>
              <a:t>(left of +2.0) − (left of −1.0) = .9772 − .1587 = </a:t>
            </a:r>
            <a:r>
              <a:rPr sz="1800" b="1" i="0">
                <a:solidFill>
                  <a:srgbClr val="5AC8E0"/>
                </a:solidFill>
                <a:latin typeface="Calibri"/>
              </a:rPr>
              <a:t>.8185</a:t>
            </a:r>
          </a:p>
        </p:txBody>
      </p:sp>
      <p:sp>
        <p:nvSpPr>
          <p:cNvPr id="5" name="TextBox 4"/>
          <p:cNvSpPr txBox="1"/>
          <p:nvPr/>
        </p:nvSpPr>
        <p:spPr>
          <a:xfrm>
            <a:off x="11185855" y="6355080"/>
            <a:ext cx="640080" cy="320040"/>
          </a:xfrm>
          <a:prstGeom prst="rect">
            <a:avLst/>
          </a:prstGeom>
          <a:noFill/>
        </p:spPr>
        <p:txBody>
          <a:bodyPr wrap="square" anchor="b" lIns="0" rIns="0" tIns="0" bIns="0">
            <a:spAutoFit/>
          </a:bodyPr>
          <a:lstStyle/>
          <a:p>
            <a:pPr algn="r"/>
            <a:r>
              <a:rPr sz="1200" b="0" i="0">
                <a:solidFill>
                  <a:srgbClr val="6E8CA6"/>
                </a:solidFill>
                <a:latin typeface="Calibri"/>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E2A47"/>
        </a:solidFill>
        <a:effectLst/>
      </p:bgPr>
    </p:bg>
    <p:spTree>
      <p:nvGrpSpPr>
        <p:cNvPr id="1" name=""/>
        <p:cNvGrpSpPr/>
        <p:nvPr/>
      </p:nvGrpSpPr>
      <p:grpSpPr/>
      <p:sp>
        <p:nvSpPr>
          <p:cNvPr id="2" name="TextBox 1"/>
          <p:cNvSpPr txBox="1"/>
          <p:nvPr/>
        </p:nvSpPr>
        <p:spPr>
          <a:xfrm>
            <a:off x="731520" y="868680"/>
            <a:ext cx="10728655" cy="457200"/>
          </a:xfrm>
          <a:prstGeom prst="rect">
            <a:avLst/>
          </a:prstGeom>
          <a:noFill/>
        </p:spPr>
        <p:txBody>
          <a:bodyPr wrap="square" anchor="ctr" lIns="0" rIns="0" tIns="0" bIns="0">
            <a:spAutoFit/>
          </a:bodyPr>
          <a:lstStyle/>
          <a:p>
            <a:pPr algn="ctr"/>
            <a:r>
              <a:rPr sz="1500" b="1" i="0" spc="250">
                <a:solidFill>
                  <a:srgbClr val="8FB8D9"/>
                </a:solidFill>
                <a:latin typeface="Calibri"/>
              </a:rPr>
              <a:t>DON’T USE THE BELL WHEN THE DATA AREN’T ONE</a:t>
            </a:r>
          </a:p>
        </p:txBody>
      </p:sp>
      <p:sp>
        <p:nvSpPr>
          <p:cNvPr id="3" name="TextBox 2"/>
          <p:cNvSpPr txBox="1"/>
          <p:nvPr/>
        </p:nvSpPr>
        <p:spPr>
          <a:xfrm>
            <a:off x="640080" y="1783080"/>
            <a:ext cx="10911535" cy="914400"/>
          </a:xfrm>
          <a:prstGeom prst="rect">
            <a:avLst/>
          </a:prstGeom>
          <a:noFill/>
        </p:spPr>
        <p:txBody>
          <a:bodyPr wrap="square" anchor="ctr" lIns="0" rIns="0" tIns="0" bIns="0">
            <a:spAutoFit/>
          </a:bodyPr>
          <a:lstStyle/>
          <a:p>
            <a:pPr algn="ctr"/>
            <a:r>
              <a:rPr sz="4800" b="1" i="0">
                <a:solidFill>
                  <a:srgbClr val="FFFFFF"/>
                </a:solidFill>
                <a:latin typeface="Calibri"/>
              </a:rPr>
              <a:t>Is this even a bell?</a:t>
            </a:r>
          </a:p>
        </p:txBody>
      </p:sp>
      <p:sp>
        <p:nvSpPr>
          <p:cNvPr id="4" name="TextBox 3"/>
          <p:cNvSpPr txBox="1"/>
          <p:nvPr/>
        </p:nvSpPr>
        <p:spPr>
          <a:xfrm>
            <a:off x="1097280" y="2971800"/>
            <a:ext cx="9997135" cy="2286000"/>
          </a:xfrm>
          <a:prstGeom prst="rect">
            <a:avLst/>
          </a:prstGeom>
          <a:noFill/>
        </p:spPr>
        <p:txBody>
          <a:bodyPr wrap="square" anchor="t" lIns="0" rIns="0" tIns="0" bIns="0">
            <a:spAutoFit/>
          </a:bodyPr>
          <a:lstStyle/>
          <a:p>
            <a:pPr algn="l">
              <a:spcAft>
                <a:spcPts val="1200"/>
              </a:spcAft>
            </a:pPr>
            <a:r>
              <a:rPr sz="1900" b="0" i="0">
                <a:solidFill>
                  <a:srgbClr val="FFFFFF"/>
                </a:solidFill>
                <a:latin typeface="Calibri"/>
              </a:rPr>
              <a:t>Sketch the histogram — reasonably symmetric and single-peaked?</a:t>
            </a:r>
          </a:p>
          <a:p>
            <a:pPr algn="l">
              <a:spcAft>
                <a:spcPts val="1200"/>
              </a:spcAft>
            </a:pPr>
            <a:r>
              <a:rPr sz="1900" b="0" i="0">
                <a:solidFill>
                  <a:srgbClr val="FFFFFF"/>
                </a:solidFill>
                <a:latin typeface="Calibri"/>
              </a:rPr>
              <a:t>Compare mean and median — far apart signals skew.</a:t>
            </a:r>
          </a:p>
          <a:p>
            <a:pPr algn="l"/>
            <a:r>
              <a:rPr sz="1900" b="1" i="0">
                <a:solidFill>
                  <a:srgbClr val="5AC8E0"/>
                </a:solidFill>
                <a:latin typeface="Calibri"/>
              </a:rPr>
              <a:t>Skewed (incomes, home prices) or lumpy? Say so, and STOP.</a:t>
            </a:r>
          </a:p>
        </p:txBody>
      </p:sp>
      <p:sp>
        <p:nvSpPr>
          <p:cNvPr id="5" name="TextBox 4"/>
          <p:cNvSpPr txBox="1"/>
          <p:nvPr/>
        </p:nvSpPr>
        <p:spPr>
          <a:xfrm>
            <a:off x="11185855" y="6355080"/>
            <a:ext cx="640080" cy="320040"/>
          </a:xfrm>
          <a:prstGeom prst="rect">
            <a:avLst/>
          </a:prstGeom>
          <a:noFill/>
        </p:spPr>
        <p:txBody>
          <a:bodyPr wrap="square" anchor="b" lIns="0" rIns="0" tIns="0" bIns="0">
            <a:spAutoFit/>
          </a:bodyPr>
          <a:lstStyle/>
          <a:p>
            <a:pPr algn="r"/>
            <a:r>
              <a:rPr sz="1200" b="0" i="0">
                <a:solidFill>
                  <a:srgbClr val="6E8CA6"/>
                </a:solidFill>
                <a:latin typeface="Calibri"/>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E2A47"/>
        </a:solidFill>
        <a:effectLst/>
      </p:bgPr>
    </p:bg>
    <p:spTree>
      <p:nvGrpSpPr>
        <p:cNvPr id="1" name=""/>
        <p:cNvGrpSpPr/>
        <p:nvPr/>
      </p:nvGrpSpPr>
      <p:grpSpPr/>
      <p:sp>
        <p:nvSpPr>
          <p:cNvPr id="2" name="TextBox 1"/>
          <p:cNvSpPr txBox="1"/>
          <p:nvPr/>
        </p:nvSpPr>
        <p:spPr>
          <a:xfrm>
            <a:off x="731520" y="868680"/>
            <a:ext cx="10728655" cy="457200"/>
          </a:xfrm>
          <a:prstGeom prst="rect">
            <a:avLst/>
          </a:prstGeom>
          <a:noFill/>
        </p:spPr>
        <p:txBody>
          <a:bodyPr wrap="square" anchor="ctr" lIns="0" rIns="0" tIns="0" bIns="0">
            <a:spAutoFit/>
          </a:bodyPr>
          <a:lstStyle/>
          <a:p>
            <a:pPr algn="ctr"/>
            <a:r>
              <a:rPr sz="1500" b="1" i="0" spc="250">
                <a:solidFill>
                  <a:srgbClr val="8FB8D9"/>
                </a:solidFill>
                <a:latin typeface="Calibri"/>
              </a:rPr>
              <a:t>TECHNOLOGY  ·  NORMAL AREAS IN A SPREADSHEET</a:t>
            </a:r>
          </a:p>
        </p:txBody>
      </p:sp>
      <p:sp>
        <p:nvSpPr>
          <p:cNvPr id="3" name="TextBox 2"/>
          <p:cNvSpPr txBox="1"/>
          <p:nvPr/>
        </p:nvSpPr>
        <p:spPr>
          <a:xfrm>
            <a:off x="640080" y="1371600"/>
            <a:ext cx="10911535" cy="822960"/>
          </a:xfrm>
          <a:prstGeom prst="rect">
            <a:avLst/>
          </a:prstGeom>
          <a:noFill/>
        </p:spPr>
        <p:txBody>
          <a:bodyPr wrap="square" anchor="ctr" lIns="0" rIns="0" tIns="0" bIns="0">
            <a:spAutoFit/>
          </a:bodyPr>
          <a:lstStyle/>
          <a:p>
            <a:pPr algn="ctr"/>
            <a:r>
              <a:rPr sz="4400" b="1" i="0">
                <a:solidFill>
                  <a:srgbClr val="FFFFFF"/>
                </a:solidFill>
                <a:latin typeface="Calibri"/>
              </a:rPr>
              <a:t>=NORM.DIST( )</a:t>
            </a:r>
          </a:p>
        </p:txBody>
      </p:sp>
      <p:sp>
        <p:nvSpPr>
          <p:cNvPr id="4" name="TextBox 3"/>
          <p:cNvSpPr txBox="1"/>
          <p:nvPr/>
        </p:nvSpPr>
        <p:spPr>
          <a:xfrm>
            <a:off x="1097280" y="2423160"/>
            <a:ext cx="9997135" cy="3017520"/>
          </a:xfrm>
          <a:prstGeom prst="rect">
            <a:avLst/>
          </a:prstGeom>
          <a:noFill/>
        </p:spPr>
        <p:txBody>
          <a:bodyPr wrap="square" anchor="t" lIns="0" rIns="0" tIns="0" bIns="0">
            <a:spAutoFit/>
          </a:bodyPr>
          <a:lstStyle/>
          <a:p>
            <a:pPr algn="l">
              <a:spcAft>
                <a:spcPts val="1400"/>
              </a:spcAft>
            </a:pPr>
            <a:r>
              <a:rPr sz="1800" b="1" i="0">
                <a:solidFill>
                  <a:srgbClr val="5AC8E0"/>
                </a:solidFill>
                <a:latin typeface="Calibri"/>
              </a:rPr>
              <a:t>=NORM.DIST(80, 70, 10, TRUE)</a:t>
            </a:r>
            <a:r>
              <a:rPr sz="1700" b="0" i="0">
                <a:solidFill>
                  <a:srgbClr val="FFFFFF"/>
                </a:solidFill>
                <a:latin typeface="Calibri"/>
              </a:rPr>
              <a:t>   →  0.8413   (area to the left)</a:t>
            </a:r>
          </a:p>
          <a:p>
            <a:pPr algn="l">
              <a:spcAft>
                <a:spcPts val="1400"/>
              </a:spcAft>
            </a:pPr>
            <a:r>
              <a:rPr sz="1800" b="1" i="0">
                <a:solidFill>
                  <a:srgbClr val="5AC8E0"/>
                </a:solidFill>
                <a:latin typeface="Calibri"/>
              </a:rPr>
              <a:t>=1 - NORM.DIST(80, 70, 10, TRUE)</a:t>
            </a:r>
            <a:r>
              <a:rPr sz="1700" b="0" i="0">
                <a:solidFill>
                  <a:srgbClr val="FFFFFF"/>
                </a:solidFill>
                <a:latin typeface="Calibri"/>
              </a:rPr>
              <a:t>   →  0.1587   (area to the right)</a:t>
            </a:r>
          </a:p>
          <a:p>
            <a:pPr algn="l">
              <a:spcAft>
                <a:spcPts val="1400"/>
              </a:spcAft>
            </a:pPr>
            <a:r>
              <a:rPr sz="1800" b="1" i="0">
                <a:solidFill>
                  <a:srgbClr val="5AC8E0"/>
                </a:solidFill>
                <a:latin typeface="Calibri"/>
              </a:rPr>
              <a:t>=NORM.INV(0.9772, 70, 10)</a:t>
            </a:r>
            <a:r>
              <a:rPr sz="1700" b="0" i="0">
                <a:solidFill>
                  <a:srgbClr val="FFFFFF"/>
                </a:solidFill>
                <a:latin typeface="Calibri"/>
              </a:rPr>
              <a:t>   →  90   (value at that percentile)</a:t>
            </a:r>
          </a:p>
          <a:p>
            <a:pPr algn="l"/>
            <a:r>
              <a:rPr sz="1800" b="1" i="0">
                <a:solidFill>
                  <a:srgbClr val="5AC8E0"/>
                </a:solidFill>
                <a:latin typeface="Calibri"/>
              </a:rPr>
              <a:t>=STANDARDIZE(80, 70, 10)</a:t>
            </a:r>
            <a:r>
              <a:rPr sz="1700" b="0" i="0">
                <a:solidFill>
                  <a:srgbClr val="FFFFFF"/>
                </a:solidFill>
                <a:latin typeface="Calibri"/>
              </a:rPr>
              <a:t>   →  1   (the z-score itself)</a:t>
            </a:r>
          </a:p>
        </p:txBody>
      </p:sp>
      <p:sp>
        <p:nvSpPr>
          <p:cNvPr id="5" name="TextBox 4"/>
          <p:cNvSpPr txBox="1"/>
          <p:nvPr/>
        </p:nvSpPr>
        <p:spPr>
          <a:xfrm>
            <a:off x="914400" y="5623560"/>
            <a:ext cx="10362895" cy="457200"/>
          </a:xfrm>
          <a:prstGeom prst="rect">
            <a:avLst/>
          </a:prstGeom>
          <a:noFill/>
        </p:spPr>
        <p:txBody>
          <a:bodyPr wrap="square" anchor="ctr" lIns="0" rIns="0" tIns="0" bIns="0">
            <a:spAutoFit/>
          </a:bodyPr>
          <a:lstStyle/>
          <a:p>
            <a:pPr algn="ctr"/>
            <a:r>
              <a:rPr sz="1500" b="0" i="1">
                <a:solidFill>
                  <a:srgbClr val="8FB8D9"/>
                </a:solidFill>
                <a:latin typeface="Calibri"/>
              </a:rPr>
              <a:t>Sheets and Excel are identical. Read the table by hand so you can CATCH a wrong machine answer.</a:t>
            </a:r>
          </a:p>
        </p:txBody>
      </p:sp>
      <p:sp>
        <p:nvSpPr>
          <p:cNvPr id="6" name="TextBox 5"/>
          <p:cNvSpPr txBox="1"/>
          <p:nvPr/>
        </p:nvSpPr>
        <p:spPr>
          <a:xfrm>
            <a:off x="11185855" y="6355080"/>
            <a:ext cx="640080" cy="320040"/>
          </a:xfrm>
          <a:prstGeom prst="rect">
            <a:avLst/>
          </a:prstGeom>
          <a:noFill/>
        </p:spPr>
        <p:txBody>
          <a:bodyPr wrap="square" anchor="b" lIns="0" rIns="0" tIns="0" bIns="0">
            <a:spAutoFit/>
          </a:bodyPr>
          <a:lstStyle/>
          <a:p>
            <a:pPr algn="r"/>
            <a:r>
              <a:rPr sz="1200" b="0" i="0">
                <a:solidFill>
                  <a:srgbClr val="6E8CA6"/>
                </a:solidFill>
                <a:latin typeface="Calibri"/>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E2A47"/>
        </a:solidFill>
        <a:effectLst/>
      </p:bgPr>
    </p:bg>
    <p:spTree>
      <p:nvGrpSpPr>
        <p:cNvPr id="1" name=""/>
        <p:cNvGrpSpPr/>
        <p:nvPr/>
      </p:nvGrpSpPr>
      <p:grpSpPr/>
      <p:sp>
        <p:nvSpPr>
          <p:cNvPr id="2" name="TextBox 1"/>
          <p:cNvSpPr txBox="1"/>
          <p:nvPr/>
        </p:nvSpPr>
        <p:spPr>
          <a:xfrm>
            <a:off x="731520" y="868680"/>
            <a:ext cx="10728655" cy="457200"/>
          </a:xfrm>
          <a:prstGeom prst="rect">
            <a:avLst/>
          </a:prstGeom>
          <a:noFill/>
        </p:spPr>
        <p:txBody>
          <a:bodyPr wrap="square" anchor="ctr" lIns="0" rIns="0" tIns="0" bIns="0">
            <a:spAutoFit/>
          </a:bodyPr>
          <a:lstStyle/>
          <a:p>
            <a:pPr algn="ctr"/>
            <a:r>
              <a:rPr sz="1500" b="1" i="0" spc="250">
                <a:solidFill>
                  <a:srgbClr val="8FB8D9"/>
                </a:solidFill>
                <a:latin typeface="Calibri"/>
              </a:rPr>
              <a:t>THE AI-CRITIQUE MOMENT  ·  THE TOOL DRAFTS, YOU JUDGE</a:t>
            </a:r>
          </a:p>
        </p:txBody>
      </p:sp>
      <p:sp>
        <p:nvSpPr>
          <p:cNvPr id="3" name="TextBox 2"/>
          <p:cNvSpPr txBox="1"/>
          <p:nvPr/>
        </p:nvSpPr>
        <p:spPr>
          <a:xfrm>
            <a:off x="640080" y="1691640"/>
            <a:ext cx="10911535" cy="914400"/>
          </a:xfrm>
          <a:prstGeom prst="rect">
            <a:avLst/>
          </a:prstGeom>
          <a:noFill/>
        </p:spPr>
        <p:txBody>
          <a:bodyPr wrap="square" anchor="ctr" lIns="0" rIns="0" tIns="0" bIns="0">
            <a:spAutoFit/>
          </a:bodyPr>
          <a:lstStyle/>
          <a:p>
            <a:pPr algn="ctr"/>
            <a:r>
              <a:rPr sz="5000" b="1" i="0">
                <a:solidFill>
                  <a:srgbClr val="FFFFFF"/>
                </a:solidFill>
                <a:latin typeface="Calibri"/>
              </a:rPr>
              <a:t>Audit the AI</a:t>
            </a:r>
          </a:p>
        </p:txBody>
      </p:sp>
      <p:sp>
        <p:nvSpPr>
          <p:cNvPr id="4" name="TextBox 3"/>
          <p:cNvSpPr txBox="1"/>
          <p:nvPr/>
        </p:nvSpPr>
        <p:spPr>
          <a:xfrm>
            <a:off x="1005840" y="2880360"/>
            <a:ext cx="10180015" cy="2468880"/>
          </a:xfrm>
          <a:prstGeom prst="rect">
            <a:avLst/>
          </a:prstGeom>
          <a:noFill/>
        </p:spPr>
        <p:txBody>
          <a:bodyPr wrap="square" anchor="t" lIns="0" rIns="0" tIns="0" bIns="0">
            <a:spAutoFit/>
          </a:bodyPr>
          <a:lstStyle/>
          <a:p>
            <a:pPr algn="l">
              <a:spcAft>
                <a:spcPts val="1400"/>
              </a:spcAft>
            </a:pPr>
            <a:r>
              <a:rPr sz="1900" b="0" i="0">
                <a:solidFill>
                  <a:srgbClr val="FFFFFF"/>
                </a:solidFill>
                <a:latin typeface="Calibri"/>
              </a:rPr>
              <a:t>Ask: “Normal, mean 70, SD 10 — what proportion are below 80?”</a:t>
            </a:r>
          </a:p>
          <a:p>
            <a:pPr algn="l">
              <a:spcAft>
                <a:spcPts val="1400"/>
              </a:spcAft>
            </a:pPr>
            <a:r>
              <a:rPr sz="1900" b="1" i="0">
                <a:solidFill>
                  <a:srgbClr val="8FB8D9"/>
                </a:solidFill>
                <a:latin typeface="Calibri"/>
              </a:rPr>
              <a:t>Correct answer:  </a:t>
            </a:r>
            <a:r>
              <a:rPr sz="1900" b="1" i="0">
                <a:solidFill>
                  <a:srgbClr val="5AC8E0"/>
                </a:solidFill>
                <a:latin typeface="Calibri"/>
              </a:rPr>
              <a:t>.8413</a:t>
            </a:r>
            <a:r>
              <a:rPr sz="1900" b="0" i="0">
                <a:solidFill>
                  <a:srgbClr val="FFFFFF"/>
                </a:solidFill>
                <a:latin typeface="Calibri"/>
              </a:rPr>
              <a:t>   (z = +1, area to the left)</a:t>
            </a:r>
          </a:p>
          <a:p>
            <a:pPr algn="l"/>
            <a:r>
              <a:rPr sz="1800" b="0" i="0">
                <a:solidFill>
                  <a:srgbClr val="8FB8D9"/>
                </a:solidFill>
                <a:latin typeface="Calibri"/>
              </a:rPr>
              <a:t>Chatbots often answer ‘68%’, flip left and right, or invent a 4-decimal value.</a:t>
            </a:r>
          </a:p>
        </p:txBody>
      </p:sp>
      <p:sp>
        <p:nvSpPr>
          <p:cNvPr id="5" name="TextBox 4"/>
          <p:cNvSpPr txBox="1"/>
          <p:nvPr/>
        </p:nvSpPr>
        <p:spPr>
          <a:xfrm>
            <a:off x="914400" y="5532120"/>
            <a:ext cx="10362895" cy="457200"/>
          </a:xfrm>
          <a:prstGeom prst="rect">
            <a:avLst/>
          </a:prstGeom>
          <a:noFill/>
        </p:spPr>
        <p:txBody>
          <a:bodyPr wrap="square" anchor="ctr" lIns="0" rIns="0" tIns="0" bIns="0">
            <a:spAutoFit/>
          </a:bodyPr>
          <a:lstStyle/>
          <a:p>
            <a:pPr algn="ctr"/>
            <a:r>
              <a:rPr sz="1600" b="0" i="1">
                <a:solidFill>
                  <a:srgbClr val="5AC8E0"/>
                </a:solidFill>
                <a:latin typeface="Calibri"/>
              </a:rPr>
              <a:t>Check it against the embedded table. A supplied table beats a recalled one — every time.</a:t>
            </a:r>
          </a:p>
        </p:txBody>
      </p:sp>
      <p:sp>
        <p:nvSpPr>
          <p:cNvPr id="6" name="TextBox 5"/>
          <p:cNvSpPr txBox="1"/>
          <p:nvPr/>
        </p:nvSpPr>
        <p:spPr>
          <a:xfrm>
            <a:off x="11185855" y="6355080"/>
            <a:ext cx="640080" cy="320040"/>
          </a:xfrm>
          <a:prstGeom prst="rect">
            <a:avLst/>
          </a:prstGeom>
          <a:noFill/>
        </p:spPr>
        <p:txBody>
          <a:bodyPr wrap="square" anchor="b" lIns="0" rIns="0" tIns="0" bIns="0">
            <a:spAutoFit/>
          </a:bodyPr>
          <a:lstStyle/>
          <a:p>
            <a:pPr algn="r"/>
            <a:r>
              <a:rPr sz="1200" b="0" i="0">
                <a:solidFill>
                  <a:srgbClr val="6E8CA6"/>
                </a:solidFill>
                <a:latin typeface="Calibri"/>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E2A47"/>
        </a:solidFill>
        <a:effectLst/>
      </p:bgPr>
    </p:bg>
    <p:spTree>
      <p:nvGrpSpPr>
        <p:cNvPr id="1" name=""/>
        <p:cNvGrpSpPr/>
        <p:nvPr/>
      </p:nvGrpSpPr>
      <p:grpSpPr/>
      <p:sp>
        <p:nvSpPr>
          <p:cNvPr id="2" name="TextBox 1"/>
          <p:cNvSpPr txBox="1"/>
          <p:nvPr/>
        </p:nvSpPr>
        <p:spPr>
          <a:xfrm>
            <a:off x="731520" y="868680"/>
            <a:ext cx="10728655" cy="457200"/>
          </a:xfrm>
          <a:prstGeom prst="rect">
            <a:avLst/>
          </a:prstGeom>
          <a:noFill/>
        </p:spPr>
        <p:txBody>
          <a:bodyPr wrap="square" anchor="ctr" lIns="0" rIns="0" tIns="0" bIns="0">
            <a:spAutoFit/>
          </a:bodyPr>
          <a:lstStyle/>
          <a:p>
            <a:pPr algn="ctr"/>
            <a:r>
              <a:rPr sz="1500" b="1" i="0" spc="250">
                <a:solidFill>
                  <a:srgbClr val="8FB8D9"/>
                </a:solidFill>
                <a:latin typeface="Calibri"/>
              </a:rPr>
              <a:t>BEFORE NEXT CLASS  ·  WEEK 9 WRAP</a:t>
            </a:r>
          </a:p>
        </p:txBody>
      </p:sp>
      <p:sp>
        <p:nvSpPr>
          <p:cNvPr id="3" name="TextBox 2"/>
          <p:cNvSpPr txBox="1"/>
          <p:nvPr/>
        </p:nvSpPr>
        <p:spPr>
          <a:xfrm>
            <a:off x="640080" y="1234440"/>
            <a:ext cx="10911535" cy="731520"/>
          </a:xfrm>
          <a:prstGeom prst="rect">
            <a:avLst/>
          </a:prstGeom>
          <a:noFill/>
        </p:spPr>
        <p:txBody>
          <a:bodyPr wrap="square" anchor="ctr" lIns="0" rIns="0" tIns="0" bIns="0">
            <a:spAutoFit/>
          </a:bodyPr>
          <a:lstStyle/>
          <a:p>
            <a:pPr algn="ctr"/>
            <a:r>
              <a:rPr sz="3600" b="1" i="0">
                <a:solidFill>
                  <a:srgbClr val="FFFFFF"/>
                </a:solidFill>
                <a:latin typeface="Calibri"/>
              </a:rPr>
              <a:t>Standardize → read → judge</a:t>
            </a:r>
          </a:p>
        </p:txBody>
      </p:sp>
      <p:sp>
        <p:nvSpPr>
          <p:cNvPr id="4" name="TextBox 3"/>
          <p:cNvSpPr txBox="1"/>
          <p:nvPr/>
        </p:nvSpPr>
        <p:spPr>
          <a:xfrm>
            <a:off x="1188720" y="2148840"/>
            <a:ext cx="9814255" cy="713232"/>
          </a:xfrm>
          <a:prstGeom prst="rect">
            <a:avLst/>
          </a:prstGeom>
          <a:noFill/>
        </p:spPr>
        <p:txBody>
          <a:bodyPr wrap="square" anchor="ctr" lIns="0" rIns="0" tIns="0" bIns="0">
            <a:spAutoFit/>
          </a:bodyPr>
          <a:lstStyle/>
          <a:p>
            <a:pPr algn="l"/>
            <a:r>
              <a:rPr sz="1800" b="1" i="0">
                <a:solidFill>
                  <a:srgbClr val="5AC8E0"/>
                </a:solidFill>
                <a:latin typeface="Calibri"/>
              </a:rPr>
              <a:t>LECTURE TUTORIAL 9   </a:t>
            </a:r>
            <a:r>
              <a:rPr sz="1600" b="0" i="0">
                <a:solidFill>
                  <a:srgbClr val="FFFFFF"/>
                </a:solidFill>
                <a:latin typeface="Calibri"/>
              </a:rPr>
              <a:t>AI tutor — submit the share link  (~45–60 min)</a:t>
            </a:r>
          </a:p>
        </p:txBody>
      </p:sp>
      <p:sp>
        <p:nvSpPr>
          <p:cNvPr id="5" name="TextBox 4"/>
          <p:cNvSpPr txBox="1"/>
          <p:nvPr/>
        </p:nvSpPr>
        <p:spPr>
          <a:xfrm>
            <a:off x="1188720" y="2862072"/>
            <a:ext cx="9814255" cy="713232"/>
          </a:xfrm>
          <a:prstGeom prst="rect">
            <a:avLst/>
          </a:prstGeom>
          <a:noFill/>
        </p:spPr>
        <p:txBody>
          <a:bodyPr wrap="square" anchor="ctr" lIns="0" rIns="0" tIns="0" bIns="0">
            <a:spAutoFit/>
          </a:bodyPr>
          <a:lstStyle/>
          <a:p>
            <a:pPr algn="l"/>
            <a:r>
              <a:rPr sz="1800" b="1" i="0">
                <a:solidFill>
                  <a:srgbClr val="5AC8E0"/>
                </a:solidFill>
                <a:latin typeface="Calibri"/>
              </a:rPr>
              <a:t>PRACTICE 9   </a:t>
            </a:r>
            <a:r>
              <a:rPr sz="1600" b="0" i="0">
                <a:solidFill>
                  <a:srgbClr val="FFFFFF"/>
                </a:solidFill>
                <a:latin typeface="Calibri"/>
              </a:rPr>
              <a:t>floor-difficulty empirical-rule &amp; z-score reps  (ungraded)</a:t>
            </a:r>
          </a:p>
        </p:txBody>
      </p:sp>
      <p:sp>
        <p:nvSpPr>
          <p:cNvPr id="6" name="TextBox 5"/>
          <p:cNvSpPr txBox="1"/>
          <p:nvPr/>
        </p:nvSpPr>
        <p:spPr>
          <a:xfrm>
            <a:off x="1188720" y="3575304"/>
            <a:ext cx="9814255" cy="713232"/>
          </a:xfrm>
          <a:prstGeom prst="rect">
            <a:avLst/>
          </a:prstGeom>
          <a:noFill/>
        </p:spPr>
        <p:txBody>
          <a:bodyPr wrap="square" anchor="ctr" lIns="0" rIns="0" tIns="0" bIns="0">
            <a:spAutoFit/>
          </a:bodyPr>
          <a:lstStyle/>
          <a:p>
            <a:pPr algn="l"/>
            <a:r>
              <a:rPr sz="1800" b="1" i="0">
                <a:solidFill>
                  <a:srgbClr val="5AC8E0"/>
                </a:solidFill>
                <a:latin typeface="Calibri"/>
              </a:rPr>
              <a:t>QUIZ 9   </a:t>
            </a:r>
            <a:r>
              <a:rPr sz="1600" b="0" i="0">
                <a:solidFill>
                  <a:srgbClr val="FFFFFF"/>
                </a:solidFill>
                <a:latin typeface="Calibri"/>
              </a:rPr>
              <a:t>empirical rule · z-scores · area/percentile · normality</a:t>
            </a:r>
          </a:p>
        </p:txBody>
      </p:sp>
      <p:sp>
        <p:nvSpPr>
          <p:cNvPr id="7" name="TextBox 6"/>
          <p:cNvSpPr txBox="1"/>
          <p:nvPr/>
        </p:nvSpPr>
        <p:spPr>
          <a:xfrm>
            <a:off x="1188720" y="4288536"/>
            <a:ext cx="9814255" cy="713232"/>
          </a:xfrm>
          <a:prstGeom prst="rect">
            <a:avLst/>
          </a:prstGeom>
          <a:noFill/>
        </p:spPr>
        <p:txBody>
          <a:bodyPr wrap="square" anchor="ctr" lIns="0" rIns="0" tIns="0" bIns="0">
            <a:spAutoFit/>
          </a:bodyPr>
          <a:lstStyle/>
          <a:p>
            <a:pPr algn="l"/>
            <a:r>
              <a:rPr sz="1800" b="1" i="0">
                <a:solidFill>
                  <a:srgbClr val="5AC8E0"/>
                </a:solidFill>
                <a:latin typeface="Calibri"/>
              </a:rPr>
              <a:t>DISCUSSION 9   </a:t>
            </a:r>
            <a:r>
              <a:rPr sz="1600" b="0" i="0">
                <a:solidFill>
                  <a:srgbClr val="FFFFFF"/>
                </a:solidFill>
                <a:latin typeface="Calibri"/>
              </a:rPr>
              <a:t>“How unusual is this value?” — judge a real value with z-scores</a:t>
            </a:r>
          </a:p>
        </p:txBody>
      </p:sp>
      <p:sp>
        <p:nvSpPr>
          <p:cNvPr id="8" name="TextBox 7"/>
          <p:cNvSpPr txBox="1"/>
          <p:nvPr/>
        </p:nvSpPr>
        <p:spPr>
          <a:xfrm>
            <a:off x="1188720" y="5001768"/>
            <a:ext cx="9814255" cy="713232"/>
          </a:xfrm>
          <a:prstGeom prst="rect">
            <a:avLst/>
          </a:prstGeom>
          <a:noFill/>
        </p:spPr>
        <p:txBody>
          <a:bodyPr wrap="square" anchor="ctr" lIns="0" rIns="0" tIns="0" bIns="0">
            <a:spAutoFit/>
          </a:bodyPr>
          <a:lstStyle/>
          <a:p>
            <a:pPr algn="l"/>
            <a:r>
              <a:rPr sz="1800" b="1" i="0">
                <a:solidFill>
                  <a:srgbClr val="5AC8E0"/>
                </a:solidFill>
                <a:latin typeface="Calibri"/>
              </a:rPr>
              <a:t>ASSIGNMENT 9   </a:t>
            </a:r>
            <a:r>
              <a:rPr sz="1600" b="0" i="0">
                <a:solidFill>
                  <a:srgbClr val="FFFFFF"/>
                </a:solidFill>
                <a:latin typeface="Calibri"/>
              </a:rPr>
              <a:t>4 coached problems — submit the AI report + chat link</a:t>
            </a:r>
          </a:p>
        </p:txBody>
      </p:sp>
      <p:sp>
        <p:nvSpPr>
          <p:cNvPr id="9" name="TextBox 8"/>
          <p:cNvSpPr txBox="1"/>
          <p:nvPr/>
        </p:nvSpPr>
        <p:spPr>
          <a:xfrm>
            <a:off x="914400" y="5943600"/>
            <a:ext cx="10362895" cy="457200"/>
          </a:xfrm>
          <a:prstGeom prst="rect">
            <a:avLst/>
          </a:prstGeom>
          <a:noFill/>
        </p:spPr>
        <p:txBody>
          <a:bodyPr wrap="square" anchor="ctr" lIns="0" rIns="0" tIns="0" bIns="0">
            <a:spAutoFit/>
          </a:bodyPr>
          <a:lstStyle/>
          <a:p>
            <a:pPr algn="ctr"/>
            <a:r>
              <a:rPr sz="1600" b="0" i="1">
                <a:solidFill>
                  <a:srgbClr val="8FB8D9"/>
                </a:solidFill>
                <a:latin typeface="Calibri"/>
              </a:rPr>
              <a:t>Next week: the bell shows up in the AVERAGES of samples — the Central Limit Theorem.</a:t>
            </a:r>
          </a:p>
        </p:txBody>
      </p:sp>
      <p:sp>
        <p:nvSpPr>
          <p:cNvPr id="10" name="TextBox 9"/>
          <p:cNvSpPr txBox="1"/>
          <p:nvPr/>
        </p:nvSpPr>
        <p:spPr>
          <a:xfrm>
            <a:off x="11185855" y="6355080"/>
            <a:ext cx="640080" cy="320040"/>
          </a:xfrm>
          <a:prstGeom prst="rect">
            <a:avLst/>
          </a:prstGeom>
          <a:noFill/>
        </p:spPr>
        <p:txBody>
          <a:bodyPr wrap="square" anchor="b" lIns="0" rIns="0" tIns="0" bIns="0">
            <a:spAutoFit/>
          </a:bodyPr>
          <a:lstStyle/>
          <a:p>
            <a:pPr algn="r"/>
            <a:r>
              <a:rPr sz="1200" b="0" i="0">
                <a:solidFill>
                  <a:srgbClr val="6E8CA6"/>
                </a:solidFill>
                <a:latin typeface="Calibri"/>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0E2A47"/>
        </a:solidFill>
        <a:effectLst/>
      </p:bgPr>
    </p:bg>
    <p:spTree>
      <p:nvGrpSpPr>
        <p:cNvPr id="1" name=""/>
        <p:cNvGrpSpPr/>
        <p:nvPr/>
      </p:nvGrpSpPr>
      <p:grpSpPr/>
      <p:sp>
        <p:nvSpPr>
          <p:cNvPr id="2" name="TextBox 1"/>
          <p:cNvSpPr txBox="1"/>
          <p:nvPr/>
        </p:nvSpPr>
        <p:spPr>
          <a:xfrm>
            <a:off x="640080" y="2286000"/>
            <a:ext cx="10911535" cy="1463040"/>
          </a:xfrm>
          <a:prstGeom prst="rect">
            <a:avLst/>
          </a:prstGeom>
          <a:noFill/>
        </p:spPr>
        <p:txBody>
          <a:bodyPr wrap="square" anchor="ctr" lIns="0" rIns="0" tIns="0" bIns="0">
            <a:spAutoFit/>
          </a:bodyPr>
          <a:lstStyle/>
          <a:p>
            <a:pPr algn="ctr">
              <a:spcAft>
                <a:spcPts val="600"/>
              </a:spcAft>
            </a:pPr>
            <a:r>
              <a:rPr sz="3400" b="1" i="0">
                <a:solidFill>
                  <a:srgbClr val="FFFFFF"/>
                </a:solidFill>
                <a:latin typeface="Calibri"/>
              </a:rPr>
              <a:t>A raw number is a stranger.</a:t>
            </a:r>
          </a:p>
          <a:p>
            <a:pPr algn="ctr"/>
            <a:r>
              <a:rPr sz="3400" b="1" i="0">
                <a:solidFill>
                  <a:srgbClr val="5AC8E0"/>
                </a:solidFill>
                <a:latin typeface="Calibri"/>
              </a:rPr>
              <a:t>A z-score is an introduction.</a:t>
            </a:r>
          </a:p>
        </p:txBody>
      </p:sp>
      <p:sp>
        <p:nvSpPr>
          <p:cNvPr id="3" name="TextBox 2"/>
          <p:cNvSpPr txBox="1"/>
          <p:nvPr/>
        </p:nvSpPr>
        <p:spPr>
          <a:xfrm>
            <a:off x="914400" y="4114800"/>
            <a:ext cx="10362895" cy="548640"/>
          </a:xfrm>
          <a:prstGeom prst="rect">
            <a:avLst/>
          </a:prstGeom>
          <a:noFill/>
        </p:spPr>
        <p:txBody>
          <a:bodyPr wrap="square" anchor="ctr" lIns="0" rIns="0" tIns="0" bIns="0">
            <a:spAutoFit/>
          </a:bodyPr>
          <a:lstStyle/>
          <a:p>
            <a:pPr algn="ctr"/>
            <a:r>
              <a:rPr sz="1600" b="0" i="0">
                <a:solidFill>
                  <a:srgbClr val="8FB8D9"/>
                </a:solidFill>
                <a:latin typeface="Calibri"/>
              </a:rPr>
              <a:t>Objective 5  ·  Use normal distributions to reason about variability</a:t>
            </a:r>
          </a:p>
        </p:txBody>
      </p:sp>
      <p:sp>
        <p:nvSpPr>
          <p:cNvPr id="4" name="TextBox 3"/>
          <p:cNvSpPr txBox="1"/>
          <p:nvPr/>
        </p:nvSpPr>
        <p:spPr>
          <a:xfrm>
            <a:off x="667512" y="6263640"/>
            <a:ext cx="10856671" cy="365760"/>
          </a:xfrm>
          <a:prstGeom prst="rect">
            <a:avLst/>
          </a:prstGeom>
          <a:noFill/>
        </p:spPr>
        <p:txBody>
          <a:bodyPr wrap="square" anchor="ctr" lIns="0" rIns="0" tIns="0" bIns="0">
            <a:spAutoFit/>
          </a:bodyPr>
          <a:lstStyle/>
          <a:p>
            <a:pPr algn="ctr"/>
            <a:r>
              <a:rPr sz="1200" b="0" i="1">
                <a:solidFill>
                  <a:srgbClr val="6E8CA6"/>
                </a:solidFill>
                <a:latin typeface="Calibri"/>
              </a:rPr>
              <a:t>~ Prof. Rivera’s edition  ·  Fall 2026  ·  built with thecoursemaker.com</a:t>
            </a:r>
          </a:p>
        </p:txBody>
      </p:sp>
      <p:sp>
        <p:nvSpPr>
          <p:cNvPr id="5" name="TextBox 4"/>
          <p:cNvSpPr txBox="1"/>
          <p:nvPr/>
        </p:nvSpPr>
        <p:spPr>
          <a:xfrm>
            <a:off x="11185855" y="6355080"/>
            <a:ext cx="640080" cy="320040"/>
          </a:xfrm>
          <a:prstGeom prst="rect">
            <a:avLst/>
          </a:prstGeom>
          <a:noFill/>
        </p:spPr>
        <p:txBody>
          <a:bodyPr wrap="square" anchor="b" lIns="0" rIns="0" tIns="0" bIns="0">
            <a:spAutoFit/>
          </a:bodyPr>
          <a:lstStyle/>
          <a:p>
            <a:pPr algn="r"/>
            <a:r>
              <a:rPr sz="1200" b="0" i="0">
                <a:solidFill>
                  <a:srgbClr val="6E8CA6"/>
                </a:solidFill>
                <a:latin typeface="Calibri"/>
              </a:rPr>
              <a:t>15</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E2A47"/>
        </a:solidFill>
        <a:effectLst/>
      </p:bgPr>
    </p:bg>
    <p:spTree>
      <p:nvGrpSpPr>
        <p:cNvPr id="1" name=""/>
        <p:cNvGrpSpPr/>
        <p:nvPr/>
      </p:nvGrpSpPr>
      <p:grpSpPr/>
      <p:sp>
        <p:nvSpPr>
          <p:cNvPr id="2" name="TextBox 1"/>
          <p:cNvSpPr txBox="1"/>
          <p:nvPr/>
        </p:nvSpPr>
        <p:spPr>
          <a:xfrm>
            <a:off x="731520" y="868680"/>
            <a:ext cx="10728655" cy="457200"/>
          </a:xfrm>
          <a:prstGeom prst="rect">
            <a:avLst/>
          </a:prstGeom>
          <a:noFill/>
        </p:spPr>
        <p:txBody>
          <a:bodyPr wrap="square" anchor="ctr" lIns="0" rIns="0" tIns="0" bIns="0">
            <a:spAutoFit/>
          </a:bodyPr>
          <a:lstStyle/>
          <a:p>
            <a:pPr algn="ctr"/>
            <a:r>
              <a:rPr sz="1500" b="1" i="0" spc="250">
                <a:solidFill>
                  <a:srgbClr val="8FB8D9"/>
                </a:solidFill>
                <a:latin typeface="Calibri"/>
              </a:rPr>
              <a:t>THE WEEK’S BIG QUESTION</a:t>
            </a:r>
          </a:p>
        </p:txBody>
      </p:sp>
      <p:sp>
        <p:nvSpPr>
          <p:cNvPr id="3" name="TextBox 2"/>
          <p:cNvSpPr txBox="1"/>
          <p:nvPr/>
        </p:nvSpPr>
        <p:spPr>
          <a:xfrm>
            <a:off x="640080" y="1874519"/>
            <a:ext cx="10911535" cy="1828800"/>
          </a:xfrm>
          <a:prstGeom prst="rect">
            <a:avLst/>
          </a:prstGeom>
          <a:noFill/>
        </p:spPr>
        <p:txBody>
          <a:bodyPr wrap="square" anchor="ctr" lIns="0" rIns="0" tIns="0" bIns="0">
            <a:spAutoFit/>
          </a:bodyPr>
          <a:lstStyle/>
          <a:p>
            <a:pPr algn="ctr">
              <a:spcAft>
                <a:spcPts val="400"/>
              </a:spcAft>
            </a:pPr>
            <a:r>
              <a:rPr sz="4600" b="1" i="0">
                <a:solidFill>
                  <a:srgbClr val="FFFFFF"/>
                </a:solidFill>
                <a:latin typeface="Calibri"/>
              </a:rPr>
              <a:t>How unusual is this value</a:t>
            </a:r>
          </a:p>
          <a:p>
            <a:pPr algn="ctr">
              <a:spcAft>
                <a:spcPts val="400"/>
              </a:spcAft>
            </a:pPr>
            <a:r>
              <a:rPr sz="4600" b="1" i="0">
                <a:solidFill>
                  <a:srgbClr val="FFFFFF"/>
                </a:solidFill>
                <a:latin typeface="Calibri"/>
              </a:rPr>
              <a:t>— and how do we put</a:t>
            </a:r>
          </a:p>
          <a:p>
            <a:pPr algn="ctr"/>
            <a:r>
              <a:rPr sz="4600" b="1" i="0">
                <a:solidFill>
                  <a:srgbClr val="FFFFFF"/>
                </a:solidFill>
                <a:latin typeface="Calibri"/>
              </a:rPr>
              <a:t>a number on it?</a:t>
            </a:r>
          </a:p>
        </p:txBody>
      </p:sp>
      <p:sp>
        <p:nvSpPr>
          <p:cNvPr id="4" name="TextBox 3"/>
          <p:cNvSpPr txBox="1"/>
          <p:nvPr/>
        </p:nvSpPr>
        <p:spPr>
          <a:xfrm>
            <a:off x="914400" y="4617720"/>
            <a:ext cx="10362895" cy="640080"/>
          </a:xfrm>
          <a:prstGeom prst="rect">
            <a:avLst/>
          </a:prstGeom>
          <a:noFill/>
        </p:spPr>
        <p:txBody>
          <a:bodyPr wrap="square" anchor="ctr" lIns="0" rIns="0" tIns="0" bIns="0">
            <a:spAutoFit/>
          </a:bodyPr>
          <a:lstStyle/>
          <a:p>
            <a:pPr algn="ctr"/>
            <a:r>
              <a:rPr sz="1900" b="0" i="1">
                <a:solidFill>
                  <a:srgbClr val="5AC8E0"/>
                </a:solidFill>
                <a:latin typeface="Calibri"/>
              </a:rPr>
              <a:t>A raw number is a stranger.   A z-score is an introduction.</a:t>
            </a:r>
          </a:p>
        </p:txBody>
      </p:sp>
      <p:sp>
        <p:nvSpPr>
          <p:cNvPr id="5" name="TextBox 4"/>
          <p:cNvSpPr txBox="1"/>
          <p:nvPr/>
        </p:nvSpPr>
        <p:spPr>
          <a:xfrm>
            <a:off x="11185855" y="6355080"/>
            <a:ext cx="640080" cy="320040"/>
          </a:xfrm>
          <a:prstGeom prst="rect">
            <a:avLst/>
          </a:prstGeom>
          <a:noFill/>
        </p:spPr>
        <p:txBody>
          <a:bodyPr wrap="square" anchor="b" lIns="0" rIns="0" tIns="0" bIns="0">
            <a:spAutoFit/>
          </a:bodyPr>
          <a:lstStyle/>
          <a:p>
            <a:pPr algn="r"/>
            <a:r>
              <a:rPr sz="1200" b="0" i="0">
                <a:solidFill>
                  <a:srgbClr val="6E8CA6"/>
                </a:solidFill>
                <a:latin typeface="Calibri"/>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E2A47"/>
        </a:solidFill>
        <a:effectLst/>
      </p:bgPr>
    </p:bg>
    <p:spTree>
      <p:nvGrpSpPr>
        <p:cNvPr id="1" name=""/>
        <p:cNvGrpSpPr/>
        <p:nvPr/>
      </p:nvGrpSpPr>
      <p:grpSpPr/>
      <p:sp>
        <p:nvSpPr>
          <p:cNvPr id="2" name="TextBox 1"/>
          <p:cNvSpPr txBox="1"/>
          <p:nvPr/>
        </p:nvSpPr>
        <p:spPr>
          <a:xfrm>
            <a:off x="731520" y="868680"/>
            <a:ext cx="10728655" cy="457200"/>
          </a:xfrm>
          <a:prstGeom prst="rect">
            <a:avLst/>
          </a:prstGeom>
          <a:noFill/>
        </p:spPr>
        <p:txBody>
          <a:bodyPr wrap="square" anchor="ctr" lIns="0" rIns="0" tIns="0" bIns="0">
            <a:spAutoFit/>
          </a:bodyPr>
          <a:lstStyle/>
          <a:p>
            <a:pPr algn="ctr"/>
            <a:r>
              <a:rPr sz="1500" b="1" i="0" spc="250">
                <a:solidFill>
                  <a:srgbClr val="8FB8D9"/>
                </a:solidFill>
                <a:latin typeface="Calibri"/>
              </a:rPr>
              <a:t>THE CURVE IS A MODEL  ·  THE AREA IS THE ANSWER</a:t>
            </a:r>
          </a:p>
        </p:txBody>
      </p:sp>
      <p:sp>
        <p:nvSpPr>
          <p:cNvPr id="3" name="TextBox 2"/>
          <p:cNvSpPr txBox="1"/>
          <p:nvPr/>
        </p:nvSpPr>
        <p:spPr>
          <a:xfrm>
            <a:off x="640080" y="1965960"/>
            <a:ext cx="10911535" cy="1188720"/>
          </a:xfrm>
          <a:prstGeom prst="rect">
            <a:avLst/>
          </a:prstGeom>
          <a:noFill/>
        </p:spPr>
        <p:txBody>
          <a:bodyPr wrap="square" anchor="ctr" lIns="0" rIns="0" tIns="0" bIns="0">
            <a:spAutoFit/>
          </a:bodyPr>
          <a:lstStyle/>
          <a:p>
            <a:pPr algn="ctr"/>
            <a:r>
              <a:rPr sz="5400" b="1" i="0">
                <a:solidFill>
                  <a:srgbClr val="FFFFFF"/>
                </a:solidFill>
                <a:latin typeface="Calibri"/>
              </a:rPr>
              <a:t>DENSITY CURVE</a:t>
            </a:r>
          </a:p>
        </p:txBody>
      </p:sp>
      <p:sp>
        <p:nvSpPr>
          <p:cNvPr id="4" name="TextBox 3"/>
          <p:cNvSpPr txBox="1"/>
          <p:nvPr/>
        </p:nvSpPr>
        <p:spPr>
          <a:xfrm>
            <a:off x="914400" y="3429000"/>
            <a:ext cx="10362895" cy="640080"/>
          </a:xfrm>
          <a:prstGeom prst="rect">
            <a:avLst/>
          </a:prstGeom>
          <a:noFill/>
        </p:spPr>
        <p:txBody>
          <a:bodyPr wrap="square" anchor="ctr" lIns="0" rIns="0" tIns="0" bIns="0">
            <a:spAutoFit/>
          </a:bodyPr>
          <a:lstStyle/>
          <a:p>
            <a:pPr algn="ctr"/>
            <a:r>
              <a:rPr sz="2200" b="1" i="0">
                <a:solidFill>
                  <a:srgbClr val="5AC8E0"/>
                </a:solidFill>
                <a:latin typeface="Calibri"/>
              </a:rPr>
              <a:t>Total area underneath  =  1   (that’s 100% of the data)</a:t>
            </a:r>
          </a:p>
        </p:txBody>
      </p:sp>
      <p:sp>
        <p:nvSpPr>
          <p:cNvPr id="5" name="TextBox 4"/>
          <p:cNvSpPr txBox="1"/>
          <p:nvPr/>
        </p:nvSpPr>
        <p:spPr>
          <a:xfrm>
            <a:off x="914400" y="4343400"/>
            <a:ext cx="10362895" cy="640080"/>
          </a:xfrm>
          <a:prstGeom prst="rect">
            <a:avLst/>
          </a:prstGeom>
          <a:noFill/>
        </p:spPr>
        <p:txBody>
          <a:bodyPr wrap="square" anchor="ctr" lIns="0" rIns="0" tIns="0" bIns="0">
            <a:spAutoFit/>
          </a:bodyPr>
          <a:lstStyle/>
          <a:p>
            <a:pPr algn="ctr"/>
            <a:r>
              <a:rPr sz="1800" b="0" i="0">
                <a:solidFill>
                  <a:srgbClr val="8FB8D9"/>
                </a:solidFill>
                <a:latin typeface="Calibri"/>
              </a:rPr>
              <a:t>So ANY area under the curve is a proportion — the share of values there.</a:t>
            </a:r>
          </a:p>
        </p:txBody>
      </p:sp>
      <p:sp>
        <p:nvSpPr>
          <p:cNvPr id="6" name="TextBox 5"/>
          <p:cNvSpPr txBox="1"/>
          <p:nvPr/>
        </p:nvSpPr>
        <p:spPr>
          <a:xfrm>
            <a:off x="11185855" y="6355080"/>
            <a:ext cx="640080" cy="320040"/>
          </a:xfrm>
          <a:prstGeom prst="rect">
            <a:avLst/>
          </a:prstGeom>
          <a:noFill/>
        </p:spPr>
        <p:txBody>
          <a:bodyPr wrap="square" anchor="b" lIns="0" rIns="0" tIns="0" bIns="0">
            <a:spAutoFit/>
          </a:bodyPr>
          <a:lstStyle/>
          <a:p>
            <a:pPr algn="r"/>
            <a:r>
              <a:rPr sz="1200" b="0" i="0">
                <a:solidFill>
                  <a:srgbClr val="6E8CA6"/>
                </a:solidFill>
                <a:latin typeface="Calibri"/>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E2A47"/>
        </a:solidFill>
        <a:effectLst/>
      </p:bgPr>
    </p:bg>
    <p:spTree>
      <p:nvGrpSpPr>
        <p:cNvPr id="1" name=""/>
        <p:cNvGrpSpPr/>
        <p:nvPr/>
      </p:nvGrpSpPr>
      <p:grpSpPr/>
      <p:sp>
        <p:nvSpPr>
          <p:cNvPr id="2" name="TextBox 1"/>
          <p:cNvSpPr txBox="1"/>
          <p:nvPr/>
        </p:nvSpPr>
        <p:spPr>
          <a:xfrm>
            <a:off x="731520" y="868680"/>
            <a:ext cx="10728655" cy="457200"/>
          </a:xfrm>
          <a:prstGeom prst="rect">
            <a:avLst/>
          </a:prstGeom>
          <a:noFill/>
        </p:spPr>
        <p:txBody>
          <a:bodyPr wrap="square" anchor="ctr" lIns="0" rIns="0" tIns="0" bIns="0">
            <a:spAutoFit/>
          </a:bodyPr>
          <a:lstStyle/>
          <a:p>
            <a:pPr algn="ctr"/>
            <a:r>
              <a:rPr sz="1500" b="1" i="0" spc="250">
                <a:solidFill>
                  <a:srgbClr val="8FB8D9"/>
                </a:solidFill>
                <a:latin typeface="Calibri"/>
              </a:rPr>
              <a:t>THE EMPIRICAL RULE  ·  THE WHOLE MAP</a:t>
            </a:r>
          </a:p>
        </p:txBody>
      </p:sp>
      <p:sp>
        <p:nvSpPr>
          <p:cNvPr id="3" name="TextBox 2"/>
          <p:cNvSpPr txBox="1"/>
          <p:nvPr/>
        </p:nvSpPr>
        <p:spPr>
          <a:xfrm>
            <a:off x="640080" y="1325880"/>
            <a:ext cx="10911535" cy="868680"/>
          </a:xfrm>
          <a:prstGeom prst="rect">
            <a:avLst/>
          </a:prstGeom>
          <a:noFill/>
        </p:spPr>
        <p:txBody>
          <a:bodyPr wrap="square" anchor="ctr" lIns="0" rIns="0" tIns="0" bIns="0">
            <a:spAutoFit/>
          </a:bodyPr>
          <a:lstStyle/>
          <a:p>
            <a:pPr algn="ctr"/>
            <a:r>
              <a:rPr sz="5000" b="1" i="0" spc="100">
                <a:solidFill>
                  <a:srgbClr val="5AC8E0"/>
                </a:solidFill>
                <a:latin typeface="Calibri"/>
              </a:rPr>
              <a:t>68 – 95 – 99.7</a:t>
            </a:r>
          </a:p>
        </p:txBody>
      </p:sp>
      <p:sp>
        <p:nvSpPr>
          <p:cNvPr id="4" name="Rounded Rectangle 3"/>
          <p:cNvSpPr/>
          <p:nvPr/>
        </p:nvSpPr>
        <p:spPr>
          <a:xfrm>
            <a:off x="518007" y="2514600"/>
            <a:ext cx="3383280" cy="2286000"/>
          </a:xfrm>
          <a:prstGeom prst="roundRect">
            <a:avLst>
              <a:gd name="adj" fmla="val 6000"/>
            </a:avLst>
          </a:prstGeom>
          <a:solidFill>
            <a:srgbClr val="F2F6F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700887" y="2743200"/>
            <a:ext cx="3017520" cy="1828800"/>
          </a:xfrm>
          <a:prstGeom prst="rect">
            <a:avLst/>
          </a:prstGeom>
          <a:noFill/>
        </p:spPr>
        <p:txBody>
          <a:bodyPr wrap="square" anchor="ctr" lIns="0" rIns="0" tIns="0" bIns="0">
            <a:spAutoFit/>
          </a:bodyPr>
          <a:lstStyle/>
          <a:p>
            <a:pPr algn="ctr">
              <a:spcAft>
                <a:spcPts val="1000"/>
              </a:spcAft>
            </a:pPr>
            <a:r>
              <a:rPr sz="1800" b="1" i="0" spc="150">
                <a:solidFill>
                  <a:srgbClr val="6E8CA6"/>
                </a:solidFill>
                <a:latin typeface="Calibri"/>
              </a:rPr>
              <a:t>WITHIN 1 SD</a:t>
            </a:r>
          </a:p>
          <a:p>
            <a:pPr algn="ctr">
              <a:spcAft>
                <a:spcPts val="1000"/>
              </a:spcAft>
            </a:pPr>
            <a:r>
              <a:rPr sz="3000" b="1" i="0">
                <a:solidFill>
                  <a:srgbClr val="0E2A47"/>
                </a:solidFill>
                <a:latin typeface="Calibri"/>
              </a:rPr>
              <a:t>about 68%</a:t>
            </a:r>
          </a:p>
          <a:p>
            <a:pPr algn="ctr"/>
            <a:r>
              <a:rPr sz="1400" b="0" i="0">
                <a:solidFill>
                  <a:srgbClr val="6E8CA6"/>
                </a:solidFill>
                <a:latin typeface="Calibri"/>
              </a:rPr>
              <a:t>16% in each tail</a:t>
            </a:r>
          </a:p>
        </p:txBody>
      </p:sp>
      <p:sp>
        <p:nvSpPr>
          <p:cNvPr id="6" name="Rounded Rectangle 5"/>
          <p:cNvSpPr/>
          <p:nvPr/>
        </p:nvSpPr>
        <p:spPr>
          <a:xfrm>
            <a:off x="4404207" y="2514600"/>
            <a:ext cx="3383280" cy="2286000"/>
          </a:xfrm>
          <a:prstGeom prst="roundRect">
            <a:avLst>
              <a:gd name="adj" fmla="val 6000"/>
            </a:avLst>
          </a:prstGeom>
          <a:solidFill>
            <a:srgbClr val="F2F6F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4587087" y="2743200"/>
            <a:ext cx="3017520" cy="1828800"/>
          </a:xfrm>
          <a:prstGeom prst="rect">
            <a:avLst/>
          </a:prstGeom>
          <a:noFill/>
        </p:spPr>
        <p:txBody>
          <a:bodyPr wrap="square" anchor="ctr" lIns="0" rIns="0" tIns="0" bIns="0">
            <a:spAutoFit/>
          </a:bodyPr>
          <a:lstStyle/>
          <a:p>
            <a:pPr algn="ctr">
              <a:spcAft>
                <a:spcPts val="1000"/>
              </a:spcAft>
            </a:pPr>
            <a:r>
              <a:rPr sz="1800" b="1" i="0" spc="150">
                <a:solidFill>
                  <a:srgbClr val="6E8CA6"/>
                </a:solidFill>
                <a:latin typeface="Calibri"/>
              </a:rPr>
              <a:t>WITHIN 2 SD</a:t>
            </a:r>
          </a:p>
          <a:p>
            <a:pPr algn="ctr">
              <a:spcAft>
                <a:spcPts val="1000"/>
              </a:spcAft>
            </a:pPr>
            <a:r>
              <a:rPr sz="3000" b="1" i="0">
                <a:solidFill>
                  <a:srgbClr val="0E2A47"/>
                </a:solidFill>
                <a:latin typeface="Calibri"/>
              </a:rPr>
              <a:t>about 95%</a:t>
            </a:r>
          </a:p>
          <a:p>
            <a:pPr algn="ctr"/>
            <a:r>
              <a:rPr sz="1400" b="0" i="0">
                <a:solidFill>
                  <a:srgbClr val="6E8CA6"/>
                </a:solidFill>
                <a:latin typeface="Calibri"/>
              </a:rPr>
              <a:t>2.5% in each tail  ← “unusual”</a:t>
            </a:r>
          </a:p>
        </p:txBody>
      </p:sp>
      <p:sp>
        <p:nvSpPr>
          <p:cNvPr id="8" name="Rounded Rectangle 7"/>
          <p:cNvSpPr/>
          <p:nvPr/>
        </p:nvSpPr>
        <p:spPr>
          <a:xfrm>
            <a:off x="8290407" y="2514600"/>
            <a:ext cx="3383280" cy="2286000"/>
          </a:xfrm>
          <a:prstGeom prst="roundRect">
            <a:avLst>
              <a:gd name="adj" fmla="val 6000"/>
            </a:avLst>
          </a:prstGeom>
          <a:solidFill>
            <a:srgbClr val="F2F6F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8473287" y="2743200"/>
            <a:ext cx="3017520" cy="1828800"/>
          </a:xfrm>
          <a:prstGeom prst="rect">
            <a:avLst/>
          </a:prstGeom>
          <a:noFill/>
        </p:spPr>
        <p:txBody>
          <a:bodyPr wrap="square" anchor="ctr" lIns="0" rIns="0" tIns="0" bIns="0">
            <a:spAutoFit/>
          </a:bodyPr>
          <a:lstStyle/>
          <a:p>
            <a:pPr algn="ctr">
              <a:spcAft>
                <a:spcPts val="1000"/>
              </a:spcAft>
            </a:pPr>
            <a:r>
              <a:rPr sz="1800" b="1" i="0" spc="150">
                <a:solidFill>
                  <a:srgbClr val="6E8CA6"/>
                </a:solidFill>
                <a:latin typeface="Calibri"/>
              </a:rPr>
              <a:t>WITHIN 3 SD</a:t>
            </a:r>
          </a:p>
          <a:p>
            <a:pPr algn="ctr">
              <a:spcAft>
                <a:spcPts val="1000"/>
              </a:spcAft>
            </a:pPr>
            <a:r>
              <a:rPr sz="3000" b="1" i="0">
                <a:solidFill>
                  <a:srgbClr val="0E2A47"/>
                </a:solidFill>
                <a:latin typeface="Calibri"/>
              </a:rPr>
              <a:t>about 99.7%</a:t>
            </a:r>
          </a:p>
          <a:p>
            <a:pPr algn="ctr"/>
            <a:r>
              <a:rPr sz="1400" b="0" i="0">
                <a:solidFill>
                  <a:srgbClr val="6E8CA6"/>
                </a:solidFill>
                <a:latin typeface="Calibri"/>
              </a:rPr>
              <a:t>0.15% in each tail</a:t>
            </a:r>
          </a:p>
        </p:txBody>
      </p:sp>
      <p:sp>
        <p:nvSpPr>
          <p:cNvPr id="10" name="TextBox 9"/>
          <p:cNvSpPr txBox="1"/>
          <p:nvPr/>
        </p:nvSpPr>
        <p:spPr>
          <a:xfrm>
            <a:off x="914400" y="5074920"/>
            <a:ext cx="10362895" cy="548640"/>
          </a:xfrm>
          <a:prstGeom prst="rect">
            <a:avLst/>
          </a:prstGeom>
          <a:noFill/>
        </p:spPr>
        <p:txBody>
          <a:bodyPr wrap="square" anchor="ctr" lIns="0" rIns="0" tIns="0" bIns="0">
            <a:spAutoFit/>
          </a:bodyPr>
          <a:lstStyle/>
          <a:p>
            <a:pPr algn="ctr"/>
            <a:r>
              <a:rPr sz="1600" b="0" i="1">
                <a:solidFill>
                  <a:srgbClr val="8FB8D9"/>
                </a:solidFill>
                <a:latin typeface="Calibri"/>
              </a:rPr>
              <a:t>Only when the data are roughly normal. Beyond ±2 SDs = unusual.</a:t>
            </a:r>
          </a:p>
        </p:txBody>
      </p:sp>
      <p:sp>
        <p:nvSpPr>
          <p:cNvPr id="11" name="TextBox 10"/>
          <p:cNvSpPr txBox="1"/>
          <p:nvPr/>
        </p:nvSpPr>
        <p:spPr>
          <a:xfrm>
            <a:off x="11185855" y="6355080"/>
            <a:ext cx="640080" cy="320040"/>
          </a:xfrm>
          <a:prstGeom prst="rect">
            <a:avLst/>
          </a:prstGeom>
          <a:noFill/>
        </p:spPr>
        <p:txBody>
          <a:bodyPr wrap="square" anchor="b" lIns="0" rIns="0" tIns="0" bIns="0">
            <a:spAutoFit/>
          </a:bodyPr>
          <a:lstStyle/>
          <a:p>
            <a:pPr algn="r"/>
            <a:r>
              <a:rPr sz="1200" b="0" i="0">
                <a:solidFill>
                  <a:srgbClr val="6E8CA6"/>
                </a:solidFill>
                <a:latin typeface="Calibri"/>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E2A47"/>
        </a:solidFill>
        <a:effectLst/>
      </p:bgPr>
    </p:bg>
    <p:spTree>
      <p:nvGrpSpPr>
        <p:cNvPr id="1" name=""/>
        <p:cNvGrpSpPr/>
        <p:nvPr/>
      </p:nvGrpSpPr>
      <p:grpSpPr/>
      <p:sp>
        <p:nvSpPr>
          <p:cNvPr id="2" name="TextBox 1"/>
          <p:cNvSpPr txBox="1"/>
          <p:nvPr/>
        </p:nvSpPr>
        <p:spPr>
          <a:xfrm>
            <a:off x="731520" y="868680"/>
            <a:ext cx="10728655" cy="457200"/>
          </a:xfrm>
          <a:prstGeom prst="rect">
            <a:avLst/>
          </a:prstGeom>
          <a:noFill/>
        </p:spPr>
        <p:txBody>
          <a:bodyPr wrap="square" anchor="ctr" lIns="0" rIns="0" tIns="0" bIns="0">
            <a:spAutoFit/>
          </a:bodyPr>
          <a:lstStyle/>
          <a:p>
            <a:pPr algn="ctr"/>
            <a:r>
              <a:rPr sz="1500" b="1" i="0" spc="250">
                <a:solidFill>
                  <a:srgbClr val="8FB8D9"/>
                </a:solidFill>
                <a:latin typeface="Calibri"/>
              </a:rPr>
              <a:t>DRAW THE RULER  ·  TEST SCORES  N(70, 10)</a:t>
            </a:r>
          </a:p>
        </p:txBody>
      </p:sp>
      <p:sp>
        <p:nvSpPr>
          <p:cNvPr id="3" name="TextBox 2"/>
          <p:cNvSpPr txBox="1"/>
          <p:nvPr/>
        </p:nvSpPr>
        <p:spPr>
          <a:xfrm>
            <a:off x="640080" y="1417320"/>
            <a:ext cx="10911535" cy="822960"/>
          </a:xfrm>
          <a:prstGeom prst="rect">
            <a:avLst/>
          </a:prstGeom>
          <a:noFill/>
        </p:spPr>
        <p:txBody>
          <a:bodyPr wrap="square" anchor="ctr" lIns="0" rIns="0" tIns="0" bIns="0">
            <a:spAutoFit/>
          </a:bodyPr>
          <a:lstStyle/>
          <a:p>
            <a:pPr algn="ctr"/>
            <a:r>
              <a:rPr sz="4000" b="1" i="0" spc="100">
                <a:solidFill>
                  <a:srgbClr val="FFFFFF"/>
                </a:solidFill>
                <a:latin typeface="Calibri"/>
              </a:rPr>
              <a:t>40   50   60   70   80   90   100</a:t>
            </a:r>
          </a:p>
        </p:txBody>
      </p:sp>
      <p:sp>
        <p:nvSpPr>
          <p:cNvPr id="4" name="TextBox 3"/>
          <p:cNvSpPr txBox="1"/>
          <p:nvPr/>
        </p:nvSpPr>
        <p:spPr>
          <a:xfrm>
            <a:off x="822960" y="2331720"/>
            <a:ext cx="10545775" cy="457200"/>
          </a:xfrm>
          <a:prstGeom prst="rect">
            <a:avLst/>
          </a:prstGeom>
          <a:noFill/>
        </p:spPr>
        <p:txBody>
          <a:bodyPr wrap="square" anchor="ctr" lIns="0" rIns="0" tIns="0" bIns="0">
            <a:spAutoFit/>
          </a:bodyPr>
          <a:lstStyle/>
          <a:p>
            <a:pPr algn="ctr"/>
            <a:r>
              <a:rPr sz="1800" b="0" i="0" spc="100">
                <a:solidFill>
                  <a:srgbClr val="6E8CA6"/>
                </a:solidFill>
                <a:latin typeface="Calibri"/>
              </a:rPr>
              <a:t>−3σ   −2σ   −1σ   μ   +1σ   +2σ   +3σ</a:t>
            </a:r>
          </a:p>
        </p:txBody>
      </p:sp>
      <p:sp>
        <p:nvSpPr>
          <p:cNvPr id="5" name="TextBox 4"/>
          <p:cNvSpPr txBox="1"/>
          <p:nvPr/>
        </p:nvSpPr>
        <p:spPr>
          <a:xfrm>
            <a:off x="1097280" y="3063240"/>
            <a:ext cx="9997135" cy="2377440"/>
          </a:xfrm>
          <a:prstGeom prst="rect">
            <a:avLst/>
          </a:prstGeom>
          <a:noFill/>
        </p:spPr>
        <p:txBody>
          <a:bodyPr wrap="square" anchor="t" lIns="0" rIns="0" tIns="0" bIns="0">
            <a:spAutoFit/>
          </a:bodyPr>
          <a:lstStyle/>
          <a:p>
            <a:pPr algn="l">
              <a:spcAft>
                <a:spcPts val="1000"/>
              </a:spcAft>
            </a:pPr>
            <a:r>
              <a:rPr sz="2200" b="1" i="0">
                <a:solidFill>
                  <a:srgbClr val="5AC8E0"/>
                </a:solidFill>
                <a:latin typeface="Calibri"/>
              </a:rPr>
              <a:t>68%</a:t>
            </a:r>
            <a:r>
              <a:rPr sz="1800" b="0" i="0">
                <a:solidFill>
                  <a:srgbClr val="FFFFFF"/>
                </a:solidFill>
                <a:latin typeface="Calibri"/>
              </a:rPr>
              <a:t>  of scores fall between 60 and 80</a:t>
            </a:r>
          </a:p>
          <a:p>
            <a:pPr algn="l">
              <a:spcAft>
                <a:spcPts val="1000"/>
              </a:spcAft>
            </a:pPr>
            <a:r>
              <a:rPr sz="2200" b="1" i="0">
                <a:solidFill>
                  <a:srgbClr val="5AC8E0"/>
                </a:solidFill>
                <a:latin typeface="Calibri"/>
              </a:rPr>
              <a:t>95%</a:t>
            </a:r>
            <a:r>
              <a:rPr sz="1800" b="0" i="0">
                <a:solidFill>
                  <a:srgbClr val="FFFFFF"/>
                </a:solidFill>
                <a:latin typeface="Calibri"/>
              </a:rPr>
              <a:t>  fall between 50 and 90</a:t>
            </a:r>
          </a:p>
          <a:p>
            <a:pPr algn="l">
              <a:spcAft>
                <a:spcPts val="1000"/>
              </a:spcAft>
            </a:pPr>
            <a:r>
              <a:rPr sz="2200" b="1" i="0">
                <a:solidFill>
                  <a:srgbClr val="5AC8E0"/>
                </a:solidFill>
                <a:latin typeface="Calibri"/>
              </a:rPr>
              <a:t>99.7%</a:t>
            </a:r>
            <a:r>
              <a:rPr sz="1800" b="0" i="0">
                <a:solidFill>
                  <a:srgbClr val="FFFFFF"/>
                </a:solidFill>
                <a:latin typeface="Calibri"/>
              </a:rPr>
              <a:t>  fall between 40 and 100</a:t>
            </a:r>
          </a:p>
          <a:p>
            <a:pPr algn="l"/>
            <a:r>
              <a:rPr sz="2200" b="1" i="0">
                <a:solidFill>
                  <a:srgbClr val="5AC8E0"/>
                </a:solidFill>
                <a:latin typeface="Calibri"/>
              </a:rPr>
              <a:t>above 80</a:t>
            </a:r>
            <a:r>
              <a:rPr sz="1800" b="0" i="0">
                <a:solidFill>
                  <a:srgbClr val="FFFFFF"/>
                </a:solidFill>
                <a:latin typeface="Calibri"/>
              </a:rPr>
              <a:t>  ≈ 16%   ·   above 90 ≈ 2.5%   ·   a 40 ≈ 0.15%</a:t>
            </a:r>
          </a:p>
        </p:txBody>
      </p:sp>
      <p:sp>
        <p:nvSpPr>
          <p:cNvPr id="6" name="TextBox 5"/>
          <p:cNvSpPr txBox="1"/>
          <p:nvPr/>
        </p:nvSpPr>
        <p:spPr>
          <a:xfrm>
            <a:off x="11185855" y="6355080"/>
            <a:ext cx="640080" cy="320040"/>
          </a:xfrm>
          <a:prstGeom prst="rect">
            <a:avLst/>
          </a:prstGeom>
          <a:noFill/>
        </p:spPr>
        <p:txBody>
          <a:bodyPr wrap="square" anchor="b" lIns="0" rIns="0" tIns="0" bIns="0">
            <a:spAutoFit/>
          </a:bodyPr>
          <a:lstStyle/>
          <a:p>
            <a:pPr algn="r"/>
            <a:r>
              <a:rPr sz="1200" b="0" i="0">
                <a:solidFill>
                  <a:srgbClr val="6E8CA6"/>
                </a:solidFill>
                <a:latin typeface="Calibri"/>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E2A47"/>
        </a:solidFill>
        <a:effectLst/>
      </p:bgPr>
    </p:bg>
    <p:spTree>
      <p:nvGrpSpPr>
        <p:cNvPr id="1" name=""/>
        <p:cNvGrpSpPr/>
        <p:nvPr/>
      </p:nvGrpSpPr>
      <p:grpSpPr/>
      <p:sp>
        <p:nvSpPr>
          <p:cNvPr id="2" name="TextBox 1"/>
          <p:cNvSpPr txBox="1"/>
          <p:nvPr/>
        </p:nvSpPr>
        <p:spPr>
          <a:xfrm>
            <a:off x="731520" y="868680"/>
            <a:ext cx="10728655" cy="457200"/>
          </a:xfrm>
          <a:prstGeom prst="rect">
            <a:avLst/>
          </a:prstGeom>
          <a:noFill/>
        </p:spPr>
        <p:txBody>
          <a:bodyPr wrap="square" anchor="ctr" lIns="0" rIns="0" tIns="0" bIns="0">
            <a:spAutoFit/>
          </a:bodyPr>
          <a:lstStyle/>
          <a:p>
            <a:pPr algn="ctr"/>
            <a:r>
              <a:rPr sz="1500" b="1" i="0" spc="250">
                <a:solidFill>
                  <a:srgbClr val="8FB8D9"/>
                </a:solidFill>
                <a:latin typeface="Calibri"/>
              </a:rPr>
              <a:t>THINK – PAIR – SHARE  ·  N(70, 10), RULER 40–100</a:t>
            </a:r>
          </a:p>
        </p:txBody>
      </p:sp>
      <p:sp>
        <p:nvSpPr>
          <p:cNvPr id="3" name="TextBox 2"/>
          <p:cNvSpPr txBox="1"/>
          <p:nvPr/>
        </p:nvSpPr>
        <p:spPr>
          <a:xfrm>
            <a:off x="640080" y="1371600"/>
            <a:ext cx="10911535" cy="731520"/>
          </a:xfrm>
          <a:prstGeom prst="rect">
            <a:avLst/>
          </a:prstGeom>
          <a:noFill/>
        </p:spPr>
        <p:txBody>
          <a:bodyPr wrap="square" anchor="ctr" lIns="0" rIns="0" tIns="0" bIns="0">
            <a:spAutoFit/>
          </a:bodyPr>
          <a:lstStyle/>
          <a:p>
            <a:pPr algn="ctr"/>
            <a:r>
              <a:rPr sz="4000" b="1" i="0">
                <a:solidFill>
                  <a:srgbClr val="FFFFFF"/>
                </a:solidFill>
                <a:latin typeface="Calibri"/>
              </a:rPr>
              <a:t>Read the bell</a:t>
            </a:r>
          </a:p>
        </p:txBody>
      </p:sp>
      <p:sp>
        <p:nvSpPr>
          <p:cNvPr id="4" name="TextBox 3"/>
          <p:cNvSpPr txBox="1"/>
          <p:nvPr/>
        </p:nvSpPr>
        <p:spPr>
          <a:xfrm>
            <a:off x="1280160" y="2423160"/>
            <a:ext cx="9631375" cy="2926080"/>
          </a:xfrm>
          <a:prstGeom prst="rect">
            <a:avLst/>
          </a:prstGeom>
          <a:noFill/>
        </p:spPr>
        <p:txBody>
          <a:bodyPr wrap="square" anchor="t" lIns="0" rIns="0" tIns="0" bIns="0">
            <a:spAutoFit/>
          </a:bodyPr>
          <a:lstStyle/>
          <a:p>
            <a:pPr algn="l">
              <a:spcAft>
                <a:spcPts val="1400"/>
              </a:spcAft>
            </a:pPr>
            <a:r>
              <a:rPr sz="2000" b="0" i="0">
                <a:solidFill>
                  <a:srgbClr val="FFFFFF"/>
                </a:solidFill>
                <a:latin typeface="Calibri"/>
              </a:rPr>
              <a:t>1.   What % score between 60 and 80?</a:t>
            </a:r>
          </a:p>
          <a:p>
            <a:pPr algn="l">
              <a:spcAft>
                <a:spcPts val="1400"/>
              </a:spcAft>
            </a:pPr>
            <a:r>
              <a:rPr sz="2000" b="0" i="0">
                <a:solidFill>
                  <a:srgbClr val="FFFFFF"/>
                </a:solidFill>
                <a:latin typeface="Calibri"/>
              </a:rPr>
              <a:t>2.   What % score above 90?</a:t>
            </a:r>
          </a:p>
          <a:p>
            <a:pPr algn="l">
              <a:spcAft>
                <a:spcPts val="1400"/>
              </a:spcAft>
            </a:pPr>
            <a:r>
              <a:rPr sz="2000" b="0" i="0">
                <a:solidFill>
                  <a:srgbClr val="FFFFFF"/>
                </a:solidFill>
                <a:latin typeface="Calibri"/>
              </a:rPr>
              <a:t>3.   A score of 50 — how many SDs below, and is it unusual?</a:t>
            </a:r>
          </a:p>
          <a:p>
            <a:pPr algn="l"/>
            <a:r>
              <a:rPr sz="2000" b="0" i="0">
                <a:solidFill>
                  <a:srgbClr val="FFFFFF"/>
                </a:solidFill>
                <a:latin typeface="Calibri"/>
              </a:rPr>
              <a:t>4.   What % score between 50 and 70?</a:t>
            </a:r>
          </a:p>
        </p:txBody>
      </p:sp>
      <p:sp>
        <p:nvSpPr>
          <p:cNvPr id="5" name="TextBox 4"/>
          <p:cNvSpPr txBox="1"/>
          <p:nvPr/>
        </p:nvSpPr>
        <p:spPr>
          <a:xfrm>
            <a:off x="914400" y="5715000"/>
            <a:ext cx="10362895" cy="457200"/>
          </a:xfrm>
          <a:prstGeom prst="rect">
            <a:avLst/>
          </a:prstGeom>
          <a:noFill/>
        </p:spPr>
        <p:txBody>
          <a:bodyPr wrap="square" anchor="ctr" lIns="0" rIns="0" tIns="0" bIns="0">
            <a:spAutoFit/>
          </a:bodyPr>
          <a:lstStyle/>
          <a:p>
            <a:pPr algn="ctr"/>
            <a:r>
              <a:rPr sz="1600" b="0" i="1">
                <a:solidFill>
                  <a:srgbClr val="5AC8E0"/>
                </a:solidFill>
                <a:latin typeface="Calibri"/>
              </a:rPr>
              <a:t>Debrief #4 — the lower half of the 95% band: 95% ÷ 2 = 47.5%.</a:t>
            </a:r>
          </a:p>
        </p:txBody>
      </p:sp>
      <p:sp>
        <p:nvSpPr>
          <p:cNvPr id="6" name="TextBox 5"/>
          <p:cNvSpPr txBox="1"/>
          <p:nvPr/>
        </p:nvSpPr>
        <p:spPr>
          <a:xfrm>
            <a:off x="11185855" y="6355080"/>
            <a:ext cx="640080" cy="320040"/>
          </a:xfrm>
          <a:prstGeom prst="rect">
            <a:avLst/>
          </a:prstGeom>
          <a:noFill/>
        </p:spPr>
        <p:txBody>
          <a:bodyPr wrap="square" anchor="b" lIns="0" rIns="0" tIns="0" bIns="0">
            <a:spAutoFit/>
          </a:bodyPr>
          <a:lstStyle/>
          <a:p>
            <a:pPr algn="r"/>
            <a:r>
              <a:rPr sz="1200" b="0" i="0">
                <a:solidFill>
                  <a:srgbClr val="6E8CA6"/>
                </a:solidFill>
                <a:latin typeface="Calibri"/>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E2A47"/>
        </a:solidFill>
        <a:effectLst/>
      </p:bgPr>
    </p:bg>
    <p:spTree>
      <p:nvGrpSpPr>
        <p:cNvPr id="1" name=""/>
        <p:cNvGrpSpPr/>
        <p:nvPr/>
      </p:nvGrpSpPr>
      <p:grpSpPr/>
      <p:sp>
        <p:nvSpPr>
          <p:cNvPr id="2" name="TextBox 1"/>
          <p:cNvSpPr txBox="1"/>
          <p:nvPr/>
        </p:nvSpPr>
        <p:spPr>
          <a:xfrm>
            <a:off x="731520" y="868680"/>
            <a:ext cx="10728655" cy="457200"/>
          </a:xfrm>
          <a:prstGeom prst="rect">
            <a:avLst/>
          </a:prstGeom>
          <a:noFill/>
        </p:spPr>
        <p:txBody>
          <a:bodyPr wrap="square" anchor="ctr" lIns="0" rIns="0" tIns="0" bIns="0">
            <a:spAutoFit/>
          </a:bodyPr>
          <a:lstStyle/>
          <a:p>
            <a:pPr algn="ctr"/>
            <a:r>
              <a:rPr sz="1500" b="1" i="0" spc="250">
                <a:solidFill>
                  <a:srgbClr val="8FB8D9"/>
                </a:solidFill>
                <a:latin typeface="Calibri"/>
              </a:rPr>
              <a:t>THE ONE UNIVERSAL RULER</a:t>
            </a:r>
          </a:p>
        </p:txBody>
      </p:sp>
      <p:sp>
        <p:nvSpPr>
          <p:cNvPr id="3" name="TextBox 2"/>
          <p:cNvSpPr txBox="1"/>
          <p:nvPr/>
        </p:nvSpPr>
        <p:spPr>
          <a:xfrm>
            <a:off x="640080" y="1783080"/>
            <a:ext cx="10911535" cy="1005840"/>
          </a:xfrm>
          <a:prstGeom prst="rect">
            <a:avLst/>
          </a:prstGeom>
          <a:noFill/>
        </p:spPr>
        <p:txBody>
          <a:bodyPr wrap="square" anchor="ctr" lIns="0" rIns="0" tIns="0" bIns="0">
            <a:spAutoFit/>
          </a:bodyPr>
          <a:lstStyle/>
          <a:p>
            <a:pPr algn="ctr"/>
            <a:r>
              <a:rPr sz="5200" b="1" i="0">
                <a:solidFill>
                  <a:srgbClr val="FFFFFF"/>
                </a:solidFill>
                <a:latin typeface="Calibri"/>
              </a:rPr>
              <a:t>z = (x − μ) ÷ σ</a:t>
            </a:r>
          </a:p>
        </p:txBody>
      </p:sp>
      <p:sp>
        <p:nvSpPr>
          <p:cNvPr id="4" name="TextBox 3"/>
          <p:cNvSpPr txBox="1"/>
          <p:nvPr/>
        </p:nvSpPr>
        <p:spPr>
          <a:xfrm>
            <a:off x="914400" y="3063240"/>
            <a:ext cx="10362895" cy="640080"/>
          </a:xfrm>
          <a:prstGeom prst="rect">
            <a:avLst/>
          </a:prstGeom>
          <a:noFill/>
        </p:spPr>
        <p:txBody>
          <a:bodyPr wrap="square" anchor="ctr" lIns="0" rIns="0" tIns="0" bIns="0">
            <a:spAutoFit/>
          </a:bodyPr>
          <a:lstStyle/>
          <a:p>
            <a:pPr algn="ctr"/>
            <a:r>
              <a:rPr sz="2200" b="1" i="0">
                <a:solidFill>
                  <a:srgbClr val="5AC8E0"/>
                </a:solidFill>
                <a:latin typeface="Calibri"/>
              </a:rPr>
              <a:t>How many standard deviations above or below the mean?</a:t>
            </a:r>
          </a:p>
        </p:txBody>
      </p:sp>
      <p:sp>
        <p:nvSpPr>
          <p:cNvPr id="5" name="TextBox 4"/>
          <p:cNvSpPr txBox="1"/>
          <p:nvPr/>
        </p:nvSpPr>
        <p:spPr>
          <a:xfrm>
            <a:off x="914400" y="3977639"/>
            <a:ext cx="10362895" cy="1188720"/>
          </a:xfrm>
          <a:prstGeom prst="rect">
            <a:avLst/>
          </a:prstGeom>
          <a:noFill/>
        </p:spPr>
        <p:txBody>
          <a:bodyPr wrap="square" anchor="ctr" lIns="0" rIns="0" tIns="0" bIns="0">
            <a:spAutoFit/>
          </a:bodyPr>
          <a:lstStyle/>
          <a:p>
            <a:pPr algn="ctr">
              <a:spcAft>
                <a:spcPts val="800"/>
              </a:spcAft>
            </a:pPr>
            <a:r>
              <a:rPr sz="1800" b="0" i="0">
                <a:solidFill>
                  <a:srgbClr val="8FB8D9"/>
                </a:solidFill>
                <a:latin typeface="Calibri"/>
              </a:rPr>
              <a:t>+ above the mean    − below the mean    0 right at it</a:t>
            </a:r>
          </a:p>
          <a:p>
            <a:pPr algn="ctr"/>
            <a:r>
              <a:rPr sz="1800" b="0" i="0">
                <a:solidFill>
                  <a:srgbClr val="8FB8D9"/>
                </a:solidFill>
                <a:latin typeface="Calibri"/>
              </a:rPr>
              <a:t>It strips the units — inches, dollars, points all become SD-units.</a:t>
            </a:r>
          </a:p>
        </p:txBody>
      </p:sp>
      <p:sp>
        <p:nvSpPr>
          <p:cNvPr id="6" name="TextBox 5"/>
          <p:cNvSpPr txBox="1"/>
          <p:nvPr/>
        </p:nvSpPr>
        <p:spPr>
          <a:xfrm>
            <a:off x="11185855" y="6355080"/>
            <a:ext cx="640080" cy="320040"/>
          </a:xfrm>
          <a:prstGeom prst="rect">
            <a:avLst/>
          </a:prstGeom>
          <a:noFill/>
        </p:spPr>
        <p:txBody>
          <a:bodyPr wrap="square" anchor="b" lIns="0" rIns="0" tIns="0" bIns="0">
            <a:spAutoFit/>
          </a:bodyPr>
          <a:lstStyle/>
          <a:p>
            <a:pPr algn="r"/>
            <a:r>
              <a:rPr sz="1200" b="0" i="0">
                <a:solidFill>
                  <a:srgbClr val="6E8CA6"/>
                </a:solidFill>
                <a:latin typeface="Calibri"/>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E2A47"/>
        </a:solidFill>
        <a:effectLst/>
      </p:bgPr>
    </p:bg>
    <p:spTree>
      <p:nvGrpSpPr>
        <p:cNvPr id="1" name=""/>
        <p:cNvGrpSpPr/>
        <p:nvPr/>
      </p:nvGrpSpPr>
      <p:grpSpPr/>
      <p:sp>
        <p:nvSpPr>
          <p:cNvPr id="2" name="TextBox 1"/>
          <p:cNvSpPr txBox="1"/>
          <p:nvPr/>
        </p:nvSpPr>
        <p:spPr>
          <a:xfrm>
            <a:off x="731520" y="868680"/>
            <a:ext cx="10728655" cy="457200"/>
          </a:xfrm>
          <a:prstGeom prst="rect">
            <a:avLst/>
          </a:prstGeom>
          <a:noFill/>
        </p:spPr>
        <p:txBody>
          <a:bodyPr wrap="square" anchor="ctr" lIns="0" rIns="0" tIns="0" bIns="0">
            <a:spAutoFit/>
          </a:bodyPr>
          <a:lstStyle/>
          <a:p>
            <a:pPr algn="ctr"/>
            <a:r>
              <a:rPr sz="1500" b="1" i="0" spc="250">
                <a:solidFill>
                  <a:srgbClr val="8FB8D9"/>
                </a:solidFill>
                <a:latin typeface="Calibri"/>
              </a:rPr>
              <a:t>THE GREAT EQUALIZER  ·  WHICH IS MORE UNUSUAL?</a:t>
            </a:r>
          </a:p>
        </p:txBody>
      </p:sp>
      <p:sp>
        <p:nvSpPr>
          <p:cNvPr id="3" name="Rounded Rectangle 2"/>
          <p:cNvSpPr/>
          <p:nvPr/>
        </p:nvSpPr>
        <p:spPr>
          <a:xfrm>
            <a:off x="1386687" y="1783080"/>
            <a:ext cx="4297680" cy="2743200"/>
          </a:xfrm>
          <a:prstGeom prst="roundRect">
            <a:avLst>
              <a:gd name="adj" fmla="val 6000"/>
            </a:avLst>
          </a:prstGeom>
          <a:solidFill>
            <a:srgbClr val="F2F6F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1615287" y="2057400"/>
            <a:ext cx="3840480" cy="2194560"/>
          </a:xfrm>
          <a:prstGeom prst="rect">
            <a:avLst/>
          </a:prstGeom>
          <a:noFill/>
        </p:spPr>
        <p:txBody>
          <a:bodyPr wrap="square" anchor="ctr" lIns="0" rIns="0" tIns="0" bIns="0">
            <a:spAutoFit/>
          </a:bodyPr>
          <a:lstStyle/>
          <a:p>
            <a:pPr algn="ctr">
              <a:spcAft>
                <a:spcPts val="1200"/>
              </a:spcAft>
            </a:pPr>
            <a:r>
              <a:rPr sz="2400" b="1" i="0">
                <a:solidFill>
                  <a:srgbClr val="0E2A47"/>
                </a:solidFill>
                <a:latin typeface="Calibri"/>
              </a:rPr>
              <a:t>HEIGHT  71.5 in</a:t>
            </a:r>
          </a:p>
          <a:p>
            <a:pPr algn="ctr">
              <a:spcAft>
                <a:spcPts val="1400"/>
              </a:spcAft>
            </a:pPr>
            <a:r>
              <a:rPr sz="1700" b="0" i="0">
                <a:solidFill>
                  <a:srgbClr val="6E8CA6"/>
                </a:solidFill>
                <a:latin typeface="Calibri"/>
              </a:rPr>
              <a:t>μ = 64,  σ = 2.5</a:t>
            </a:r>
          </a:p>
          <a:p>
            <a:pPr algn="ctr"/>
            <a:r>
              <a:rPr sz="2200" b="1" i="0">
                <a:solidFill>
                  <a:srgbClr val="0B6E8C"/>
                </a:solidFill>
                <a:latin typeface="Calibri"/>
              </a:rPr>
              <a:t>z = 7.5 ÷ 2.5 = +3.0</a:t>
            </a:r>
          </a:p>
        </p:txBody>
      </p:sp>
      <p:sp>
        <p:nvSpPr>
          <p:cNvPr id="5" name="Rounded Rectangle 4"/>
          <p:cNvSpPr/>
          <p:nvPr/>
        </p:nvSpPr>
        <p:spPr>
          <a:xfrm>
            <a:off x="6507327" y="1783080"/>
            <a:ext cx="4297680" cy="2743200"/>
          </a:xfrm>
          <a:prstGeom prst="roundRect">
            <a:avLst>
              <a:gd name="adj" fmla="val 6000"/>
            </a:avLst>
          </a:prstGeom>
          <a:solidFill>
            <a:srgbClr val="F2F6F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6735927" y="2057400"/>
            <a:ext cx="3840480" cy="2194560"/>
          </a:xfrm>
          <a:prstGeom prst="rect">
            <a:avLst/>
          </a:prstGeom>
          <a:noFill/>
        </p:spPr>
        <p:txBody>
          <a:bodyPr wrap="square" anchor="ctr" lIns="0" rIns="0" tIns="0" bIns="0">
            <a:spAutoFit/>
          </a:bodyPr>
          <a:lstStyle/>
          <a:p>
            <a:pPr algn="ctr">
              <a:spcAft>
                <a:spcPts val="1200"/>
              </a:spcAft>
            </a:pPr>
            <a:r>
              <a:rPr sz="2400" b="1" i="0">
                <a:solidFill>
                  <a:srgbClr val="0E2A47"/>
                </a:solidFill>
                <a:latin typeface="Calibri"/>
              </a:rPr>
              <a:t>PRICE  $3.80</a:t>
            </a:r>
          </a:p>
          <a:p>
            <a:pPr algn="ctr">
              <a:spcAft>
                <a:spcPts val="1400"/>
              </a:spcAft>
            </a:pPr>
            <a:r>
              <a:rPr sz="1700" b="0" i="0">
                <a:solidFill>
                  <a:srgbClr val="6E8CA6"/>
                </a:solidFill>
                <a:latin typeface="Calibri"/>
              </a:rPr>
              <a:t>μ = $3.00,  σ = $0.40</a:t>
            </a:r>
          </a:p>
          <a:p>
            <a:pPr algn="ctr"/>
            <a:r>
              <a:rPr sz="2200" b="1" i="0">
                <a:solidFill>
                  <a:srgbClr val="0B6E8C"/>
                </a:solidFill>
                <a:latin typeface="Calibri"/>
              </a:rPr>
              <a:t>z = 0.80 ÷ 0.40 = +2.0</a:t>
            </a:r>
          </a:p>
        </p:txBody>
      </p:sp>
      <p:sp>
        <p:nvSpPr>
          <p:cNvPr id="7" name="TextBox 6"/>
          <p:cNvSpPr txBox="1"/>
          <p:nvPr/>
        </p:nvSpPr>
        <p:spPr>
          <a:xfrm>
            <a:off x="914400" y="4892040"/>
            <a:ext cx="10362895" cy="822960"/>
          </a:xfrm>
          <a:prstGeom prst="rect">
            <a:avLst/>
          </a:prstGeom>
          <a:noFill/>
        </p:spPr>
        <p:txBody>
          <a:bodyPr wrap="square" anchor="ctr" lIns="0" rIns="0" tIns="0" bIns="0">
            <a:spAutoFit/>
          </a:bodyPr>
          <a:lstStyle/>
          <a:p>
            <a:pPr algn="ctr">
              <a:spcAft>
                <a:spcPts val="200"/>
              </a:spcAft>
            </a:pPr>
            <a:r>
              <a:rPr sz="1800" b="1" i="0">
                <a:solidFill>
                  <a:srgbClr val="5AC8E0"/>
                </a:solidFill>
                <a:latin typeface="Calibri"/>
              </a:rPr>
              <a:t>The height (z = +3) is the more extreme value — even though 71.5 and 3.80</a:t>
            </a:r>
          </a:p>
          <a:p>
            <a:pPr algn="ctr"/>
            <a:r>
              <a:rPr sz="1800" b="1" i="0">
                <a:solidFill>
                  <a:srgbClr val="5AC8E0"/>
                </a:solidFill>
                <a:latin typeface="Calibri"/>
              </a:rPr>
              <a:t>cannot be compared as raw numbers. The z-score is the great equalizer.</a:t>
            </a:r>
          </a:p>
        </p:txBody>
      </p:sp>
      <p:sp>
        <p:nvSpPr>
          <p:cNvPr id="8" name="TextBox 7"/>
          <p:cNvSpPr txBox="1"/>
          <p:nvPr/>
        </p:nvSpPr>
        <p:spPr>
          <a:xfrm>
            <a:off x="11185855" y="6355080"/>
            <a:ext cx="640080" cy="320040"/>
          </a:xfrm>
          <a:prstGeom prst="rect">
            <a:avLst/>
          </a:prstGeom>
          <a:noFill/>
        </p:spPr>
        <p:txBody>
          <a:bodyPr wrap="square" anchor="b" lIns="0" rIns="0" tIns="0" bIns="0">
            <a:spAutoFit/>
          </a:bodyPr>
          <a:lstStyle/>
          <a:p>
            <a:pPr algn="r"/>
            <a:r>
              <a:rPr sz="1200" b="0" i="0">
                <a:solidFill>
                  <a:srgbClr val="6E8CA6"/>
                </a:solidFill>
                <a:latin typeface="Calibri"/>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E2A47"/>
        </a:solidFill>
        <a:effectLst/>
      </p:bgPr>
    </p:bg>
    <p:spTree>
      <p:nvGrpSpPr>
        <p:cNvPr id="1" name=""/>
        <p:cNvGrpSpPr/>
        <p:nvPr/>
      </p:nvGrpSpPr>
      <p:grpSpPr/>
      <p:sp>
        <p:nvSpPr>
          <p:cNvPr id="2" name="TextBox 1"/>
          <p:cNvSpPr txBox="1"/>
          <p:nvPr/>
        </p:nvSpPr>
        <p:spPr>
          <a:xfrm>
            <a:off x="731520" y="868680"/>
            <a:ext cx="10728655" cy="457200"/>
          </a:xfrm>
          <a:prstGeom prst="rect">
            <a:avLst/>
          </a:prstGeom>
          <a:noFill/>
        </p:spPr>
        <p:txBody>
          <a:bodyPr wrap="square" anchor="ctr" lIns="0" rIns="0" tIns="0" bIns="0">
            <a:spAutoFit/>
          </a:bodyPr>
          <a:lstStyle/>
          <a:p>
            <a:pPr algn="ctr"/>
            <a:r>
              <a:rPr sz="1500" b="1" i="0" spc="250">
                <a:solidFill>
                  <a:srgbClr val="8FB8D9"/>
                </a:solidFill>
                <a:latin typeface="Calibri"/>
              </a:rPr>
              <a:t>THE TABLE WE USE ALL WEEK  ·  AREA TO THE LEFT OF z</a:t>
            </a:r>
          </a:p>
        </p:txBody>
      </p:sp>
      <p:graphicFrame>
        <p:nvGraphicFramePr>
          <p:cNvPr id="3" name="Table 2"/>
          <p:cNvGraphicFramePr>
            <a:graphicFrameLocks noGrp="1"/>
          </p:cNvGraphicFramePr>
          <p:nvPr/>
        </p:nvGraphicFramePr>
        <p:xfrm>
          <a:off x="502920" y="1508760"/>
          <a:ext cx="11185855" cy="2331720"/>
        </p:xfrm>
        <a:graphic>
          <a:graphicData uri="http://schemas.openxmlformats.org/drawingml/2006/table">
            <a:tbl>
              <a:tblPr firstRow="1" bandRow="1">
                <a:tableStyleId>{5C22544A-7EE6-4342-B048-85BDC9FD1C3A}</a:tableStyleId>
              </a:tblPr>
              <a:tblGrid>
                <a:gridCol w="798989"/>
                <a:gridCol w="798989"/>
                <a:gridCol w="798989"/>
                <a:gridCol w="798989"/>
                <a:gridCol w="798989"/>
                <a:gridCol w="798989"/>
                <a:gridCol w="798989"/>
                <a:gridCol w="798989"/>
                <a:gridCol w="798989"/>
                <a:gridCol w="798989"/>
                <a:gridCol w="798989"/>
                <a:gridCol w="798989"/>
                <a:gridCol w="798989"/>
                <a:gridCol w="798998"/>
              </a:tblGrid>
              <a:tr h="777240">
                <a:tc>
                  <a:txBody>
                    <a:bodyPr wrap="none"/>
                    <a:lstStyle/>
                    <a:p>
                      <a:pPr algn="ctr"/>
                      <a:r>
                        <a:rPr sz="1300" b="1">
                          <a:solidFill>
                            <a:srgbClr val="5AC8E0"/>
                          </a:solidFill>
                          <a:latin typeface="Calibri"/>
                        </a:rPr>
                        <a:t>z</a:t>
                      </a:r>
                    </a:p>
                  </a:txBody>
                  <a:tcPr marL="18288" marR="18288" marT="18288" marB="18288" anchor="ctr">
                    <a:solidFill>
                      <a:srgbClr val="103A5C"/>
                    </a:solidFill>
                  </a:tcPr>
                </a:tc>
                <a:tc>
                  <a:txBody>
                    <a:bodyPr wrap="none"/>
                    <a:lstStyle/>
                    <a:p>
                      <a:pPr algn="ctr"/>
                      <a:r>
                        <a:rPr sz="1300" b="1">
                          <a:solidFill>
                            <a:srgbClr val="5AC8E0"/>
                          </a:solidFill>
                          <a:latin typeface="Calibri"/>
                        </a:rPr>
                        <a:t>−3.0</a:t>
                      </a:r>
                    </a:p>
                  </a:txBody>
                  <a:tcPr marL="18288" marR="18288" marT="18288" marB="18288" anchor="ctr">
                    <a:solidFill>
                      <a:srgbClr val="103A5C"/>
                    </a:solidFill>
                  </a:tcPr>
                </a:tc>
                <a:tc>
                  <a:txBody>
                    <a:bodyPr wrap="none"/>
                    <a:lstStyle/>
                    <a:p>
                      <a:pPr algn="ctr"/>
                      <a:r>
                        <a:rPr sz="1300" b="1">
                          <a:solidFill>
                            <a:srgbClr val="5AC8E0"/>
                          </a:solidFill>
                          <a:latin typeface="Calibri"/>
                        </a:rPr>
                        <a:t>−2.5</a:t>
                      </a:r>
                    </a:p>
                  </a:txBody>
                  <a:tcPr marL="18288" marR="18288" marT="18288" marB="18288" anchor="ctr">
                    <a:solidFill>
                      <a:srgbClr val="103A5C"/>
                    </a:solidFill>
                  </a:tcPr>
                </a:tc>
                <a:tc>
                  <a:txBody>
                    <a:bodyPr wrap="none"/>
                    <a:lstStyle/>
                    <a:p>
                      <a:pPr algn="ctr"/>
                      <a:r>
                        <a:rPr sz="1300" b="1">
                          <a:solidFill>
                            <a:srgbClr val="5AC8E0"/>
                          </a:solidFill>
                          <a:latin typeface="Calibri"/>
                        </a:rPr>
                        <a:t>−2.0</a:t>
                      </a:r>
                    </a:p>
                  </a:txBody>
                  <a:tcPr marL="18288" marR="18288" marT="18288" marB="18288" anchor="ctr">
                    <a:solidFill>
                      <a:srgbClr val="103A5C"/>
                    </a:solidFill>
                  </a:tcPr>
                </a:tc>
                <a:tc>
                  <a:txBody>
                    <a:bodyPr wrap="none"/>
                    <a:lstStyle/>
                    <a:p>
                      <a:pPr algn="ctr"/>
                      <a:r>
                        <a:rPr sz="1300" b="1">
                          <a:solidFill>
                            <a:srgbClr val="5AC8E0"/>
                          </a:solidFill>
                          <a:latin typeface="Calibri"/>
                        </a:rPr>
                        <a:t>−1.5</a:t>
                      </a:r>
                    </a:p>
                  </a:txBody>
                  <a:tcPr marL="18288" marR="18288" marT="18288" marB="18288" anchor="ctr">
                    <a:solidFill>
                      <a:srgbClr val="103A5C"/>
                    </a:solidFill>
                  </a:tcPr>
                </a:tc>
                <a:tc>
                  <a:txBody>
                    <a:bodyPr wrap="none"/>
                    <a:lstStyle/>
                    <a:p>
                      <a:pPr algn="ctr"/>
                      <a:r>
                        <a:rPr sz="1300" b="1">
                          <a:solidFill>
                            <a:srgbClr val="5AC8E0"/>
                          </a:solidFill>
                          <a:latin typeface="Calibri"/>
                        </a:rPr>
                        <a:t>−1.0</a:t>
                      </a:r>
                    </a:p>
                  </a:txBody>
                  <a:tcPr marL="18288" marR="18288" marT="18288" marB="18288" anchor="ctr">
                    <a:solidFill>
                      <a:srgbClr val="103A5C"/>
                    </a:solidFill>
                  </a:tcPr>
                </a:tc>
                <a:tc>
                  <a:txBody>
                    <a:bodyPr wrap="none"/>
                    <a:lstStyle/>
                    <a:p>
                      <a:pPr algn="ctr"/>
                      <a:r>
                        <a:rPr sz="1300" b="1">
                          <a:solidFill>
                            <a:srgbClr val="5AC8E0"/>
                          </a:solidFill>
                          <a:latin typeface="Calibri"/>
                        </a:rPr>
                        <a:t>−0.5</a:t>
                      </a:r>
                    </a:p>
                  </a:txBody>
                  <a:tcPr marL="18288" marR="18288" marT="18288" marB="18288" anchor="ctr">
                    <a:solidFill>
                      <a:srgbClr val="103A5C"/>
                    </a:solidFill>
                  </a:tcPr>
                </a:tc>
                <a:tc>
                  <a:txBody>
                    <a:bodyPr wrap="none"/>
                    <a:lstStyle/>
                    <a:p>
                      <a:pPr algn="ctr"/>
                      <a:r>
                        <a:rPr sz="1300" b="1">
                          <a:solidFill>
                            <a:srgbClr val="5AC8E0"/>
                          </a:solidFill>
                          <a:latin typeface="Calibri"/>
                        </a:rPr>
                        <a:t>0</a:t>
                      </a:r>
                    </a:p>
                  </a:txBody>
                  <a:tcPr marL="18288" marR="18288" marT="18288" marB="18288" anchor="ctr">
                    <a:solidFill>
                      <a:srgbClr val="103A5C"/>
                    </a:solidFill>
                  </a:tcPr>
                </a:tc>
                <a:tc>
                  <a:txBody>
                    <a:bodyPr wrap="none"/>
                    <a:lstStyle/>
                    <a:p>
                      <a:pPr algn="ctr"/>
                      <a:r>
                        <a:rPr sz="1300" b="1">
                          <a:solidFill>
                            <a:srgbClr val="5AC8E0"/>
                          </a:solidFill>
                          <a:latin typeface="Calibri"/>
                        </a:rPr>
                        <a:t>+0.5</a:t>
                      </a:r>
                    </a:p>
                  </a:txBody>
                  <a:tcPr marL="18288" marR="18288" marT="18288" marB="18288" anchor="ctr">
                    <a:solidFill>
                      <a:srgbClr val="103A5C"/>
                    </a:solidFill>
                  </a:tcPr>
                </a:tc>
                <a:tc>
                  <a:txBody>
                    <a:bodyPr wrap="none"/>
                    <a:lstStyle/>
                    <a:p>
                      <a:pPr algn="ctr"/>
                      <a:r>
                        <a:rPr sz="1300" b="1">
                          <a:solidFill>
                            <a:srgbClr val="5AC8E0"/>
                          </a:solidFill>
                          <a:latin typeface="Calibri"/>
                        </a:rPr>
                        <a:t>+1.0</a:t>
                      </a:r>
                    </a:p>
                  </a:txBody>
                  <a:tcPr marL="18288" marR="18288" marT="18288" marB="18288" anchor="ctr">
                    <a:solidFill>
                      <a:srgbClr val="103A5C"/>
                    </a:solidFill>
                  </a:tcPr>
                </a:tc>
                <a:tc>
                  <a:txBody>
                    <a:bodyPr wrap="none"/>
                    <a:lstStyle/>
                    <a:p>
                      <a:pPr algn="ctr"/>
                      <a:r>
                        <a:rPr sz="1300" b="1">
                          <a:solidFill>
                            <a:srgbClr val="5AC8E0"/>
                          </a:solidFill>
                          <a:latin typeface="Calibri"/>
                        </a:rPr>
                        <a:t>+1.5</a:t>
                      </a:r>
                    </a:p>
                  </a:txBody>
                  <a:tcPr marL="18288" marR="18288" marT="18288" marB="18288" anchor="ctr">
                    <a:solidFill>
                      <a:srgbClr val="103A5C"/>
                    </a:solidFill>
                  </a:tcPr>
                </a:tc>
                <a:tc>
                  <a:txBody>
                    <a:bodyPr wrap="none"/>
                    <a:lstStyle/>
                    <a:p>
                      <a:pPr algn="ctr"/>
                      <a:r>
                        <a:rPr sz="1300" b="1">
                          <a:solidFill>
                            <a:srgbClr val="5AC8E0"/>
                          </a:solidFill>
                          <a:latin typeface="Calibri"/>
                        </a:rPr>
                        <a:t>+2.0</a:t>
                      </a:r>
                    </a:p>
                  </a:txBody>
                  <a:tcPr marL="18288" marR="18288" marT="18288" marB="18288" anchor="ctr">
                    <a:solidFill>
                      <a:srgbClr val="103A5C"/>
                    </a:solidFill>
                  </a:tcPr>
                </a:tc>
                <a:tc>
                  <a:txBody>
                    <a:bodyPr wrap="none"/>
                    <a:lstStyle/>
                    <a:p>
                      <a:pPr algn="ctr"/>
                      <a:r>
                        <a:rPr sz="1300" b="1">
                          <a:solidFill>
                            <a:srgbClr val="5AC8E0"/>
                          </a:solidFill>
                          <a:latin typeface="Calibri"/>
                        </a:rPr>
                        <a:t>+2.5</a:t>
                      </a:r>
                    </a:p>
                  </a:txBody>
                  <a:tcPr marL="18288" marR="18288" marT="18288" marB="18288" anchor="ctr">
                    <a:solidFill>
                      <a:srgbClr val="103A5C"/>
                    </a:solidFill>
                  </a:tcPr>
                </a:tc>
                <a:tc>
                  <a:txBody>
                    <a:bodyPr wrap="none"/>
                    <a:lstStyle/>
                    <a:p>
                      <a:pPr algn="ctr"/>
                      <a:r>
                        <a:rPr sz="1300" b="1">
                          <a:solidFill>
                            <a:srgbClr val="5AC8E0"/>
                          </a:solidFill>
                          <a:latin typeface="Calibri"/>
                        </a:rPr>
                        <a:t>+3.0</a:t>
                      </a:r>
                    </a:p>
                  </a:txBody>
                  <a:tcPr marL="18288" marR="18288" marT="18288" marB="18288" anchor="ctr">
                    <a:solidFill>
                      <a:srgbClr val="103A5C"/>
                    </a:solidFill>
                  </a:tcPr>
                </a:tc>
              </a:tr>
              <a:tr h="777240">
                <a:tc>
                  <a:txBody>
                    <a:bodyPr wrap="none"/>
                    <a:lstStyle/>
                    <a:p>
                      <a:pPr algn="ctr"/>
                      <a:r>
                        <a:rPr sz="1200" b="1">
                          <a:solidFill>
                            <a:srgbClr val="8FB8D9"/>
                          </a:solidFill>
                          <a:latin typeface="Calibri"/>
                        </a:rPr>
                        <a:t>LEFT</a:t>
                      </a:r>
                    </a:p>
                  </a:txBody>
                  <a:tcPr marL="18288" marR="18288" marT="18288" marB="18288" anchor="ctr">
                    <a:solidFill>
                      <a:srgbClr val="103A5C"/>
                    </a:solidFill>
                  </a:tcPr>
                </a:tc>
                <a:tc>
                  <a:txBody>
                    <a:bodyPr wrap="none"/>
                    <a:lstStyle/>
                    <a:p>
                      <a:pPr algn="ctr"/>
                      <a:r>
                        <a:rPr sz="1200">
                          <a:solidFill>
                            <a:srgbClr val="0E2A47"/>
                          </a:solidFill>
                          <a:latin typeface="Calibri"/>
                        </a:rPr>
                        <a:t>.0013</a:t>
                      </a:r>
                    </a:p>
                  </a:txBody>
                  <a:tcPr marL="18288" marR="18288" marT="18288" marB="18288" anchor="ctr">
                    <a:solidFill>
                      <a:srgbClr val="F2F6FA"/>
                    </a:solidFill>
                  </a:tcPr>
                </a:tc>
                <a:tc>
                  <a:txBody>
                    <a:bodyPr wrap="none"/>
                    <a:lstStyle/>
                    <a:p>
                      <a:pPr algn="ctr"/>
                      <a:r>
                        <a:rPr sz="1200">
                          <a:solidFill>
                            <a:srgbClr val="0E2A47"/>
                          </a:solidFill>
                          <a:latin typeface="Calibri"/>
                        </a:rPr>
                        <a:t>.0062</a:t>
                      </a:r>
                    </a:p>
                  </a:txBody>
                  <a:tcPr marL="18288" marR="18288" marT="18288" marB="18288" anchor="ctr">
                    <a:solidFill>
                      <a:srgbClr val="F2F6FA"/>
                    </a:solidFill>
                  </a:tcPr>
                </a:tc>
                <a:tc>
                  <a:txBody>
                    <a:bodyPr wrap="none"/>
                    <a:lstStyle/>
                    <a:p>
                      <a:pPr algn="ctr"/>
                      <a:r>
                        <a:rPr sz="1200">
                          <a:solidFill>
                            <a:srgbClr val="0E2A47"/>
                          </a:solidFill>
                          <a:latin typeface="Calibri"/>
                        </a:rPr>
                        <a:t>.0228</a:t>
                      </a:r>
                    </a:p>
                  </a:txBody>
                  <a:tcPr marL="18288" marR="18288" marT="18288" marB="18288" anchor="ctr">
                    <a:solidFill>
                      <a:srgbClr val="F2F6FA"/>
                    </a:solidFill>
                  </a:tcPr>
                </a:tc>
                <a:tc>
                  <a:txBody>
                    <a:bodyPr wrap="none"/>
                    <a:lstStyle/>
                    <a:p>
                      <a:pPr algn="ctr"/>
                      <a:r>
                        <a:rPr sz="1200">
                          <a:solidFill>
                            <a:srgbClr val="0E2A47"/>
                          </a:solidFill>
                          <a:latin typeface="Calibri"/>
                        </a:rPr>
                        <a:t>.0668</a:t>
                      </a:r>
                    </a:p>
                  </a:txBody>
                  <a:tcPr marL="18288" marR="18288" marT="18288" marB="18288" anchor="ctr">
                    <a:solidFill>
                      <a:srgbClr val="F2F6FA"/>
                    </a:solidFill>
                  </a:tcPr>
                </a:tc>
                <a:tc>
                  <a:txBody>
                    <a:bodyPr wrap="none"/>
                    <a:lstStyle/>
                    <a:p>
                      <a:pPr algn="ctr"/>
                      <a:r>
                        <a:rPr sz="1200">
                          <a:solidFill>
                            <a:srgbClr val="0E2A47"/>
                          </a:solidFill>
                          <a:latin typeface="Calibri"/>
                        </a:rPr>
                        <a:t>.1587</a:t>
                      </a:r>
                    </a:p>
                  </a:txBody>
                  <a:tcPr marL="18288" marR="18288" marT="18288" marB="18288" anchor="ctr">
                    <a:solidFill>
                      <a:srgbClr val="F2F6FA"/>
                    </a:solidFill>
                  </a:tcPr>
                </a:tc>
                <a:tc>
                  <a:txBody>
                    <a:bodyPr wrap="none"/>
                    <a:lstStyle/>
                    <a:p>
                      <a:pPr algn="ctr"/>
                      <a:r>
                        <a:rPr sz="1200">
                          <a:solidFill>
                            <a:srgbClr val="0E2A47"/>
                          </a:solidFill>
                          <a:latin typeface="Calibri"/>
                        </a:rPr>
                        <a:t>.3085</a:t>
                      </a:r>
                    </a:p>
                  </a:txBody>
                  <a:tcPr marL="18288" marR="18288" marT="18288" marB="18288" anchor="ctr">
                    <a:solidFill>
                      <a:srgbClr val="F2F6FA"/>
                    </a:solidFill>
                  </a:tcPr>
                </a:tc>
                <a:tc>
                  <a:txBody>
                    <a:bodyPr wrap="none"/>
                    <a:lstStyle/>
                    <a:p>
                      <a:pPr algn="ctr"/>
                      <a:r>
                        <a:rPr sz="1200">
                          <a:solidFill>
                            <a:srgbClr val="0E2A47"/>
                          </a:solidFill>
                          <a:latin typeface="Calibri"/>
                        </a:rPr>
                        <a:t>.5000</a:t>
                      </a:r>
                    </a:p>
                  </a:txBody>
                  <a:tcPr marL="18288" marR="18288" marT="18288" marB="18288" anchor="ctr">
                    <a:solidFill>
                      <a:srgbClr val="F2F6FA"/>
                    </a:solidFill>
                  </a:tcPr>
                </a:tc>
                <a:tc>
                  <a:txBody>
                    <a:bodyPr wrap="none"/>
                    <a:lstStyle/>
                    <a:p>
                      <a:pPr algn="ctr"/>
                      <a:r>
                        <a:rPr sz="1200">
                          <a:solidFill>
                            <a:srgbClr val="0E2A47"/>
                          </a:solidFill>
                          <a:latin typeface="Calibri"/>
                        </a:rPr>
                        <a:t>.6915</a:t>
                      </a:r>
                    </a:p>
                  </a:txBody>
                  <a:tcPr marL="18288" marR="18288" marT="18288" marB="18288" anchor="ctr">
                    <a:solidFill>
                      <a:srgbClr val="F2F6FA"/>
                    </a:solidFill>
                  </a:tcPr>
                </a:tc>
                <a:tc>
                  <a:txBody>
                    <a:bodyPr wrap="none"/>
                    <a:lstStyle/>
                    <a:p>
                      <a:pPr algn="ctr"/>
                      <a:r>
                        <a:rPr sz="1200">
                          <a:solidFill>
                            <a:srgbClr val="0E2A47"/>
                          </a:solidFill>
                          <a:latin typeface="Calibri"/>
                        </a:rPr>
                        <a:t>.8413</a:t>
                      </a:r>
                    </a:p>
                  </a:txBody>
                  <a:tcPr marL="18288" marR="18288" marT="18288" marB="18288" anchor="ctr">
                    <a:solidFill>
                      <a:srgbClr val="F2F6FA"/>
                    </a:solidFill>
                  </a:tcPr>
                </a:tc>
                <a:tc>
                  <a:txBody>
                    <a:bodyPr wrap="none"/>
                    <a:lstStyle/>
                    <a:p>
                      <a:pPr algn="ctr"/>
                      <a:r>
                        <a:rPr sz="1200">
                          <a:solidFill>
                            <a:srgbClr val="0E2A47"/>
                          </a:solidFill>
                          <a:latin typeface="Calibri"/>
                        </a:rPr>
                        <a:t>.9332</a:t>
                      </a:r>
                    </a:p>
                  </a:txBody>
                  <a:tcPr marL="18288" marR="18288" marT="18288" marB="18288" anchor="ctr">
                    <a:solidFill>
                      <a:srgbClr val="F2F6FA"/>
                    </a:solidFill>
                  </a:tcPr>
                </a:tc>
                <a:tc>
                  <a:txBody>
                    <a:bodyPr wrap="none"/>
                    <a:lstStyle/>
                    <a:p>
                      <a:pPr algn="ctr"/>
                      <a:r>
                        <a:rPr sz="1200">
                          <a:solidFill>
                            <a:srgbClr val="0E2A47"/>
                          </a:solidFill>
                          <a:latin typeface="Calibri"/>
                        </a:rPr>
                        <a:t>.9772</a:t>
                      </a:r>
                    </a:p>
                  </a:txBody>
                  <a:tcPr marL="18288" marR="18288" marT="18288" marB="18288" anchor="ctr">
                    <a:solidFill>
                      <a:srgbClr val="F2F6FA"/>
                    </a:solidFill>
                  </a:tcPr>
                </a:tc>
                <a:tc>
                  <a:txBody>
                    <a:bodyPr wrap="none"/>
                    <a:lstStyle/>
                    <a:p>
                      <a:pPr algn="ctr"/>
                      <a:r>
                        <a:rPr sz="1200">
                          <a:solidFill>
                            <a:srgbClr val="0E2A47"/>
                          </a:solidFill>
                          <a:latin typeface="Calibri"/>
                        </a:rPr>
                        <a:t>.9938</a:t>
                      </a:r>
                    </a:p>
                  </a:txBody>
                  <a:tcPr marL="18288" marR="18288" marT="18288" marB="18288" anchor="ctr">
                    <a:solidFill>
                      <a:srgbClr val="F2F6FA"/>
                    </a:solidFill>
                  </a:tcPr>
                </a:tc>
                <a:tc>
                  <a:txBody>
                    <a:bodyPr wrap="none"/>
                    <a:lstStyle/>
                    <a:p>
                      <a:pPr algn="ctr"/>
                      <a:r>
                        <a:rPr sz="1200">
                          <a:solidFill>
                            <a:srgbClr val="0E2A47"/>
                          </a:solidFill>
                          <a:latin typeface="Calibri"/>
                        </a:rPr>
                        <a:t>.9987</a:t>
                      </a:r>
                    </a:p>
                  </a:txBody>
                  <a:tcPr marL="18288" marR="18288" marT="18288" marB="18288" anchor="ctr">
                    <a:solidFill>
                      <a:srgbClr val="F2F6FA"/>
                    </a:solidFill>
                  </a:tcPr>
                </a:tc>
              </a:tr>
              <a:tr h="777240">
                <a:tc>
                  <a:txBody>
                    <a:bodyPr wrap="none"/>
                    <a:lstStyle/>
                    <a:p>
                      <a:pPr algn="ctr"/>
                      <a:r>
                        <a:rPr sz="1200" b="1">
                          <a:solidFill>
                            <a:srgbClr val="8FB8D9"/>
                          </a:solidFill>
                          <a:latin typeface="Calibri"/>
                        </a:rPr>
                        <a:t>RIGHT</a:t>
                      </a:r>
                    </a:p>
                  </a:txBody>
                  <a:tcPr marL="18288" marR="18288" marT="18288" marB="18288" anchor="ctr">
                    <a:solidFill>
                      <a:srgbClr val="103A5C"/>
                    </a:solidFill>
                  </a:tcPr>
                </a:tc>
                <a:tc>
                  <a:txBody>
                    <a:bodyPr wrap="none"/>
                    <a:lstStyle/>
                    <a:p>
                      <a:pPr algn="ctr"/>
                      <a:r>
                        <a:rPr sz="1200">
                          <a:solidFill>
                            <a:srgbClr val="0E2A47"/>
                          </a:solidFill>
                          <a:latin typeface="Calibri"/>
                        </a:rPr>
                        <a:t>.9987</a:t>
                      </a:r>
                    </a:p>
                  </a:txBody>
                  <a:tcPr marL="18288" marR="18288" marT="18288" marB="18288" anchor="ctr">
                    <a:solidFill>
                      <a:srgbClr val="F2F6FA"/>
                    </a:solidFill>
                  </a:tcPr>
                </a:tc>
                <a:tc>
                  <a:txBody>
                    <a:bodyPr wrap="none"/>
                    <a:lstStyle/>
                    <a:p>
                      <a:pPr algn="ctr"/>
                      <a:r>
                        <a:rPr sz="1200">
                          <a:solidFill>
                            <a:srgbClr val="0E2A47"/>
                          </a:solidFill>
                          <a:latin typeface="Calibri"/>
                        </a:rPr>
                        <a:t>.9938</a:t>
                      </a:r>
                    </a:p>
                  </a:txBody>
                  <a:tcPr marL="18288" marR="18288" marT="18288" marB="18288" anchor="ctr">
                    <a:solidFill>
                      <a:srgbClr val="F2F6FA"/>
                    </a:solidFill>
                  </a:tcPr>
                </a:tc>
                <a:tc>
                  <a:txBody>
                    <a:bodyPr wrap="none"/>
                    <a:lstStyle/>
                    <a:p>
                      <a:pPr algn="ctr"/>
                      <a:r>
                        <a:rPr sz="1200">
                          <a:solidFill>
                            <a:srgbClr val="0E2A47"/>
                          </a:solidFill>
                          <a:latin typeface="Calibri"/>
                        </a:rPr>
                        <a:t>.9772</a:t>
                      </a:r>
                    </a:p>
                  </a:txBody>
                  <a:tcPr marL="18288" marR="18288" marT="18288" marB="18288" anchor="ctr">
                    <a:solidFill>
                      <a:srgbClr val="F2F6FA"/>
                    </a:solidFill>
                  </a:tcPr>
                </a:tc>
                <a:tc>
                  <a:txBody>
                    <a:bodyPr wrap="none"/>
                    <a:lstStyle/>
                    <a:p>
                      <a:pPr algn="ctr"/>
                      <a:r>
                        <a:rPr sz="1200">
                          <a:solidFill>
                            <a:srgbClr val="0E2A47"/>
                          </a:solidFill>
                          <a:latin typeface="Calibri"/>
                        </a:rPr>
                        <a:t>.9332</a:t>
                      </a:r>
                    </a:p>
                  </a:txBody>
                  <a:tcPr marL="18288" marR="18288" marT="18288" marB="18288" anchor="ctr">
                    <a:solidFill>
                      <a:srgbClr val="F2F6FA"/>
                    </a:solidFill>
                  </a:tcPr>
                </a:tc>
                <a:tc>
                  <a:txBody>
                    <a:bodyPr wrap="none"/>
                    <a:lstStyle/>
                    <a:p>
                      <a:pPr algn="ctr"/>
                      <a:r>
                        <a:rPr sz="1200">
                          <a:solidFill>
                            <a:srgbClr val="0E2A47"/>
                          </a:solidFill>
                          <a:latin typeface="Calibri"/>
                        </a:rPr>
                        <a:t>.8413</a:t>
                      </a:r>
                    </a:p>
                  </a:txBody>
                  <a:tcPr marL="18288" marR="18288" marT="18288" marB="18288" anchor="ctr">
                    <a:solidFill>
                      <a:srgbClr val="F2F6FA"/>
                    </a:solidFill>
                  </a:tcPr>
                </a:tc>
                <a:tc>
                  <a:txBody>
                    <a:bodyPr wrap="none"/>
                    <a:lstStyle/>
                    <a:p>
                      <a:pPr algn="ctr"/>
                      <a:r>
                        <a:rPr sz="1200">
                          <a:solidFill>
                            <a:srgbClr val="0E2A47"/>
                          </a:solidFill>
                          <a:latin typeface="Calibri"/>
                        </a:rPr>
                        <a:t>.6915</a:t>
                      </a:r>
                    </a:p>
                  </a:txBody>
                  <a:tcPr marL="18288" marR="18288" marT="18288" marB="18288" anchor="ctr">
                    <a:solidFill>
                      <a:srgbClr val="F2F6FA"/>
                    </a:solidFill>
                  </a:tcPr>
                </a:tc>
                <a:tc>
                  <a:txBody>
                    <a:bodyPr wrap="none"/>
                    <a:lstStyle/>
                    <a:p>
                      <a:pPr algn="ctr"/>
                      <a:r>
                        <a:rPr sz="1200">
                          <a:solidFill>
                            <a:srgbClr val="0E2A47"/>
                          </a:solidFill>
                          <a:latin typeface="Calibri"/>
                        </a:rPr>
                        <a:t>.5000</a:t>
                      </a:r>
                    </a:p>
                  </a:txBody>
                  <a:tcPr marL="18288" marR="18288" marT="18288" marB="18288" anchor="ctr">
                    <a:solidFill>
                      <a:srgbClr val="F2F6FA"/>
                    </a:solidFill>
                  </a:tcPr>
                </a:tc>
                <a:tc>
                  <a:txBody>
                    <a:bodyPr wrap="none"/>
                    <a:lstStyle/>
                    <a:p>
                      <a:pPr algn="ctr"/>
                      <a:r>
                        <a:rPr sz="1200">
                          <a:solidFill>
                            <a:srgbClr val="0E2A47"/>
                          </a:solidFill>
                          <a:latin typeface="Calibri"/>
                        </a:rPr>
                        <a:t>.3085</a:t>
                      </a:r>
                    </a:p>
                  </a:txBody>
                  <a:tcPr marL="18288" marR="18288" marT="18288" marB="18288" anchor="ctr">
                    <a:solidFill>
                      <a:srgbClr val="F2F6FA"/>
                    </a:solidFill>
                  </a:tcPr>
                </a:tc>
                <a:tc>
                  <a:txBody>
                    <a:bodyPr wrap="none"/>
                    <a:lstStyle/>
                    <a:p>
                      <a:pPr algn="ctr"/>
                      <a:r>
                        <a:rPr sz="1200">
                          <a:solidFill>
                            <a:srgbClr val="0E2A47"/>
                          </a:solidFill>
                          <a:latin typeface="Calibri"/>
                        </a:rPr>
                        <a:t>.1587</a:t>
                      </a:r>
                    </a:p>
                  </a:txBody>
                  <a:tcPr marL="18288" marR="18288" marT="18288" marB="18288" anchor="ctr">
                    <a:solidFill>
                      <a:srgbClr val="F2F6FA"/>
                    </a:solidFill>
                  </a:tcPr>
                </a:tc>
                <a:tc>
                  <a:txBody>
                    <a:bodyPr wrap="none"/>
                    <a:lstStyle/>
                    <a:p>
                      <a:pPr algn="ctr"/>
                      <a:r>
                        <a:rPr sz="1200">
                          <a:solidFill>
                            <a:srgbClr val="0E2A47"/>
                          </a:solidFill>
                          <a:latin typeface="Calibri"/>
                        </a:rPr>
                        <a:t>.0668</a:t>
                      </a:r>
                    </a:p>
                  </a:txBody>
                  <a:tcPr marL="18288" marR="18288" marT="18288" marB="18288" anchor="ctr">
                    <a:solidFill>
                      <a:srgbClr val="F2F6FA"/>
                    </a:solidFill>
                  </a:tcPr>
                </a:tc>
                <a:tc>
                  <a:txBody>
                    <a:bodyPr wrap="none"/>
                    <a:lstStyle/>
                    <a:p>
                      <a:pPr algn="ctr"/>
                      <a:r>
                        <a:rPr sz="1200">
                          <a:solidFill>
                            <a:srgbClr val="0E2A47"/>
                          </a:solidFill>
                          <a:latin typeface="Calibri"/>
                        </a:rPr>
                        <a:t>.0228</a:t>
                      </a:r>
                    </a:p>
                  </a:txBody>
                  <a:tcPr marL="18288" marR="18288" marT="18288" marB="18288" anchor="ctr">
                    <a:solidFill>
                      <a:srgbClr val="F2F6FA"/>
                    </a:solidFill>
                  </a:tcPr>
                </a:tc>
                <a:tc>
                  <a:txBody>
                    <a:bodyPr wrap="none"/>
                    <a:lstStyle/>
                    <a:p>
                      <a:pPr algn="ctr"/>
                      <a:r>
                        <a:rPr sz="1200">
                          <a:solidFill>
                            <a:srgbClr val="0E2A47"/>
                          </a:solidFill>
                          <a:latin typeface="Calibri"/>
                        </a:rPr>
                        <a:t>.0062</a:t>
                      </a:r>
                    </a:p>
                  </a:txBody>
                  <a:tcPr marL="18288" marR="18288" marT="18288" marB="18288" anchor="ctr">
                    <a:solidFill>
                      <a:srgbClr val="F2F6FA"/>
                    </a:solidFill>
                  </a:tcPr>
                </a:tc>
                <a:tc>
                  <a:txBody>
                    <a:bodyPr wrap="none"/>
                    <a:lstStyle/>
                    <a:p>
                      <a:pPr algn="ctr"/>
                      <a:r>
                        <a:rPr sz="1200">
                          <a:solidFill>
                            <a:srgbClr val="0E2A47"/>
                          </a:solidFill>
                          <a:latin typeface="Calibri"/>
                        </a:rPr>
                        <a:t>.0013</a:t>
                      </a:r>
                    </a:p>
                  </a:txBody>
                  <a:tcPr marL="18288" marR="18288" marT="18288" marB="18288" anchor="ctr">
                    <a:solidFill>
                      <a:srgbClr val="F2F6FA"/>
                    </a:solidFill>
                  </a:tcPr>
                </a:tc>
              </a:tr>
            </a:tbl>
          </a:graphicData>
        </a:graphic>
      </p:graphicFrame>
      <p:sp>
        <p:nvSpPr>
          <p:cNvPr id="4" name="TextBox 3"/>
          <p:cNvSpPr txBox="1"/>
          <p:nvPr/>
        </p:nvSpPr>
        <p:spPr>
          <a:xfrm>
            <a:off x="640080" y="4160520"/>
            <a:ext cx="10911535" cy="1463040"/>
          </a:xfrm>
          <a:prstGeom prst="rect">
            <a:avLst/>
          </a:prstGeom>
          <a:noFill/>
        </p:spPr>
        <p:txBody>
          <a:bodyPr wrap="square" anchor="ctr" lIns="0" rIns="0" tIns="0" bIns="0">
            <a:spAutoFit/>
          </a:bodyPr>
          <a:lstStyle/>
          <a:p>
            <a:pPr algn="ctr">
              <a:spcAft>
                <a:spcPts val="800"/>
              </a:spcAft>
            </a:pPr>
            <a:r>
              <a:rPr sz="1800" b="1" i="0">
                <a:solidFill>
                  <a:srgbClr val="FFFFFF"/>
                </a:solidFill>
                <a:latin typeface="Calibri"/>
              </a:rPr>
              <a:t>Three moves — the entire toolkit:</a:t>
            </a:r>
          </a:p>
          <a:p>
            <a:pPr algn="ctr">
              <a:spcAft>
                <a:spcPts val="600"/>
              </a:spcAft>
            </a:pPr>
            <a:r>
              <a:rPr sz="1700" b="0" i="0">
                <a:solidFill>
                  <a:srgbClr val="5AC8E0"/>
                </a:solidFill>
                <a:latin typeface="Calibri"/>
              </a:rPr>
              <a:t>LEFT = read the table   ·   RIGHT = 1 − left   ·   BETWEEN = (left of bigger) − (left of smaller)</a:t>
            </a:r>
          </a:p>
          <a:p>
            <a:pPr algn="ctr"/>
            <a:r>
              <a:rPr sz="1500" b="0" i="1">
                <a:solidFill>
                  <a:srgbClr val="8FB8D9"/>
                </a:solidFill>
                <a:latin typeface="Calibri"/>
              </a:rPr>
              <a:t>Left + right always = 1.</a:t>
            </a:r>
          </a:p>
        </p:txBody>
      </p:sp>
      <p:sp>
        <p:nvSpPr>
          <p:cNvPr id="5" name="TextBox 4"/>
          <p:cNvSpPr txBox="1"/>
          <p:nvPr/>
        </p:nvSpPr>
        <p:spPr>
          <a:xfrm>
            <a:off x="11185855" y="6355080"/>
            <a:ext cx="640080" cy="320040"/>
          </a:xfrm>
          <a:prstGeom prst="rect">
            <a:avLst/>
          </a:prstGeom>
          <a:noFill/>
        </p:spPr>
        <p:txBody>
          <a:bodyPr wrap="square" anchor="b" lIns="0" rIns="0" tIns="0" bIns="0">
            <a:spAutoFit/>
          </a:bodyPr>
          <a:lstStyle/>
          <a:p>
            <a:pPr algn="r"/>
            <a:r>
              <a:rPr sz="1200" b="0" i="0">
                <a:solidFill>
                  <a:srgbClr val="6E8CA6"/>
                </a:solidFill>
                <a:latin typeface="Calibri"/>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