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This is Week 10 — Sampling Distributions — and this is the hinge of the whole course: the bridge from describing data to making inferences about a population from a single sample.</a:t>
            </a:r>
          </a:p>
          <a:p/>
          <a:p>
            <a:r>
              <a:t>A quick orientation. No required textbook; readings are links. Your toolkit is a spreadsheet — Google Sheets or Excel — and one approved chatbot: Gemini, Claude, or ChatGPT. This week the graded work is Quiz 10, Discussion 10, and Assignment 10, plus the usual lecture tutorial and practice. And we hand you the same small z-table as last week — you never recall a value.</a:t>
            </a:r>
          </a:p>
          <a:p/>
          <a:p>
            <a:r>
              <a:t>Here's the question the week answers. If we'd grabbed a different sample, we'd have gotten a different average. So how much does the average itself bounce around — and when can we trust it? By Friday you can take a population mean and standard deviation and a sample size n, and say how a sample average behaves: where it centers, how much it spreads, and the chance it lands in any range — from nothing but sigma over root-n, a z-score, and a small table.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distinction that separates an A from a C this week. Hold two pictures at once: the population of individual values, which could be skewed or bimodal or anything, and the sampling distribution of x-bar, a tidy bell once n is large. Different distributions, different spreads.</a:t>
            </a:r>
          </a:p>
          <a:p/>
          <a:p>
            <a:r>
              <a:t>A z-score about ONE individual uses sigma — that's Week 9. A z-score about a sample AVERAGE uses sigma over root-n — that's this week. Same z-table, different denominator. One value? Divide by sigma. An average? Divide by sigma over root-n.</a:t>
            </a:r>
          </a:p>
          <a:p/>
          <a:p>
            <a:r>
              <a:t>DO: Make them feel the gap. Daily steps for individuals, mu = 8000, sigma = 3000, right-skewed. For one person under 6500 steps: z = (6500 minus 8000) over 3000 = negative 0.5, left area .3085, about 31% — and strictly we'd hesitate, because individuals are skewed, not normal. For a sample of n = 36, the chance the AVERAGE is under 7500 uses sigma over root-n = 3000 over 6 = 500: z = (7500 minus 8000) over 500 = negative 1.0, left area .1587, about 16% — and here the CLT earns us the bell despite the skew. Knock out the trap: 'it's skewed so I can't use a normal curve' is right for an individual, wrong for a large-n average.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Run this live in Google Sheets or Excel — identical here. Software does the table for you, but the single most common machine mistake is feeding NORM.DIST the population sigma when the question is about an average. The fix is to compute the standard error first and use THAT as the SD.</a:t>
            </a:r>
          </a:p>
          <a:p/>
          <a:p>
            <a:r>
              <a:t>Step one, standard error first: equals 2 over SQRT of 100, returns 0.20. Always compute sigma over root-n before anything else. Step two, probability the average is below a value, the left area: equals NORM.DIST of 3.60, 4, 0.20, TRUE, returns 0.0228 — matches the table at z = negative 2. Notice the third argument is the standard error 0.20, not sigma = 2. Step three, the right area: 1 minus NORM.DIST of 4.40, 4, 0.20, TRUE, returns 0.0228, z = positive 2. Step four, standardize a sample mean directly: STANDARDIZE of 3.60, 4, 0.20 returns negative 2.</a:t>
            </a:r>
          </a:p>
          <a:p/>
          <a:p>
            <a:r>
              <a:t>Tie it back: the spreadsheet and the hand-table agree to the decimal because we engineered the numbers to. When they DON'T agree, the usual culprit is using sigma instead of the standard error — or a left-versus-right flip.</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move that defines how you'll use AI in this course: you verify, you don't consume. DO: Have students paste this to an approved chatbot — 'Purchase amounts have mean 4 and standard deviation 2. For a sample of 100, what's the probability the sample mean is below 3.60?'</a:t>
            </a:r>
          </a:p>
          <a:p/>
          <a:p>
            <a:r>
              <a:t>Then check it against the table. The correct answer is .0228 — standard error is 2 over root-100 = 0.20, z = negative 2. Chatbots frequently make one of three mistakes here. One, they forget to divide by root-n and use sigma = 2, getting z = (3.60 minus 4) over 2 = negative 0.2 and a badly wrong probability. Two, they answer about an INDIVIDUAL instead of the average. Three, they flip left and right.</a:t>
            </a:r>
          </a:p>
          <a:p/>
          <a:p>
            <a:r>
              <a:t>Your job all semester: the tool drafts, you judge — and the single giveaway here is whether it used the STANDARD ERROR or the raw sigma. This is exactly how the weekly Lecture Tutorial and the adaptive Assignment work — you catch the model, you don't trust it. A supplied table and a hand-computed standard error beat a confident machine every time.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land the week. The whole thing reduces to three moves you can now aim at any sample average. The averages center at mu. They spread by the standard error sigma over root-n — tighter than individuals, and tighter still as n grows. And for large n, the Central Limit Theorem makes x-bar approximately normal whatever the population's shape, so a z-score using sigma over root-n and the table give the probability of any range. Leave the week's line on the screen: one sample gives a number; the sampling distribution tells you how much to trust it.</a:t>
            </a:r>
          </a:p>
          <a:p/>
          <a:p>
            <a:r>
              <a:t>The graded work: Lecture Tutorial 10 — sampling variability, the center and spread of x-bar, the standard error, and the CLT, with the supplied table; submit the share link. Quiz 10 at the end of the week. Discussion 10 — find a real reported sample average, like a poll average or an app's 'average user' stat, and reason about how much it would move if the sample were redrawn. And Assignment 10 — four coached problems, submit the AI's self-scored report plus your chat link.</a:t>
            </a:r>
          </a:p>
          <a:p/>
          <a:p>
            <a:r>
              <a:t>Tease next week: we now know how a sample average behaves IF we know mu and sigma. But in real life we don't — that's the whole point of sampling. Next week we flip the machine around and use one sample to build a confidence interval. The standard error you mastered today is the beating heart of it.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Open cold with a tiny live demo. 'Everyone guess how many hours THIS class slept last night — but I'm only asking the first four people in row one.' Average those four on the board; say it lands on 6.4. Then 'new sample — first four in row three,' and average those; say 7.1.</a:t>
            </a:r>
          </a:p>
          <a:p/>
          <a:p>
            <a:r>
              <a:t>Same class, one true average out there — two different answers, and nobody made a mistake. The average MOVED because the SAMPLE moved. That wobble has a name: sampling variability. This week we stop being surprised by it and start measuring it.</a:t>
            </a:r>
          </a:p>
          <a:p/>
          <a:p>
            <a:r>
              <a:t>Write the promise on the board: by the end of the week you can take a population's mean and standard deviation and a sample size n, and tell me how a sample average behaves — where it centers, how much it spreads, and the chance it lands in any range — using sigma over root-n, a z-score, and a small table. The memory line: one sample gives you a number; sampling distributions tell you how much to trust that number.</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to Week 1: a parameter is a fixed number describing the whole population — the true mean mu. A statistic is a number from your sample — the sample mean x-bar. Here's the part we glossed over then: the statistic isn't one number, it's a different number every time you draw a fresh sample. That moving-around is sampling variability.</a:t>
            </a:r>
          </a:p>
          <a:p/>
          <a:p>
            <a:r>
              <a:t>So x-bar is itself a random variable — a Week 6 idea. Take a sample, get an x-bar; take another, get another. If you did this thousands of times and made a histogram of all those x-bar values, you'd get a brand-new distribution: the sampling distribution of the sample mean. It is NOT a distribution of people — it's a distribution of averages.</a:t>
            </a:r>
          </a:p>
          <a:p/>
          <a:p>
            <a:r>
              <a:t>DO: Concrete example. True average coffee spend mu = $4.00, which you don't know. One sample of 25 gives x-bar $4.30; another gives $3.80; a third $4.05. None is wrong — they differ by sampling variability alone. Pile up thousands and the histogram centers near $4.00 and is far NARROWER than individual spending. Averages are calmer than individuals — and the next slides say exactly how calm.</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 slide — the week's map. Just like a normal curve needed a center and a spread, the sampling distribution of x-bar needs two numbers, and both come straight from the population.</a:t>
            </a:r>
          </a:p>
          <a:p/>
          <a:p>
            <a:r>
              <a:t>Center — the mean of x-bar — equals mu. The averages pile up around the TRUE population mean. On average, x-bar neither overshoots nor undershoots. The fancy word is unbiased; the plain idea is 'centered on the truth.'</a:t>
            </a:r>
          </a:p>
          <a:p/>
          <a:p>
            <a:r>
              <a:t>Spread — the standard deviation of x-bar — equals the STANDARD ERROR, sigma over root-n. This is the engine of the week. Averages spread LESS than individuals, and the more people you average over, the tighter they cluster, because root-n is in the denominator.</a:t>
            </a:r>
          </a:p>
          <a:p/>
          <a:p>
            <a:r>
              <a:t>Memory hook: center stays put at mu; the spread shrinks to sigma over root-n. And the crucial nuance: doubling your sample does not halve the wobble — you have to QUADRUPLE n to halve the standard error, because it's root-n doing the work. To cut the wobble in half, take four times as many people. The habit to drill: always write mu and compute sigma over root-n before anything else.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standard error is just 'the standard deviation of the average.' Let's compute one with friendly numbers and watch the shrink.</a:t>
            </a:r>
          </a:p>
          <a:p/>
          <a:p>
            <a:r>
              <a:t>Individual daily coffee spend has population mean mu = $4.00 and standard deviation sigma = $2.00. We take samples of size n = 100.</a:t>
            </a:r>
          </a:p>
          <a:p/>
          <a:p>
            <a:r>
              <a:t>The center of the sampling distribution of x-bar is mu = $4.00. The standard error is sigma over root-n = 2.00 over root-100 = 2.00 over 10 = $0.20. So sample averages of 100 students bounce around $4.00 with a spread of only 20 cents — even though individuals swing by $2.00. The averaging shrank the spread by a factor of root-100, which is 10. Ten times more people, ten times less wobble.</a:t>
            </a:r>
          </a:p>
          <a:p/>
          <a:p>
            <a:r>
              <a:t>DO: Drill it again with different numbers. Battery lifetimes, mu = 500 hours, sigma = 60. For n = 9: SE = 60 over root-9 = 60 over 3 = 20 hours. For n = 36: SE = 60 over root-36 = 60 over 6 = 10 hours. Quadrupling n from 9 to 36 cut the standard error in half, 20 to 10. Make them watch the root-n do that.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single biggest error of the week, so we give it its own slide. Students reach for sigma as the spread of the averages. Wrong.</a:t>
            </a:r>
          </a:p>
          <a:p/>
          <a:p>
            <a:r>
              <a:t>Sigma is the spread of INDIVIDUALS. The spread of the AVERAGE is sigma over root-n — the standard error — which is SMALLER. Mixing them up means using a number that's too big, and getting every single probability wrong. Say it as a chant: individuals spread by sigma; averages spread by sigma over root-n. Always divide by root-n for a mean.</a:t>
            </a:r>
          </a:p>
          <a:p/>
          <a:p>
            <a:r>
              <a:t>DO: Put both side by side on the board and circle the root-n. While we're here, knock out the related traps. One: a bigger sample does NOT shrink sigma — sigma is a fixed fact about the population; n moves the standard error, never sigma. Two: x-bar will not EQUAL mu just because n is big — x-bar is still random; bigger n tightens the cluster, it doesn't freeze the value.</a:t>
            </a:r>
          </a:p>
          <a:p/>
          <a:p>
            <a:r>
              <a:t>Think-pair-share to lock it in: mu = 500, sigma = 60. SE for n = 4 is 60 over 2 = 30. For n = 9, 60 over 3 = 20. For n = 36, 60 over 6 = 10. And to get the SE down to 6: 60 over root-n = 6, so root-n = 10, n = 100. That last one shows the root-n tax — precision is expensive.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Friday we found the center and spread of the averages. But to turn that into a PROBABILITY — what's the chance the average lands above some value — we need the SHAPE. That's the miracle the Central Limit Theorem hands us.</a:t>
            </a:r>
          </a:p>
          <a:p/>
          <a:p>
            <a:r>
              <a:t>The Central Limit Theorem: when the sample size n is large, the sampling distribution of x-bar is approximately NORMAL — no matter what shape the population has. Skewed, lumpy, weird — average enough of it together and the AVERAGES form a bell.</a:t>
            </a:r>
          </a:p>
          <a:p/>
          <a:p>
            <a:r>
              <a:t>So once n is large, x-bar has all three pieces nailed down: it's normal, centered at mu, with spread sigma over root-n. That is exactly a normal distribution N of mu and sigma-over-root-n — and everything from Week 9, z-scores, the table, left-right-between, now works on sample means, with one change: divide by sigma over root-n instead of sigma.</a:t>
            </a:r>
          </a:p>
          <a:p/>
          <a:p>
            <a:r>
              <a:t>How large is large? A common working rule of thumb is n at least 30 — more if the population is wildly skewed, less if it's already bell-ish. Treat 30 as a guideline, not a magic line. Why is this the big deal? We can compute probabilities about an average even when we have no idea what the population's shape is. Most of the rest of the course leans on this one theorem.</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do a full CLT probability, pre-computed so the z lands on the table. Setup: individual purchase amounts at a campus cafe are right-skewed — a few big orders — with mu = $4.00 and sigma = $2.00. A manager samples n = 100 purchases. What's the probability the sample mean is less than $3.60?</a:t>
            </a:r>
          </a:p>
          <a:p/>
          <a:p>
            <a:r>
              <a:t>Line one — shape. n = 100 is at least 30, so by the CLT, x-bar is approximately normal, even though the raw purchases are skewed. Name it out loud: we're allowed to use the bell here ONLY because of the CLT.</a:t>
            </a:r>
          </a:p>
          <a:p/>
          <a:p>
            <a:r>
              <a:t>Line two — center and spread. Mean of x-bar is mu = $4.00; standard error is sigma over root-n = 2.00 over root-100 = 0.20.</a:t>
            </a:r>
          </a:p>
          <a:p/>
          <a:p>
            <a:r>
              <a:t>Line three — standardize the sample mean using the standard error. z = (3.60 minus 4.00) over 0.20 = negative 0.40 over 0.20 = negative 2.0. Area to the LEFT of negative 2.0 from the table is .0228. So the probability is about 2.28%. Even though one person's spend below $3.60 is common, the AVERAGE of 100 landing that low is rare — averaging squeezes the spread. Every CLT probability is this same three-line ritual.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Same setup — mu = 4.00, sigma = 2.00, n = 100, so SE = 0.20 — now a 'between' probability, to drill the moves. What's the probability x-bar lands between $3.80 and $4.40?</a:t>
            </a:r>
          </a:p>
          <a:p/>
          <a:p>
            <a:r>
              <a:t>Standardize both ends with the standard error. 3.80 gives z = (3.80 minus 4.00) over 0.20 = negative 1.0. 4.40 gives z = (4.40 minus 4.00) over 0.20 = positive 2.0.</a:t>
            </a:r>
          </a:p>
          <a:p/>
          <a:p>
            <a:r>
              <a:t>Between equals the area left of the bigger z minus the area left of the smaller z: .9772 minus .1587 = .8185, about 81.85%. Most samples of 100 average inside that band. Tie it back: between always means (left of the bigger) minus (left of the smaller) — shade the middle strip and it's obvious. The only thing new this week is that we standardized using sigma over root-n, not sigma, because the question is about an average.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554480"/>
            <a:ext cx="10725912" cy="457200"/>
          </a:xfrm>
          <a:prstGeom prst="rect">
            <a:avLst/>
          </a:prstGeom>
          <a:noFill/>
        </p:spPr>
        <p:txBody>
          <a:bodyPr wrap="square" anchor="t" lIns="0" rIns="0" tIns="0" bIns="0">
            <a:spAutoFit/>
          </a:bodyPr>
          <a:lstStyle/>
          <a:p>
            <a:pPr algn="l"/>
            <a:r>
              <a:rPr sz="1500" b="1">
                <a:solidFill>
                  <a:srgbClr val="8FB8D9"/>
                </a:solidFill>
                <a:latin typeface="Calibri"/>
              </a:rPr>
              <a:t>INTRODUCTION TO STATISTICS  ·  MATH 11  ·  WEEK 10</a:t>
            </a:r>
          </a:p>
        </p:txBody>
      </p:sp>
      <p:sp>
        <p:nvSpPr>
          <p:cNvPr id="3" name="TextBox 2"/>
          <p:cNvSpPr txBox="1"/>
          <p:nvPr/>
        </p:nvSpPr>
        <p:spPr>
          <a:xfrm>
            <a:off x="548640" y="2194560"/>
            <a:ext cx="11091672" cy="2194560"/>
          </a:xfrm>
          <a:prstGeom prst="rect">
            <a:avLst/>
          </a:prstGeom>
          <a:noFill/>
        </p:spPr>
        <p:txBody>
          <a:bodyPr wrap="square" anchor="t" lIns="0" rIns="0" tIns="0" bIns="0">
            <a:spAutoFit/>
          </a:bodyPr>
          <a:lstStyle/>
          <a:p>
            <a:pPr algn="l">
              <a:lnSpc>
                <a:spcPct val="100000"/>
              </a:lnSpc>
            </a:pPr>
            <a:r>
              <a:rPr sz="6400" b="1">
                <a:solidFill>
                  <a:srgbClr val="FFFFFF"/>
                </a:solidFill>
                <a:latin typeface="Calibri"/>
              </a:rPr>
              <a:t>Sampling</a:t>
            </a:r>
          </a:p>
          <a:p>
            <a:pPr algn="l">
              <a:lnSpc>
                <a:spcPct val="100000"/>
              </a:lnSpc>
            </a:pPr>
            <a:r>
              <a:rPr sz="6400" b="1">
                <a:solidFill>
                  <a:srgbClr val="FFFFFF"/>
                </a:solidFill>
                <a:latin typeface="Calibri"/>
              </a:rPr>
              <a:t>Distributions</a:t>
            </a:r>
          </a:p>
        </p:txBody>
      </p:sp>
      <p:sp>
        <p:nvSpPr>
          <p:cNvPr id="4" name="TextBox 3"/>
          <p:cNvSpPr txBox="1"/>
          <p:nvPr/>
        </p:nvSpPr>
        <p:spPr>
          <a:xfrm>
            <a:off x="914400" y="4526280"/>
            <a:ext cx="10360152" cy="822960"/>
          </a:xfrm>
          <a:prstGeom prst="rect">
            <a:avLst/>
          </a:prstGeom>
          <a:noFill/>
        </p:spPr>
        <p:txBody>
          <a:bodyPr wrap="square" anchor="t" lIns="0" rIns="0" tIns="0" bIns="0">
            <a:spAutoFit/>
          </a:bodyPr>
          <a:lstStyle/>
          <a:p>
            <a:pPr algn="l"/>
            <a:r>
              <a:rPr sz="2200" b="0">
                <a:solidFill>
                  <a:srgbClr val="8FB8D9"/>
                </a:solidFill>
                <a:latin typeface="Calibri"/>
              </a:rPr>
              <a:t>Different sample, different average — so how much does the average itself move?</a:t>
            </a:r>
          </a:p>
        </p:txBody>
      </p:sp>
      <p:sp>
        <p:nvSpPr>
          <p:cNvPr id="5" name="TextBox 4"/>
          <p:cNvSpPr txBox="1"/>
          <p:nvPr/>
        </p:nvSpPr>
        <p:spPr>
          <a:xfrm>
            <a:off x="914400" y="5257800"/>
            <a:ext cx="10360152" cy="822960"/>
          </a:xfrm>
          <a:prstGeom prst="rect">
            <a:avLst/>
          </a:prstGeom>
          <a:noFill/>
        </p:spPr>
        <p:txBody>
          <a:bodyPr wrap="square" anchor="t" lIns="0" rIns="0" tIns="0" bIns="0">
            <a:spAutoFit/>
          </a:bodyPr>
          <a:lstStyle/>
          <a:p>
            <a:pPr algn="l"/>
            <a:r>
              <a:rPr sz="1700" b="0">
                <a:solidFill>
                  <a:srgbClr val="F2F6FA"/>
                </a:solidFill>
                <a:latin typeface="Calibri"/>
              </a:rPr>
              <a:t>Silver Oak University  ·  Department of Mathematics &amp; Statistics</a:t>
            </a:r>
          </a:p>
        </p:txBody>
      </p:sp>
      <p:sp>
        <p:nvSpPr>
          <p:cNvPr id="6" name="TextBox 5"/>
          <p:cNvSpPr txBox="1"/>
          <p:nvPr/>
        </p:nvSpPr>
        <p:spPr>
          <a:xfrm>
            <a:off x="914400" y="6035040"/>
            <a:ext cx="10360152" cy="822960"/>
          </a:xfrm>
          <a:prstGeom prst="rect">
            <a:avLst/>
          </a:prstGeom>
          <a:noFill/>
        </p:spPr>
        <p:txBody>
          <a:bodyPr wrap="square" anchor="t" lIns="0" rIns="0" tIns="0" bIns="0">
            <a:spAutoFit/>
          </a:bodyPr>
          <a:lstStyle/>
          <a:p>
            <a:pPr algn="l"/>
            <a:r>
              <a:rPr sz="1500" b="0">
                <a:solidFill>
                  <a:srgbClr val="6E8CA6"/>
                </a:solidFill>
                <a:latin typeface="Calibri"/>
              </a:rPr>
              <a:t>~ Prof. Rivera's edition  ·  Fall 2026  ·  built with thecoursemaker.com</a:t>
            </a:r>
          </a:p>
        </p:txBody>
      </p:sp>
      <p:sp>
        <p:nvSpPr>
          <p:cNvPr id="7" name="TextBox 6"/>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t" lIns="0" rIns="0" tIns="0" bIns="0">
            <a:spAutoFit/>
          </a:bodyPr>
          <a:lstStyle/>
          <a:p>
            <a:pPr algn="l"/>
            <a:r>
              <a:rPr sz="1500" b="1">
                <a:solidFill>
                  <a:srgbClr val="8FB8D9"/>
                </a:solidFill>
                <a:latin typeface="Calibri"/>
              </a:rPr>
              <a:t>THE DISTINCTION THAT SEPARATES AN A FROM A C</a:t>
            </a:r>
          </a:p>
        </p:txBody>
      </p:sp>
      <p:sp>
        <p:nvSpPr>
          <p:cNvPr id="3" name="TextBox 2"/>
          <p:cNvSpPr txBox="1"/>
          <p:nvPr/>
        </p:nvSpPr>
        <p:spPr>
          <a:xfrm>
            <a:off x="548640" y="1371600"/>
            <a:ext cx="11091672" cy="914400"/>
          </a:xfrm>
          <a:prstGeom prst="rect">
            <a:avLst/>
          </a:prstGeom>
          <a:noFill/>
        </p:spPr>
        <p:txBody>
          <a:bodyPr wrap="square" anchor="t" lIns="0" rIns="0" tIns="0" bIns="0">
            <a:spAutoFit/>
          </a:bodyPr>
          <a:lstStyle/>
          <a:p>
            <a:pPr algn="l"/>
            <a:r>
              <a:rPr sz="4400" b="1">
                <a:solidFill>
                  <a:srgbClr val="FFFFFF"/>
                </a:solidFill>
                <a:latin typeface="Calibri"/>
              </a:rPr>
              <a:t>One value, or an average?</a:t>
            </a:r>
          </a:p>
        </p:txBody>
      </p:sp>
      <p:sp>
        <p:nvSpPr>
          <p:cNvPr id="4" name="TextBox 3"/>
          <p:cNvSpPr txBox="1"/>
          <p:nvPr/>
        </p:nvSpPr>
        <p:spPr>
          <a:xfrm>
            <a:off x="1280160" y="2697480"/>
            <a:ext cx="3840480" cy="914400"/>
          </a:xfrm>
          <a:prstGeom prst="rect">
            <a:avLst/>
          </a:prstGeom>
          <a:noFill/>
        </p:spPr>
        <p:txBody>
          <a:bodyPr wrap="square" anchor="t" lIns="0" rIns="0" tIns="0" bIns="0">
            <a:spAutoFit/>
          </a:bodyPr>
          <a:lstStyle/>
          <a:p>
            <a:pPr algn="l"/>
            <a:r>
              <a:rPr sz="2200" b="1">
                <a:solidFill>
                  <a:srgbClr val="FFFFFF"/>
                </a:solidFill>
                <a:latin typeface="Calibri"/>
              </a:rPr>
              <a:t>ONE INDIVIDUAL</a:t>
            </a:r>
          </a:p>
        </p:txBody>
      </p:sp>
      <p:sp>
        <p:nvSpPr>
          <p:cNvPr id="5" name="TextBox 4"/>
          <p:cNvSpPr txBox="1"/>
          <p:nvPr/>
        </p:nvSpPr>
        <p:spPr>
          <a:xfrm>
            <a:off x="5486400" y="2697480"/>
            <a:ext cx="5669280" cy="914400"/>
          </a:xfrm>
          <a:prstGeom prst="rect">
            <a:avLst/>
          </a:prstGeom>
          <a:noFill/>
        </p:spPr>
        <p:txBody>
          <a:bodyPr wrap="square" anchor="t" lIns="0" rIns="0" tIns="0" bIns="0">
            <a:spAutoFit/>
          </a:bodyPr>
          <a:lstStyle/>
          <a:p>
            <a:pPr algn="l"/>
            <a:r>
              <a:rPr sz="2200" b="0">
                <a:solidFill>
                  <a:srgbClr val="5AC8E0"/>
                </a:solidFill>
                <a:latin typeface="Calibri"/>
              </a:rPr>
              <a:t>divide by  σ</a:t>
            </a:r>
          </a:p>
        </p:txBody>
      </p:sp>
      <p:sp>
        <p:nvSpPr>
          <p:cNvPr id="6" name="TextBox 5"/>
          <p:cNvSpPr txBox="1"/>
          <p:nvPr/>
        </p:nvSpPr>
        <p:spPr>
          <a:xfrm>
            <a:off x="1280160" y="3657600"/>
            <a:ext cx="3840480" cy="914400"/>
          </a:xfrm>
          <a:prstGeom prst="rect">
            <a:avLst/>
          </a:prstGeom>
          <a:noFill/>
        </p:spPr>
        <p:txBody>
          <a:bodyPr wrap="square" anchor="t" lIns="0" rIns="0" tIns="0" bIns="0">
            <a:spAutoFit/>
          </a:bodyPr>
          <a:lstStyle/>
          <a:p>
            <a:pPr algn="l"/>
            <a:r>
              <a:rPr sz="2200" b="1">
                <a:solidFill>
                  <a:srgbClr val="FFFFFF"/>
                </a:solidFill>
                <a:latin typeface="Calibri"/>
              </a:rPr>
              <a:t>A SAMPLE AVERAGE</a:t>
            </a:r>
          </a:p>
        </p:txBody>
      </p:sp>
      <p:sp>
        <p:nvSpPr>
          <p:cNvPr id="7" name="TextBox 6"/>
          <p:cNvSpPr txBox="1"/>
          <p:nvPr/>
        </p:nvSpPr>
        <p:spPr>
          <a:xfrm>
            <a:off x="5486400" y="3657600"/>
            <a:ext cx="5669280" cy="914400"/>
          </a:xfrm>
          <a:prstGeom prst="rect">
            <a:avLst/>
          </a:prstGeom>
          <a:noFill/>
        </p:spPr>
        <p:txBody>
          <a:bodyPr wrap="square" anchor="t" lIns="0" rIns="0" tIns="0" bIns="0">
            <a:spAutoFit/>
          </a:bodyPr>
          <a:lstStyle/>
          <a:p>
            <a:pPr algn="l"/>
            <a:r>
              <a:rPr sz="2200" b="0">
                <a:solidFill>
                  <a:srgbClr val="5AC8E0"/>
                </a:solidFill>
                <a:latin typeface="Calibri"/>
              </a:rPr>
              <a:t>divide by  σ/√n</a:t>
            </a:r>
          </a:p>
        </p:txBody>
      </p:sp>
      <p:sp>
        <p:nvSpPr>
          <p:cNvPr id="8" name="TextBox 7"/>
          <p:cNvSpPr txBox="1"/>
          <p:nvPr/>
        </p:nvSpPr>
        <p:spPr>
          <a:xfrm>
            <a:off x="914400" y="4983480"/>
            <a:ext cx="10360152" cy="822960"/>
          </a:xfrm>
          <a:prstGeom prst="rect">
            <a:avLst/>
          </a:prstGeom>
          <a:noFill/>
        </p:spPr>
        <p:txBody>
          <a:bodyPr wrap="square" anchor="t" lIns="0" rIns="0" tIns="0" bIns="0">
            <a:spAutoFit/>
          </a:bodyPr>
          <a:lstStyle/>
          <a:p>
            <a:pPr algn="l"/>
            <a:r>
              <a:rPr sz="2000" b="0">
                <a:solidFill>
                  <a:srgbClr val="8FB8D9"/>
                </a:solidFill>
                <a:latin typeface="Calibri"/>
              </a:rPr>
              <a:t>Same z-table, different denominator — and only the CLT bells the averages.</a:t>
            </a:r>
          </a:p>
        </p:txBody>
      </p:sp>
      <p:sp>
        <p:nvSpPr>
          <p:cNvPr id="9" name="TextBox 8"/>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5912" cy="457200"/>
          </a:xfrm>
          <a:prstGeom prst="rect">
            <a:avLst/>
          </a:prstGeom>
          <a:noFill/>
        </p:spPr>
        <p:txBody>
          <a:bodyPr wrap="square" anchor="t" lIns="0" rIns="0" tIns="0" bIns="0">
            <a:spAutoFit/>
          </a:bodyPr>
          <a:lstStyle/>
          <a:p>
            <a:pPr algn="l"/>
            <a:r>
              <a:rPr sz="1500" b="1">
                <a:solidFill>
                  <a:srgbClr val="8FB8D9"/>
                </a:solidFill>
                <a:latin typeface="Calibri"/>
              </a:rPr>
              <a:t>TECHNOLOGY  ·  A CLT PROBABILITY IN A SPREADSHEET</a:t>
            </a:r>
          </a:p>
        </p:txBody>
      </p:sp>
      <p:sp>
        <p:nvSpPr>
          <p:cNvPr id="3" name="TextBox 2"/>
          <p:cNvSpPr txBox="1"/>
          <p:nvPr/>
        </p:nvSpPr>
        <p:spPr>
          <a:xfrm>
            <a:off x="548640" y="1417320"/>
            <a:ext cx="11091672" cy="914400"/>
          </a:xfrm>
          <a:prstGeom prst="rect">
            <a:avLst/>
          </a:prstGeom>
          <a:noFill/>
        </p:spPr>
        <p:txBody>
          <a:bodyPr wrap="square" anchor="t" lIns="0" rIns="0" tIns="0" bIns="0">
            <a:spAutoFit/>
          </a:bodyPr>
          <a:lstStyle/>
          <a:p>
            <a:pPr algn="l"/>
            <a:r>
              <a:rPr sz="5600" b="1">
                <a:solidFill>
                  <a:srgbClr val="5AC8E0"/>
                </a:solidFill>
                <a:latin typeface="Calibri"/>
              </a:rPr>
              <a:t>=NORM.DIST( )</a:t>
            </a:r>
          </a:p>
        </p:txBody>
      </p:sp>
      <p:sp>
        <p:nvSpPr>
          <p:cNvPr id="4" name="TextBox 3"/>
          <p:cNvSpPr txBox="1"/>
          <p:nvPr/>
        </p:nvSpPr>
        <p:spPr>
          <a:xfrm>
            <a:off x="1828800" y="2697480"/>
            <a:ext cx="8686800" cy="713232"/>
          </a:xfrm>
          <a:prstGeom prst="rect">
            <a:avLst/>
          </a:prstGeom>
          <a:noFill/>
        </p:spPr>
        <p:txBody>
          <a:bodyPr wrap="square" anchor="t" lIns="0" rIns="0" tIns="0" bIns="0">
            <a:spAutoFit/>
          </a:bodyPr>
          <a:lstStyle/>
          <a:p>
            <a:pPr algn="l"/>
            <a:r>
              <a:rPr sz="2000" b="1">
                <a:solidFill>
                  <a:srgbClr val="5AC8E0"/>
                </a:solidFill>
                <a:latin typeface="Calibri"/>
              </a:rPr>
              <a:t>1   </a:t>
            </a:r>
            <a:r>
              <a:rPr sz="1900" b="0">
                <a:solidFill>
                  <a:srgbClr val="F2F6FA"/>
                </a:solidFill>
                <a:latin typeface="Calibri"/>
              </a:rPr>
              <a:t>SE first:  =2/SQRT(100)  →  0.20</a:t>
            </a:r>
          </a:p>
        </p:txBody>
      </p:sp>
      <p:sp>
        <p:nvSpPr>
          <p:cNvPr id="5" name="TextBox 4"/>
          <p:cNvSpPr txBox="1"/>
          <p:nvPr/>
        </p:nvSpPr>
        <p:spPr>
          <a:xfrm>
            <a:off x="1828800" y="3410712"/>
            <a:ext cx="8686800" cy="713232"/>
          </a:xfrm>
          <a:prstGeom prst="rect">
            <a:avLst/>
          </a:prstGeom>
          <a:noFill/>
        </p:spPr>
        <p:txBody>
          <a:bodyPr wrap="square" anchor="t" lIns="0" rIns="0" tIns="0" bIns="0">
            <a:spAutoFit/>
          </a:bodyPr>
          <a:lstStyle/>
          <a:p>
            <a:pPr algn="l"/>
            <a:r>
              <a:rPr sz="2000" b="1">
                <a:solidFill>
                  <a:srgbClr val="5AC8E0"/>
                </a:solidFill>
                <a:latin typeface="Calibri"/>
              </a:rPr>
              <a:t>2   </a:t>
            </a:r>
            <a:r>
              <a:rPr sz="1900" b="0">
                <a:solidFill>
                  <a:srgbClr val="F2F6FA"/>
                </a:solidFill>
                <a:latin typeface="Calibri"/>
              </a:rPr>
              <a:t>left:  =NORM.DIST(3.60, 4, 0.20, TRUE)  →  0.0228</a:t>
            </a:r>
          </a:p>
        </p:txBody>
      </p:sp>
      <p:sp>
        <p:nvSpPr>
          <p:cNvPr id="6" name="TextBox 5"/>
          <p:cNvSpPr txBox="1"/>
          <p:nvPr/>
        </p:nvSpPr>
        <p:spPr>
          <a:xfrm>
            <a:off x="1828800" y="4123944"/>
            <a:ext cx="8686800" cy="713232"/>
          </a:xfrm>
          <a:prstGeom prst="rect">
            <a:avLst/>
          </a:prstGeom>
          <a:noFill/>
        </p:spPr>
        <p:txBody>
          <a:bodyPr wrap="square" anchor="t" lIns="0" rIns="0" tIns="0" bIns="0">
            <a:spAutoFit/>
          </a:bodyPr>
          <a:lstStyle/>
          <a:p>
            <a:pPr algn="l"/>
            <a:r>
              <a:rPr sz="2000" b="1">
                <a:solidFill>
                  <a:srgbClr val="5AC8E0"/>
                </a:solidFill>
                <a:latin typeface="Calibri"/>
              </a:rPr>
              <a:t>3   </a:t>
            </a:r>
            <a:r>
              <a:rPr sz="1900" b="0">
                <a:solidFill>
                  <a:srgbClr val="F2F6FA"/>
                </a:solidFill>
                <a:latin typeface="Calibri"/>
              </a:rPr>
              <a:t>right:  =1 − NORM.DIST(4.40, 4, 0.20, TRUE)  →  0.0228</a:t>
            </a:r>
          </a:p>
        </p:txBody>
      </p:sp>
      <p:sp>
        <p:nvSpPr>
          <p:cNvPr id="7" name="TextBox 6"/>
          <p:cNvSpPr txBox="1"/>
          <p:nvPr/>
        </p:nvSpPr>
        <p:spPr>
          <a:xfrm>
            <a:off x="1828800" y="4837176"/>
            <a:ext cx="8686800" cy="713232"/>
          </a:xfrm>
          <a:prstGeom prst="rect">
            <a:avLst/>
          </a:prstGeom>
          <a:noFill/>
        </p:spPr>
        <p:txBody>
          <a:bodyPr wrap="square" anchor="t" lIns="0" rIns="0" tIns="0" bIns="0">
            <a:spAutoFit/>
          </a:bodyPr>
          <a:lstStyle/>
          <a:p>
            <a:pPr algn="l"/>
            <a:r>
              <a:rPr sz="2000" b="1">
                <a:solidFill>
                  <a:srgbClr val="5AC8E0"/>
                </a:solidFill>
                <a:latin typeface="Calibri"/>
              </a:rPr>
              <a:t>4   </a:t>
            </a:r>
            <a:r>
              <a:rPr sz="1900" b="0">
                <a:solidFill>
                  <a:srgbClr val="F2F6FA"/>
                </a:solidFill>
                <a:latin typeface="Calibri"/>
              </a:rPr>
              <a:t>z of x̄:  =STANDARDIZE(3.60, 4, 0.20)  →  −2</a:t>
            </a:r>
          </a:p>
        </p:txBody>
      </p:sp>
      <p:sp>
        <p:nvSpPr>
          <p:cNvPr id="8" name="TextBox 7"/>
          <p:cNvSpPr txBox="1"/>
          <p:nvPr/>
        </p:nvSpPr>
        <p:spPr>
          <a:xfrm>
            <a:off x="914400" y="5715000"/>
            <a:ext cx="10360152" cy="822960"/>
          </a:xfrm>
          <a:prstGeom prst="rect">
            <a:avLst/>
          </a:prstGeom>
          <a:noFill/>
        </p:spPr>
        <p:txBody>
          <a:bodyPr wrap="square" anchor="t" lIns="0" rIns="0" tIns="0" bIns="0">
            <a:spAutoFit/>
          </a:bodyPr>
          <a:lstStyle/>
          <a:p>
            <a:pPr algn="l"/>
            <a:r>
              <a:rPr sz="1700" b="0">
                <a:solidFill>
                  <a:srgbClr val="8FB8D9"/>
                </a:solidFill>
                <a:latin typeface="Calibri"/>
              </a:rPr>
              <a:t>Feed it the STANDARD ERROR (0.20), never the raw σ (2). That's the catch.</a:t>
            </a:r>
          </a:p>
        </p:txBody>
      </p:sp>
      <p:sp>
        <p:nvSpPr>
          <p:cNvPr id="9" name="TextBox 8"/>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051560"/>
            <a:ext cx="10725912" cy="457200"/>
          </a:xfrm>
          <a:prstGeom prst="rect">
            <a:avLst/>
          </a:prstGeom>
          <a:noFill/>
        </p:spPr>
        <p:txBody>
          <a:bodyPr wrap="square" anchor="t" lIns="0" rIns="0" tIns="0" bIns="0">
            <a:spAutoFit/>
          </a:bodyPr>
          <a:lstStyle/>
          <a:p>
            <a:pPr algn="l"/>
            <a:r>
              <a:rPr sz="1500" b="1">
                <a:solidFill>
                  <a:srgbClr val="8FB8D9"/>
                </a:solidFill>
                <a:latin typeface="Calibri"/>
              </a:rPr>
              <a:t>THE AI-CRITIQUE MOMENT  ·  THE TOOL DRAFTS, YOU JUDGE</a:t>
            </a:r>
          </a:p>
        </p:txBody>
      </p:sp>
      <p:sp>
        <p:nvSpPr>
          <p:cNvPr id="3" name="TextBox 2"/>
          <p:cNvSpPr txBox="1"/>
          <p:nvPr/>
        </p:nvSpPr>
        <p:spPr>
          <a:xfrm>
            <a:off x="548640" y="1691640"/>
            <a:ext cx="11091672" cy="914400"/>
          </a:xfrm>
          <a:prstGeom prst="rect">
            <a:avLst/>
          </a:prstGeom>
          <a:noFill/>
        </p:spPr>
        <p:txBody>
          <a:bodyPr wrap="square" anchor="t" lIns="0" rIns="0" tIns="0" bIns="0">
            <a:spAutoFit/>
          </a:bodyPr>
          <a:lstStyle/>
          <a:p>
            <a:pPr algn="l"/>
            <a:r>
              <a:rPr sz="5200" b="1">
                <a:solidFill>
                  <a:srgbClr val="FFFFFF"/>
                </a:solidFill>
                <a:latin typeface="Calibri"/>
              </a:rPr>
              <a:t>Audit the AI</a:t>
            </a:r>
          </a:p>
        </p:txBody>
      </p:sp>
      <p:sp>
        <p:nvSpPr>
          <p:cNvPr id="4" name="TextBox 3"/>
          <p:cNvSpPr txBox="1"/>
          <p:nvPr/>
        </p:nvSpPr>
        <p:spPr>
          <a:xfrm>
            <a:off x="914400" y="2880360"/>
            <a:ext cx="10360152" cy="822960"/>
          </a:xfrm>
          <a:prstGeom prst="rect">
            <a:avLst/>
          </a:prstGeom>
          <a:noFill/>
        </p:spPr>
        <p:txBody>
          <a:bodyPr wrap="square" anchor="t" lIns="0" rIns="0" tIns="0" bIns="0">
            <a:spAutoFit/>
          </a:bodyPr>
          <a:lstStyle/>
          <a:p>
            <a:pPr algn="l"/>
            <a:r>
              <a:rPr sz="2000" b="0">
                <a:solidFill>
                  <a:srgbClr val="F2F6FA"/>
                </a:solidFill>
                <a:latin typeface="Calibri"/>
              </a:rPr>
              <a:t>Ask:  μ = 4, σ = 2, n = 100 — P(sample mean &lt; 3.60)?</a:t>
            </a:r>
          </a:p>
        </p:txBody>
      </p:sp>
      <p:sp>
        <p:nvSpPr>
          <p:cNvPr id="5" name="TextBox 4"/>
          <p:cNvSpPr txBox="1"/>
          <p:nvPr/>
        </p:nvSpPr>
        <p:spPr>
          <a:xfrm>
            <a:off x="1371600" y="3703320"/>
            <a:ext cx="9445752" cy="1463040"/>
          </a:xfrm>
          <a:prstGeom prst="rect">
            <a:avLst/>
          </a:prstGeom>
          <a:noFill/>
        </p:spPr>
        <p:txBody>
          <a:bodyPr wrap="square" anchor="t" lIns="0" rIns="0" tIns="0" bIns="0">
            <a:spAutoFit/>
          </a:bodyPr>
          <a:lstStyle/>
          <a:p>
            <a:pPr algn="l"/>
            <a:r>
              <a:rPr sz="2000" b="0">
                <a:solidFill>
                  <a:srgbClr val="F2F6FA"/>
                </a:solidFill>
                <a:latin typeface="Calibri"/>
              </a:rPr>
              <a:t>The honest answer is </a:t>
            </a:r>
            <a:r>
              <a:rPr sz="2000" b="1">
                <a:solidFill>
                  <a:srgbClr val="5AC8E0"/>
                </a:solidFill>
                <a:latin typeface="Calibri"/>
              </a:rPr>
              <a:t>.0228</a:t>
            </a:r>
            <a:r>
              <a:rPr sz="2000" b="0">
                <a:solidFill>
                  <a:srgbClr val="F2F6FA"/>
                </a:solidFill>
                <a:latin typeface="Calibri"/>
              </a:rPr>
              <a:t>  (SE = 2/√100 = 0.20, z = −2). Chatbots often forget the √n, use σ = 2, or answer about one person.</a:t>
            </a:r>
          </a:p>
        </p:txBody>
      </p:sp>
      <p:sp>
        <p:nvSpPr>
          <p:cNvPr id="6" name="TextBox 5"/>
          <p:cNvSpPr txBox="1"/>
          <p:nvPr/>
        </p:nvSpPr>
        <p:spPr>
          <a:xfrm>
            <a:off x="914400" y="5440680"/>
            <a:ext cx="10360152" cy="822960"/>
          </a:xfrm>
          <a:prstGeom prst="rect">
            <a:avLst/>
          </a:prstGeom>
          <a:noFill/>
        </p:spPr>
        <p:txBody>
          <a:bodyPr wrap="square" anchor="t" lIns="0" rIns="0" tIns="0" bIns="0">
            <a:spAutoFit/>
          </a:bodyPr>
          <a:lstStyle/>
          <a:p>
            <a:pPr algn="l"/>
            <a:r>
              <a:rPr sz="1800" b="0">
                <a:solidFill>
                  <a:srgbClr val="8FB8D9"/>
                </a:solidFill>
                <a:latin typeface="Calibri"/>
              </a:rPr>
              <a:t>The giveaway: did it use the standard error, or the raw σ?</a:t>
            </a:r>
          </a:p>
        </p:txBody>
      </p:sp>
      <p:sp>
        <p:nvSpPr>
          <p:cNvPr id="7" name="TextBox 6"/>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t" lIns="0" rIns="0" tIns="0" bIns="0">
            <a:spAutoFit/>
          </a:bodyPr>
          <a:lstStyle/>
          <a:p>
            <a:pPr algn="l"/>
            <a:r>
              <a:rPr sz="1500" b="1">
                <a:solidFill>
                  <a:srgbClr val="8FB8D9"/>
                </a:solidFill>
                <a:latin typeface="Calibri"/>
              </a:rPr>
              <a:t>BEFORE NEXT CLASS  ·  WEEK 10 WRAP</a:t>
            </a:r>
          </a:p>
        </p:txBody>
      </p:sp>
      <p:sp>
        <p:nvSpPr>
          <p:cNvPr id="3" name="TextBox 2"/>
          <p:cNvSpPr txBox="1"/>
          <p:nvPr/>
        </p:nvSpPr>
        <p:spPr>
          <a:xfrm>
            <a:off x="548640" y="1371600"/>
            <a:ext cx="11091672" cy="914400"/>
          </a:xfrm>
          <a:prstGeom prst="rect">
            <a:avLst/>
          </a:prstGeom>
          <a:noFill/>
        </p:spPr>
        <p:txBody>
          <a:bodyPr wrap="square" anchor="t" lIns="0" rIns="0" tIns="0" bIns="0">
            <a:spAutoFit/>
          </a:bodyPr>
          <a:lstStyle/>
          <a:p>
            <a:pPr algn="l"/>
            <a:r>
              <a:rPr sz="4600" b="1">
                <a:solidFill>
                  <a:srgbClr val="FFFFFF"/>
                </a:solidFill>
                <a:latin typeface="Calibri"/>
              </a:rPr>
              <a:t>μ  ·  σ/√n  ·  the CLT</a:t>
            </a:r>
          </a:p>
        </p:txBody>
      </p:sp>
      <p:sp>
        <p:nvSpPr>
          <p:cNvPr id="4" name="TextBox 3"/>
          <p:cNvSpPr txBox="1"/>
          <p:nvPr/>
        </p:nvSpPr>
        <p:spPr>
          <a:xfrm>
            <a:off x="914400" y="2514600"/>
            <a:ext cx="10360152" cy="822960"/>
          </a:xfrm>
          <a:prstGeom prst="rect">
            <a:avLst/>
          </a:prstGeom>
          <a:noFill/>
        </p:spPr>
        <p:txBody>
          <a:bodyPr wrap="square" anchor="t" lIns="0" rIns="0" tIns="0" bIns="0">
            <a:spAutoFit/>
          </a:bodyPr>
          <a:lstStyle/>
          <a:p>
            <a:pPr algn="l"/>
            <a:r>
              <a:rPr sz="1900" b="0">
                <a:solidFill>
                  <a:srgbClr val="8FB8D9"/>
                </a:solidFill>
                <a:latin typeface="Calibri"/>
              </a:rPr>
              <a:t>Center at μ.  Spread σ/√n.  Large n → x̄ is normal — whatever the population.</a:t>
            </a:r>
          </a:p>
        </p:txBody>
      </p:sp>
      <p:sp>
        <p:nvSpPr>
          <p:cNvPr id="5" name="TextBox 4"/>
          <p:cNvSpPr txBox="1"/>
          <p:nvPr/>
        </p:nvSpPr>
        <p:spPr>
          <a:xfrm>
            <a:off x="1463040" y="3383280"/>
            <a:ext cx="3840480" cy="749808"/>
          </a:xfrm>
          <a:prstGeom prst="rect">
            <a:avLst/>
          </a:prstGeom>
          <a:noFill/>
        </p:spPr>
        <p:txBody>
          <a:bodyPr wrap="square" anchor="t" lIns="0" rIns="0" tIns="0" bIns="0">
            <a:spAutoFit/>
          </a:bodyPr>
          <a:lstStyle/>
          <a:p>
            <a:pPr algn="l"/>
            <a:r>
              <a:rPr sz="1900" b="1">
                <a:solidFill>
                  <a:srgbClr val="5AC8E0"/>
                </a:solidFill>
                <a:latin typeface="Calibri"/>
              </a:rPr>
              <a:t>LECTURE TUTORIAL 10</a:t>
            </a:r>
          </a:p>
        </p:txBody>
      </p:sp>
      <p:sp>
        <p:nvSpPr>
          <p:cNvPr id="6" name="TextBox 5"/>
          <p:cNvSpPr txBox="1"/>
          <p:nvPr/>
        </p:nvSpPr>
        <p:spPr>
          <a:xfrm>
            <a:off x="5486400" y="3383280"/>
            <a:ext cx="5669280" cy="749808"/>
          </a:xfrm>
          <a:prstGeom prst="rect">
            <a:avLst/>
          </a:prstGeom>
          <a:noFill/>
        </p:spPr>
        <p:txBody>
          <a:bodyPr wrap="square" anchor="t" lIns="0" rIns="0" tIns="0" bIns="0">
            <a:spAutoFit/>
          </a:bodyPr>
          <a:lstStyle/>
          <a:p>
            <a:pPr algn="l"/>
            <a:r>
              <a:rPr sz="1600" b="0">
                <a:solidFill>
                  <a:srgbClr val="F2F6FA"/>
                </a:solidFill>
                <a:latin typeface="Calibri"/>
              </a:rPr>
              <a:t>AI tutor — submit the share link  (~30–45 min)</a:t>
            </a:r>
          </a:p>
        </p:txBody>
      </p:sp>
      <p:sp>
        <p:nvSpPr>
          <p:cNvPr id="7" name="TextBox 6"/>
          <p:cNvSpPr txBox="1"/>
          <p:nvPr/>
        </p:nvSpPr>
        <p:spPr>
          <a:xfrm>
            <a:off x="1463040" y="4133087"/>
            <a:ext cx="3840480" cy="749808"/>
          </a:xfrm>
          <a:prstGeom prst="rect">
            <a:avLst/>
          </a:prstGeom>
          <a:noFill/>
        </p:spPr>
        <p:txBody>
          <a:bodyPr wrap="square" anchor="t" lIns="0" rIns="0" tIns="0" bIns="0">
            <a:spAutoFit/>
          </a:bodyPr>
          <a:lstStyle/>
          <a:p>
            <a:pPr algn="l"/>
            <a:r>
              <a:rPr sz="1900" b="1">
                <a:solidFill>
                  <a:srgbClr val="5AC8E0"/>
                </a:solidFill>
                <a:latin typeface="Calibri"/>
              </a:rPr>
              <a:t>QUIZ 10</a:t>
            </a:r>
          </a:p>
        </p:txBody>
      </p:sp>
      <p:sp>
        <p:nvSpPr>
          <p:cNvPr id="8" name="TextBox 7"/>
          <p:cNvSpPr txBox="1"/>
          <p:nvPr/>
        </p:nvSpPr>
        <p:spPr>
          <a:xfrm>
            <a:off x="5486400" y="4133087"/>
            <a:ext cx="5669280" cy="749808"/>
          </a:xfrm>
          <a:prstGeom prst="rect">
            <a:avLst/>
          </a:prstGeom>
          <a:noFill/>
        </p:spPr>
        <p:txBody>
          <a:bodyPr wrap="square" anchor="t" lIns="0" rIns="0" tIns="0" bIns="0">
            <a:spAutoFit/>
          </a:bodyPr>
          <a:lstStyle/>
          <a:p>
            <a:pPr algn="l"/>
            <a:r>
              <a:rPr sz="1600" b="0">
                <a:solidFill>
                  <a:srgbClr val="F2F6FA"/>
                </a:solidFill>
                <a:latin typeface="Calibri"/>
              </a:rPr>
              <a:t>end of week — sampling variability, σ/√n, the CLT</a:t>
            </a:r>
          </a:p>
        </p:txBody>
      </p:sp>
      <p:sp>
        <p:nvSpPr>
          <p:cNvPr id="9" name="TextBox 8"/>
          <p:cNvSpPr txBox="1"/>
          <p:nvPr/>
        </p:nvSpPr>
        <p:spPr>
          <a:xfrm>
            <a:off x="1463040" y="4882896"/>
            <a:ext cx="3840480" cy="749808"/>
          </a:xfrm>
          <a:prstGeom prst="rect">
            <a:avLst/>
          </a:prstGeom>
          <a:noFill/>
        </p:spPr>
        <p:txBody>
          <a:bodyPr wrap="square" anchor="t" lIns="0" rIns="0" tIns="0" bIns="0">
            <a:spAutoFit/>
          </a:bodyPr>
          <a:lstStyle/>
          <a:p>
            <a:pPr algn="l"/>
            <a:r>
              <a:rPr sz="1900" b="1">
                <a:solidFill>
                  <a:srgbClr val="5AC8E0"/>
                </a:solidFill>
                <a:latin typeface="Calibri"/>
              </a:rPr>
              <a:t>DISCUSSION 10  +  ASSIGNMENT 10</a:t>
            </a:r>
          </a:p>
        </p:txBody>
      </p:sp>
      <p:sp>
        <p:nvSpPr>
          <p:cNvPr id="10" name="TextBox 9"/>
          <p:cNvSpPr txBox="1"/>
          <p:nvPr/>
        </p:nvSpPr>
        <p:spPr>
          <a:xfrm>
            <a:off x="5486400" y="4882896"/>
            <a:ext cx="5669280" cy="749808"/>
          </a:xfrm>
          <a:prstGeom prst="rect">
            <a:avLst/>
          </a:prstGeom>
          <a:noFill/>
        </p:spPr>
        <p:txBody>
          <a:bodyPr wrap="square" anchor="t" lIns="0" rIns="0" tIns="0" bIns="0">
            <a:spAutoFit/>
          </a:bodyPr>
          <a:lstStyle/>
          <a:p>
            <a:pPr algn="l"/>
            <a:r>
              <a:rPr sz="1600" b="0">
                <a:solidFill>
                  <a:srgbClr val="F2F6FA"/>
                </a:solidFill>
                <a:latin typeface="Calibri"/>
              </a:rPr>
              <a:t>a real reported average + four coached problems</a:t>
            </a:r>
          </a:p>
        </p:txBody>
      </p:sp>
      <p:sp>
        <p:nvSpPr>
          <p:cNvPr id="11" name="TextBox 10"/>
          <p:cNvSpPr txBox="1"/>
          <p:nvPr/>
        </p:nvSpPr>
        <p:spPr>
          <a:xfrm>
            <a:off x="914400" y="5806440"/>
            <a:ext cx="10360152" cy="822960"/>
          </a:xfrm>
          <a:prstGeom prst="rect">
            <a:avLst/>
          </a:prstGeom>
          <a:noFill/>
        </p:spPr>
        <p:txBody>
          <a:bodyPr wrap="square" anchor="t" lIns="0" rIns="0" tIns="0" bIns="0">
            <a:spAutoFit/>
          </a:bodyPr>
          <a:lstStyle/>
          <a:p>
            <a:pPr algn="l"/>
            <a:r>
              <a:rPr sz="1700" b="0">
                <a:solidFill>
                  <a:srgbClr val="8FB8D9"/>
                </a:solidFill>
                <a:latin typeface="Calibri"/>
              </a:rPr>
              <a:t>Next week: from σ/√n to a confidence interval — 'we're 95% sure the true mean is in here.'</a:t>
            </a:r>
          </a:p>
        </p:txBody>
      </p:sp>
      <p:sp>
        <p:nvSpPr>
          <p:cNvPr id="12" name="TextBox 11"/>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13</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417320"/>
            <a:ext cx="10725912" cy="457200"/>
          </a:xfrm>
          <a:prstGeom prst="rect">
            <a:avLst/>
          </a:prstGeom>
          <a:noFill/>
        </p:spPr>
        <p:txBody>
          <a:bodyPr wrap="square" anchor="t" lIns="0" rIns="0" tIns="0" bIns="0">
            <a:spAutoFit/>
          </a:bodyPr>
          <a:lstStyle/>
          <a:p>
            <a:pPr algn="l"/>
            <a:r>
              <a:rPr sz="1500" b="1">
                <a:solidFill>
                  <a:srgbClr val="8FB8D9"/>
                </a:solidFill>
                <a:latin typeface="Calibri"/>
              </a:rPr>
              <a:t>THE WEEK'S BIG QUESTION</a:t>
            </a:r>
          </a:p>
        </p:txBody>
      </p:sp>
      <p:sp>
        <p:nvSpPr>
          <p:cNvPr id="3" name="TextBox 2"/>
          <p:cNvSpPr txBox="1"/>
          <p:nvPr/>
        </p:nvSpPr>
        <p:spPr>
          <a:xfrm>
            <a:off x="822960" y="2194560"/>
            <a:ext cx="10543032" cy="2377440"/>
          </a:xfrm>
          <a:prstGeom prst="rect">
            <a:avLst/>
          </a:prstGeom>
          <a:noFill/>
        </p:spPr>
        <p:txBody>
          <a:bodyPr wrap="square" anchor="t" lIns="0" rIns="0" tIns="0" bIns="0">
            <a:spAutoFit/>
          </a:bodyPr>
          <a:lstStyle/>
          <a:p>
            <a:pPr algn="l">
              <a:lnSpc>
                <a:spcPct val="102000"/>
              </a:lnSpc>
            </a:pPr>
            <a:r>
              <a:rPr sz="4000" b="1">
                <a:solidFill>
                  <a:srgbClr val="FFFFFF"/>
                </a:solidFill>
                <a:latin typeface="Calibri"/>
              </a:rPr>
              <a:t>If we'd grabbed a different sample,</a:t>
            </a:r>
          </a:p>
          <a:p>
            <a:pPr algn="l">
              <a:lnSpc>
                <a:spcPct val="102000"/>
              </a:lnSpc>
            </a:pPr>
            <a:r>
              <a:rPr sz="4000" b="1">
                <a:solidFill>
                  <a:srgbClr val="FFFFFF"/>
                </a:solidFill>
                <a:latin typeface="Calibri"/>
              </a:rPr>
              <a:t>we'd have gotten a different average —</a:t>
            </a:r>
          </a:p>
          <a:p>
            <a:pPr algn="l">
              <a:lnSpc>
                <a:spcPct val="102000"/>
              </a:lnSpc>
            </a:pPr>
            <a:r>
              <a:rPr sz="4000" b="1">
                <a:solidFill>
                  <a:srgbClr val="FFFFFF"/>
                </a:solidFill>
                <a:latin typeface="Calibri"/>
              </a:rPr>
              <a:t>how much does the average move?</a:t>
            </a:r>
          </a:p>
        </p:txBody>
      </p:sp>
      <p:sp>
        <p:nvSpPr>
          <p:cNvPr id="4" name="Oval 3"/>
          <p:cNvSpPr/>
          <p:nvPr/>
        </p:nvSpPr>
        <p:spPr>
          <a:xfrm>
            <a:off x="6035040"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5074920"/>
            <a:ext cx="10360152" cy="822960"/>
          </a:xfrm>
          <a:prstGeom prst="rect">
            <a:avLst/>
          </a:prstGeom>
          <a:noFill/>
        </p:spPr>
        <p:txBody>
          <a:bodyPr wrap="square" anchor="t" lIns="0" rIns="0" tIns="0" bIns="0">
            <a:spAutoFit/>
          </a:bodyPr>
          <a:lstStyle/>
          <a:p>
            <a:pPr algn="l"/>
            <a:r>
              <a:rPr sz="2000" b="0">
                <a:solidFill>
                  <a:srgbClr val="8FB8D9"/>
                </a:solidFill>
                <a:latin typeface="Calibri"/>
              </a:rPr>
              <a:t>Sampling variability   ·   the standard error σ/√n   ·   the Central Limit Theorem</a:t>
            </a:r>
          </a:p>
        </p:txBody>
      </p:sp>
      <p:sp>
        <p:nvSpPr>
          <p:cNvPr id="6" name="TextBox 5"/>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920240"/>
            <a:ext cx="10725912" cy="457200"/>
          </a:xfrm>
          <a:prstGeom prst="rect">
            <a:avLst/>
          </a:prstGeom>
          <a:noFill/>
        </p:spPr>
        <p:txBody>
          <a:bodyPr wrap="square" anchor="t" lIns="0" rIns="0" tIns="0" bIns="0">
            <a:spAutoFit/>
          </a:bodyPr>
          <a:lstStyle/>
          <a:p>
            <a:pPr algn="l"/>
            <a:r>
              <a:rPr sz="1500" b="1">
                <a:solidFill>
                  <a:srgbClr val="8FB8D9"/>
                </a:solidFill>
                <a:latin typeface="Calibri"/>
              </a:rPr>
              <a:t>A STATISTIC IS A MOVING TARGET</a:t>
            </a:r>
          </a:p>
        </p:txBody>
      </p:sp>
      <p:sp>
        <p:nvSpPr>
          <p:cNvPr id="3" name="TextBox 2"/>
          <p:cNvSpPr txBox="1"/>
          <p:nvPr/>
        </p:nvSpPr>
        <p:spPr>
          <a:xfrm>
            <a:off x="548640" y="2743200"/>
            <a:ext cx="11091672" cy="1645920"/>
          </a:xfrm>
          <a:prstGeom prst="rect">
            <a:avLst/>
          </a:prstGeom>
          <a:noFill/>
        </p:spPr>
        <p:txBody>
          <a:bodyPr wrap="square" anchor="t" lIns="0" rIns="0" tIns="0" bIns="0">
            <a:spAutoFit/>
          </a:bodyPr>
          <a:lstStyle/>
          <a:p>
            <a:pPr algn="l"/>
            <a:r>
              <a:rPr sz="5200" b="1">
                <a:solidFill>
                  <a:srgbClr val="FFFFFF"/>
                </a:solidFill>
                <a:latin typeface="Calibri"/>
              </a:rPr>
              <a:t>SAMPLING VARIABILITY</a:t>
            </a:r>
          </a:p>
        </p:txBody>
      </p:sp>
      <p:sp>
        <p:nvSpPr>
          <p:cNvPr id="4" name="TextBox 3"/>
          <p:cNvSpPr txBox="1"/>
          <p:nvPr/>
        </p:nvSpPr>
        <p:spPr>
          <a:xfrm>
            <a:off x="914400" y="4434840"/>
            <a:ext cx="10360152" cy="822960"/>
          </a:xfrm>
          <a:prstGeom prst="rect">
            <a:avLst/>
          </a:prstGeom>
          <a:noFill/>
        </p:spPr>
        <p:txBody>
          <a:bodyPr wrap="square" anchor="t" lIns="0" rIns="0" tIns="0" bIns="0">
            <a:spAutoFit/>
          </a:bodyPr>
          <a:lstStyle/>
          <a:p>
            <a:pPr algn="l"/>
            <a:r>
              <a:rPr sz="1900" b="0">
                <a:solidFill>
                  <a:srgbClr val="8FB8D9"/>
                </a:solidFill>
                <a:latin typeface="Calibri"/>
              </a:rPr>
              <a:t>Take a new sample, get a new x̄. Pile up all those averages → the sampling distribution.</a:t>
            </a:r>
          </a:p>
        </p:txBody>
      </p:sp>
      <p:sp>
        <p:nvSpPr>
          <p:cNvPr id="5" name="Oval 4"/>
          <p:cNvSpPr/>
          <p:nvPr/>
        </p:nvSpPr>
        <p:spPr>
          <a:xfrm>
            <a:off x="6035040"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t" lIns="0" rIns="0" tIns="0" bIns="0">
            <a:spAutoFit/>
          </a:bodyPr>
          <a:lstStyle/>
          <a:p>
            <a:pPr algn="l"/>
            <a:r>
              <a:rPr sz="1500" b="1">
                <a:solidFill>
                  <a:srgbClr val="8FB8D9"/>
                </a:solidFill>
                <a:latin typeface="Calibri"/>
              </a:rPr>
              <a:t>THE SAMPLING DISTRIBUTION OF x̄  ·  TWO NUMBERS PIN IT DOWN</a:t>
            </a:r>
          </a:p>
        </p:txBody>
      </p:sp>
      <p:sp>
        <p:nvSpPr>
          <p:cNvPr id="3" name="TextBox 2"/>
          <p:cNvSpPr txBox="1"/>
          <p:nvPr/>
        </p:nvSpPr>
        <p:spPr>
          <a:xfrm>
            <a:off x="548640" y="1417320"/>
            <a:ext cx="11091672" cy="1005840"/>
          </a:xfrm>
          <a:prstGeom prst="rect">
            <a:avLst/>
          </a:prstGeom>
          <a:noFill/>
        </p:spPr>
        <p:txBody>
          <a:bodyPr wrap="square" anchor="t" lIns="0" rIns="0" tIns="0" bIns="0">
            <a:spAutoFit/>
          </a:bodyPr>
          <a:lstStyle/>
          <a:p>
            <a:pPr algn="l"/>
            <a:r>
              <a:rPr sz="5000" b="1">
                <a:solidFill>
                  <a:srgbClr val="5AC8E0"/>
                </a:solidFill>
                <a:latin typeface="Calibri"/>
              </a:rPr>
              <a:t>Center  ·  Spread</a:t>
            </a:r>
          </a:p>
        </p:txBody>
      </p:sp>
      <p:sp>
        <p:nvSpPr>
          <p:cNvPr id="4" name="TextBox 3"/>
          <p:cNvSpPr txBox="1"/>
          <p:nvPr/>
        </p:nvSpPr>
        <p:spPr>
          <a:xfrm>
            <a:off x="1188720" y="2834640"/>
            <a:ext cx="2743200" cy="914400"/>
          </a:xfrm>
          <a:prstGeom prst="rect">
            <a:avLst/>
          </a:prstGeom>
          <a:noFill/>
        </p:spPr>
        <p:txBody>
          <a:bodyPr wrap="square" anchor="t" lIns="0" rIns="0" tIns="0" bIns="0">
            <a:spAutoFit/>
          </a:bodyPr>
          <a:lstStyle/>
          <a:p>
            <a:pPr algn="l"/>
            <a:r>
              <a:rPr sz="2800" b="1">
                <a:solidFill>
                  <a:srgbClr val="FFFFFF"/>
                </a:solidFill>
                <a:latin typeface="Calibri"/>
              </a:rPr>
              <a:t>CENTER</a:t>
            </a:r>
          </a:p>
        </p:txBody>
      </p:sp>
      <p:sp>
        <p:nvSpPr>
          <p:cNvPr id="5" name="TextBox 4"/>
          <p:cNvSpPr txBox="1"/>
          <p:nvPr/>
        </p:nvSpPr>
        <p:spPr>
          <a:xfrm>
            <a:off x="4114800" y="2788920"/>
            <a:ext cx="2926080" cy="914400"/>
          </a:xfrm>
          <a:prstGeom prst="rect">
            <a:avLst/>
          </a:prstGeom>
          <a:noFill/>
        </p:spPr>
        <p:txBody>
          <a:bodyPr wrap="square" anchor="t" lIns="0" rIns="0" tIns="0" bIns="0">
            <a:spAutoFit/>
          </a:bodyPr>
          <a:lstStyle/>
          <a:p>
            <a:pPr algn="l"/>
            <a:r>
              <a:rPr sz="3000" b="1">
                <a:solidFill>
                  <a:srgbClr val="5AC8E0"/>
                </a:solidFill>
                <a:latin typeface="Calibri"/>
              </a:rPr>
              <a:t>= μ</a:t>
            </a:r>
          </a:p>
        </p:txBody>
      </p:sp>
      <p:sp>
        <p:nvSpPr>
          <p:cNvPr id="6" name="TextBox 5"/>
          <p:cNvSpPr txBox="1"/>
          <p:nvPr/>
        </p:nvSpPr>
        <p:spPr>
          <a:xfrm>
            <a:off x="6766560" y="2907792"/>
            <a:ext cx="4572000" cy="914400"/>
          </a:xfrm>
          <a:prstGeom prst="rect">
            <a:avLst/>
          </a:prstGeom>
          <a:noFill/>
        </p:spPr>
        <p:txBody>
          <a:bodyPr wrap="square" anchor="t" lIns="0" rIns="0" tIns="0" bIns="0">
            <a:spAutoFit/>
          </a:bodyPr>
          <a:lstStyle/>
          <a:p>
            <a:pPr algn="l"/>
            <a:r>
              <a:rPr sz="1700" b="0">
                <a:solidFill>
                  <a:srgbClr val="F2F6FA"/>
                </a:solidFill>
                <a:latin typeface="Calibri"/>
              </a:rPr>
              <a:t>the averages aim at the truth</a:t>
            </a:r>
          </a:p>
        </p:txBody>
      </p:sp>
      <p:sp>
        <p:nvSpPr>
          <p:cNvPr id="7" name="TextBox 6"/>
          <p:cNvSpPr txBox="1"/>
          <p:nvPr/>
        </p:nvSpPr>
        <p:spPr>
          <a:xfrm>
            <a:off x="1188720" y="4069080"/>
            <a:ext cx="2743200" cy="914400"/>
          </a:xfrm>
          <a:prstGeom prst="rect">
            <a:avLst/>
          </a:prstGeom>
          <a:noFill/>
        </p:spPr>
        <p:txBody>
          <a:bodyPr wrap="square" anchor="t" lIns="0" rIns="0" tIns="0" bIns="0">
            <a:spAutoFit/>
          </a:bodyPr>
          <a:lstStyle/>
          <a:p>
            <a:pPr algn="l"/>
            <a:r>
              <a:rPr sz="2800" b="1">
                <a:solidFill>
                  <a:srgbClr val="FFFFFF"/>
                </a:solidFill>
                <a:latin typeface="Calibri"/>
              </a:rPr>
              <a:t>SPREAD</a:t>
            </a:r>
          </a:p>
        </p:txBody>
      </p:sp>
      <p:sp>
        <p:nvSpPr>
          <p:cNvPr id="8" name="TextBox 7"/>
          <p:cNvSpPr txBox="1"/>
          <p:nvPr/>
        </p:nvSpPr>
        <p:spPr>
          <a:xfrm>
            <a:off x="4114800" y="4023360"/>
            <a:ext cx="2926080" cy="914400"/>
          </a:xfrm>
          <a:prstGeom prst="rect">
            <a:avLst/>
          </a:prstGeom>
          <a:noFill/>
        </p:spPr>
        <p:txBody>
          <a:bodyPr wrap="square" anchor="t" lIns="0" rIns="0" tIns="0" bIns="0">
            <a:spAutoFit/>
          </a:bodyPr>
          <a:lstStyle/>
          <a:p>
            <a:pPr algn="l"/>
            <a:r>
              <a:rPr sz="3000" b="1">
                <a:solidFill>
                  <a:srgbClr val="5AC8E0"/>
                </a:solidFill>
                <a:latin typeface="Calibri"/>
              </a:rPr>
              <a:t>= σ/√n</a:t>
            </a:r>
          </a:p>
        </p:txBody>
      </p:sp>
      <p:sp>
        <p:nvSpPr>
          <p:cNvPr id="9" name="TextBox 8"/>
          <p:cNvSpPr txBox="1"/>
          <p:nvPr/>
        </p:nvSpPr>
        <p:spPr>
          <a:xfrm>
            <a:off x="6766560" y="4142232"/>
            <a:ext cx="4572000" cy="914400"/>
          </a:xfrm>
          <a:prstGeom prst="rect">
            <a:avLst/>
          </a:prstGeom>
          <a:noFill/>
        </p:spPr>
        <p:txBody>
          <a:bodyPr wrap="square" anchor="t" lIns="0" rIns="0" tIns="0" bIns="0">
            <a:spAutoFit/>
          </a:bodyPr>
          <a:lstStyle/>
          <a:p>
            <a:pPr algn="l"/>
            <a:r>
              <a:rPr sz="1700" b="0">
                <a:solidFill>
                  <a:srgbClr val="F2F6FA"/>
                </a:solidFill>
                <a:latin typeface="Calibri"/>
              </a:rPr>
              <a:t>the standard error — smaller than σ</a:t>
            </a:r>
          </a:p>
        </p:txBody>
      </p:sp>
      <p:sp>
        <p:nvSpPr>
          <p:cNvPr id="10" name="TextBox 9"/>
          <p:cNvSpPr txBox="1"/>
          <p:nvPr/>
        </p:nvSpPr>
        <p:spPr>
          <a:xfrm>
            <a:off x="914400" y="5440680"/>
            <a:ext cx="10360152" cy="822960"/>
          </a:xfrm>
          <a:prstGeom prst="rect">
            <a:avLst/>
          </a:prstGeom>
          <a:noFill/>
        </p:spPr>
        <p:txBody>
          <a:bodyPr wrap="square" anchor="t" lIns="0" rIns="0" tIns="0" bIns="0">
            <a:spAutoFit/>
          </a:bodyPr>
          <a:lstStyle/>
          <a:p>
            <a:pPr algn="l"/>
            <a:r>
              <a:rPr sz="1900" b="0">
                <a:solidFill>
                  <a:srgbClr val="8FB8D9"/>
                </a:solidFill>
                <a:latin typeface="Calibri"/>
              </a:rPr>
              <a:t>Bigger n → smaller σ/√n → the averages cluster tighter around μ.</a:t>
            </a:r>
          </a:p>
        </p:txBody>
      </p:sp>
      <p:sp>
        <p:nvSpPr>
          <p:cNvPr id="11" name="TextBox 10"/>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097280"/>
            <a:ext cx="10725912" cy="457200"/>
          </a:xfrm>
          <a:prstGeom prst="rect">
            <a:avLst/>
          </a:prstGeom>
          <a:noFill/>
        </p:spPr>
        <p:txBody>
          <a:bodyPr wrap="square" anchor="t" lIns="0" rIns="0" tIns="0" bIns="0">
            <a:spAutoFit/>
          </a:bodyPr>
          <a:lstStyle/>
          <a:p>
            <a:pPr algn="l"/>
            <a:r>
              <a:rPr sz="1500" b="1">
                <a:solidFill>
                  <a:srgbClr val="8FB8D9"/>
                </a:solidFill>
                <a:latin typeface="Calibri"/>
              </a:rPr>
              <a:t>THE ENGINE OF THE WEEK  ·  THE STANDARD ERROR</a:t>
            </a:r>
          </a:p>
        </p:txBody>
      </p:sp>
      <p:sp>
        <p:nvSpPr>
          <p:cNvPr id="3" name="TextBox 2"/>
          <p:cNvSpPr txBox="1"/>
          <p:nvPr/>
        </p:nvSpPr>
        <p:spPr>
          <a:xfrm>
            <a:off x="548640" y="1691640"/>
            <a:ext cx="11091672" cy="1188720"/>
          </a:xfrm>
          <a:prstGeom prst="rect">
            <a:avLst/>
          </a:prstGeom>
          <a:noFill/>
        </p:spPr>
        <p:txBody>
          <a:bodyPr wrap="square" anchor="t" lIns="0" rIns="0" tIns="0" bIns="0">
            <a:spAutoFit/>
          </a:bodyPr>
          <a:lstStyle/>
          <a:p>
            <a:pPr algn="l"/>
            <a:r>
              <a:rPr sz="9600" b="1">
                <a:solidFill>
                  <a:srgbClr val="FFFFFF"/>
                </a:solidFill>
                <a:latin typeface="Calibri"/>
              </a:rPr>
              <a:t>σ/√n</a:t>
            </a:r>
          </a:p>
        </p:txBody>
      </p:sp>
      <p:sp>
        <p:nvSpPr>
          <p:cNvPr id="4" name="TextBox 3"/>
          <p:cNvSpPr txBox="1"/>
          <p:nvPr/>
        </p:nvSpPr>
        <p:spPr>
          <a:xfrm>
            <a:off x="914400" y="3383280"/>
            <a:ext cx="10360152" cy="822960"/>
          </a:xfrm>
          <a:prstGeom prst="rect">
            <a:avLst/>
          </a:prstGeom>
          <a:noFill/>
        </p:spPr>
        <p:txBody>
          <a:bodyPr wrap="square" anchor="t" lIns="0" rIns="0" tIns="0" bIns="0">
            <a:spAutoFit/>
          </a:bodyPr>
          <a:lstStyle/>
          <a:p>
            <a:pPr algn="l"/>
            <a:r>
              <a:rPr sz="2400" b="0">
                <a:solidFill>
                  <a:srgbClr val="F2F6FA"/>
                </a:solidFill>
                <a:latin typeface="Calibri"/>
              </a:rPr>
              <a:t>μ = $4.00,  σ = $2.00,  n = 100</a:t>
            </a:r>
          </a:p>
        </p:txBody>
      </p:sp>
      <p:sp>
        <p:nvSpPr>
          <p:cNvPr id="5" name="TextBox 4"/>
          <p:cNvSpPr txBox="1"/>
          <p:nvPr/>
        </p:nvSpPr>
        <p:spPr>
          <a:xfrm>
            <a:off x="914400" y="4160520"/>
            <a:ext cx="10360152" cy="822960"/>
          </a:xfrm>
          <a:prstGeom prst="rect">
            <a:avLst/>
          </a:prstGeom>
          <a:noFill/>
        </p:spPr>
        <p:txBody>
          <a:bodyPr wrap="square" anchor="t" lIns="0" rIns="0" tIns="0" bIns="0">
            <a:spAutoFit/>
          </a:bodyPr>
          <a:lstStyle/>
          <a:p>
            <a:pPr algn="l"/>
            <a:r>
              <a:rPr sz="2400" b="0">
                <a:solidFill>
                  <a:srgbClr val="F2F6FA"/>
                </a:solidFill>
                <a:latin typeface="Calibri"/>
              </a:rPr>
              <a:t>SE = 2.00 / √100 = 2.00 / 10 = </a:t>
            </a:r>
            <a:r>
              <a:rPr sz="2400" b="1">
                <a:solidFill>
                  <a:srgbClr val="5AC8E0"/>
                </a:solidFill>
                <a:latin typeface="Calibri"/>
              </a:rPr>
              <a:t>$0.20</a:t>
            </a:r>
          </a:p>
        </p:txBody>
      </p:sp>
      <p:sp>
        <p:nvSpPr>
          <p:cNvPr id="6" name="TextBox 5"/>
          <p:cNvSpPr txBox="1"/>
          <p:nvPr/>
        </p:nvSpPr>
        <p:spPr>
          <a:xfrm>
            <a:off x="914400" y="5212080"/>
            <a:ext cx="10360152" cy="822960"/>
          </a:xfrm>
          <a:prstGeom prst="rect">
            <a:avLst/>
          </a:prstGeom>
          <a:noFill/>
        </p:spPr>
        <p:txBody>
          <a:bodyPr wrap="square" anchor="t" lIns="0" rIns="0" tIns="0" bIns="0">
            <a:spAutoFit/>
          </a:bodyPr>
          <a:lstStyle/>
          <a:p>
            <a:pPr algn="l"/>
            <a:r>
              <a:rPr sz="2000" b="0">
                <a:solidFill>
                  <a:srgbClr val="8FB8D9"/>
                </a:solidFill>
                <a:latin typeface="Calibri"/>
              </a:rPr>
              <a:t>Individuals swing by $2.00; averages of 100 wobble by just 20 cents.</a:t>
            </a:r>
          </a:p>
        </p:txBody>
      </p:sp>
      <p:sp>
        <p:nvSpPr>
          <p:cNvPr id="7" name="TextBox 6"/>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371600"/>
            <a:ext cx="10725912" cy="457200"/>
          </a:xfrm>
          <a:prstGeom prst="rect">
            <a:avLst/>
          </a:prstGeom>
          <a:noFill/>
        </p:spPr>
        <p:txBody>
          <a:bodyPr wrap="square" anchor="t" lIns="0" rIns="0" tIns="0" bIns="0">
            <a:spAutoFit/>
          </a:bodyPr>
          <a:lstStyle/>
          <a:p>
            <a:pPr algn="l"/>
            <a:r>
              <a:rPr sz="1500" b="1">
                <a:solidFill>
                  <a:srgbClr val="8FB8D9"/>
                </a:solidFill>
                <a:latin typeface="Calibri"/>
              </a:rPr>
              <a:t>THE TRAP EVERYONE FALLS FOR</a:t>
            </a:r>
          </a:p>
        </p:txBody>
      </p:sp>
      <p:sp>
        <p:nvSpPr>
          <p:cNvPr id="3" name="TextBox 2"/>
          <p:cNvSpPr txBox="1"/>
          <p:nvPr/>
        </p:nvSpPr>
        <p:spPr>
          <a:xfrm>
            <a:off x="548640" y="2057400"/>
            <a:ext cx="11091672" cy="1737360"/>
          </a:xfrm>
          <a:prstGeom prst="rect">
            <a:avLst/>
          </a:prstGeom>
          <a:noFill/>
        </p:spPr>
        <p:txBody>
          <a:bodyPr wrap="square" anchor="t" lIns="0" rIns="0" tIns="0" bIns="0">
            <a:spAutoFit/>
          </a:bodyPr>
          <a:lstStyle/>
          <a:p>
            <a:pPr algn="l"/>
            <a:r>
              <a:rPr sz="10000" b="1">
                <a:solidFill>
                  <a:srgbClr val="FFFFFF"/>
                </a:solidFill>
                <a:latin typeface="Calibri"/>
              </a:rPr>
              <a:t>σ   ≠   σ/√n</a:t>
            </a:r>
          </a:p>
        </p:txBody>
      </p:sp>
      <p:sp>
        <p:nvSpPr>
          <p:cNvPr id="4" name="TextBox 3"/>
          <p:cNvSpPr txBox="1"/>
          <p:nvPr/>
        </p:nvSpPr>
        <p:spPr>
          <a:xfrm>
            <a:off x="914400" y="4160520"/>
            <a:ext cx="10360152" cy="822960"/>
          </a:xfrm>
          <a:prstGeom prst="rect">
            <a:avLst/>
          </a:prstGeom>
          <a:noFill/>
        </p:spPr>
        <p:txBody>
          <a:bodyPr wrap="square" anchor="t" lIns="0" rIns="0" tIns="0" bIns="0">
            <a:spAutoFit/>
          </a:bodyPr>
          <a:lstStyle/>
          <a:p>
            <a:pPr algn="l"/>
            <a:r>
              <a:rPr sz="2200" b="0">
                <a:solidFill>
                  <a:srgbClr val="F2F6FA"/>
                </a:solidFill>
                <a:latin typeface="Calibri"/>
              </a:rPr>
              <a:t>σ is the spread of INDIVIDUALS.   σ/√n is the spread of the AVERAGE.</a:t>
            </a:r>
          </a:p>
        </p:txBody>
      </p:sp>
      <p:sp>
        <p:nvSpPr>
          <p:cNvPr id="5" name="Oval 4"/>
          <p:cNvSpPr/>
          <p:nvPr/>
        </p:nvSpPr>
        <p:spPr>
          <a:xfrm>
            <a:off x="6035040"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914400" y="4983480"/>
            <a:ext cx="10360152" cy="822960"/>
          </a:xfrm>
          <a:prstGeom prst="rect">
            <a:avLst/>
          </a:prstGeom>
          <a:noFill/>
        </p:spPr>
        <p:txBody>
          <a:bodyPr wrap="square" anchor="t" lIns="0" rIns="0" tIns="0" bIns="0">
            <a:spAutoFit/>
          </a:bodyPr>
          <a:lstStyle/>
          <a:p>
            <a:pPr algn="l"/>
            <a:r>
              <a:rPr sz="2000" b="0">
                <a:solidFill>
                  <a:srgbClr val="5AC8E0"/>
                </a:solidFill>
                <a:latin typeface="Calibri"/>
              </a:rPr>
              <a:t>For a mean, always divide by √n. Forget it and every probability is wrong.</a:t>
            </a:r>
          </a:p>
        </p:txBody>
      </p:sp>
      <p:sp>
        <p:nvSpPr>
          <p:cNvPr id="7" name="TextBox 6"/>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t" lIns="0" rIns="0" tIns="0" bIns="0">
            <a:spAutoFit/>
          </a:bodyPr>
          <a:lstStyle/>
          <a:p>
            <a:pPr algn="l"/>
            <a:r>
              <a:rPr sz="1500" b="1">
                <a:solidFill>
                  <a:srgbClr val="8FB8D9"/>
                </a:solidFill>
                <a:latin typeface="Calibri"/>
              </a:rPr>
              <a:t>THE MIRACLE THAT MAKES INFERENCE POSSIBLE</a:t>
            </a:r>
          </a:p>
        </p:txBody>
      </p:sp>
      <p:sp>
        <p:nvSpPr>
          <p:cNvPr id="3" name="TextBox 2"/>
          <p:cNvSpPr txBox="1"/>
          <p:nvPr/>
        </p:nvSpPr>
        <p:spPr>
          <a:xfrm>
            <a:off x="548640" y="1371600"/>
            <a:ext cx="11091672" cy="1737360"/>
          </a:xfrm>
          <a:prstGeom prst="rect">
            <a:avLst/>
          </a:prstGeom>
          <a:noFill/>
        </p:spPr>
        <p:txBody>
          <a:bodyPr wrap="square" anchor="t" lIns="0" rIns="0" tIns="0" bIns="0">
            <a:spAutoFit/>
          </a:bodyPr>
          <a:lstStyle/>
          <a:p>
            <a:pPr algn="l">
              <a:lnSpc>
                <a:spcPct val="100000"/>
              </a:lnSpc>
            </a:pPr>
            <a:r>
              <a:rPr sz="5600" b="1">
                <a:solidFill>
                  <a:srgbClr val="FFFFFF"/>
                </a:solidFill>
                <a:latin typeface="Calibri"/>
              </a:rPr>
              <a:t>Central Limit</a:t>
            </a:r>
          </a:p>
          <a:p>
            <a:pPr algn="l">
              <a:lnSpc>
                <a:spcPct val="100000"/>
              </a:lnSpc>
            </a:pPr>
            <a:r>
              <a:rPr sz="5600" b="1">
                <a:solidFill>
                  <a:srgbClr val="FFFFFF"/>
                </a:solidFill>
                <a:latin typeface="Calibri"/>
              </a:rPr>
              <a:t>Theorem</a:t>
            </a:r>
          </a:p>
        </p:txBody>
      </p:sp>
      <p:sp>
        <p:nvSpPr>
          <p:cNvPr id="4" name="TextBox 3"/>
          <p:cNvSpPr txBox="1"/>
          <p:nvPr/>
        </p:nvSpPr>
        <p:spPr>
          <a:xfrm>
            <a:off x="914400" y="3840480"/>
            <a:ext cx="10360152" cy="822960"/>
          </a:xfrm>
          <a:prstGeom prst="rect">
            <a:avLst/>
          </a:prstGeom>
          <a:noFill/>
        </p:spPr>
        <p:txBody>
          <a:bodyPr wrap="square" anchor="t" lIns="0" rIns="0" tIns="0" bIns="0">
            <a:spAutoFit/>
          </a:bodyPr>
          <a:lstStyle/>
          <a:p>
            <a:pPr algn="l"/>
            <a:r>
              <a:rPr sz="2200" b="0">
                <a:solidFill>
                  <a:srgbClr val="F2F6FA"/>
                </a:solidFill>
                <a:latin typeface="Calibri"/>
              </a:rPr>
              <a:t>For large n, x̄ is approximately NORMAL — whatever shape the population has.</a:t>
            </a:r>
          </a:p>
        </p:txBody>
      </p:sp>
      <p:sp>
        <p:nvSpPr>
          <p:cNvPr id="5" name="TextBox 4"/>
          <p:cNvSpPr txBox="1"/>
          <p:nvPr/>
        </p:nvSpPr>
        <p:spPr>
          <a:xfrm>
            <a:off x="914400" y="4892040"/>
            <a:ext cx="10360152" cy="822960"/>
          </a:xfrm>
          <a:prstGeom prst="rect">
            <a:avLst/>
          </a:prstGeom>
          <a:noFill/>
        </p:spPr>
        <p:txBody>
          <a:bodyPr wrap="square" anchor="t" lIns="0" rIns="0" tIns="0" bIns="0">
            <a:spAutoFit/>
          </a:bodyPr>
          <a:lstStyle/>
          <a:p>
            <a:pPr algn="l"/>
            <a:r>
              <a:rPr sz="2000" b="0">
                <a:solidFill>
                  <a:srgbClr val="5AC8E0"/>
                </a:solidFill>
                <a:latin typeface="Calibri"/>
              </a:rPr>
              <a:t>Normal, centered at μ, spread σ/√n.   Average enough of anything → a bell.</a:t>
            </a:r>
          </a:p>
        </p:txBody>
      </p:sp>
      <p:sp>
        <p:nvSpPr>
          <p:cNvPr id="6" name="TextBox 5"/>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731520"/>
            <a:ext cx="10725912" cy="457200"/>
          </a:xfrm>
          <a:prstGeom prst="rect">
            <a:avLst/>
          </a:prstGeom>
          <a:noFill/>
        </p:spPr>
        <p:txBody>
          <a:bodyPr wrap="square" anchor="t" lIns="0" rIns="0" tIns="0" bIns="0">
            <a:spAutoFit/>
          </a:bodyPr>
          <a:lstStyle/>
          <a:p>
            <a:pPr algn="l"/>
            <a:r>
              <a:rPr sz="1500" b="1">
                <a:solidFill>
                  <a:srgbClr val="8FB8D9"/>
                </a:solidFill>
                <a:latin typeface="Calibri"/>
              </a:rPr>
              <a:t>A CLT PROBABILITY  ·  THE THREE-LINE RITUAL</a:t>
            </a:r>
          </a:p>
        </p:txBody>
      </p:sp>
      <p:sp>
        <p:nvSpPr>
          <p:cNvPr id="3" name="TextBox 2"/>
          <p:cNvSpPr txBox="1"/>
          <p:nvPr/>
        </p:nvSpPr>
        <p:spPr>
          <a:xfrm>
            <a:off x="548640" y="1234440"/>
            <a:ext cx="11091672" cy="822960"/>
          </a:xfrm>
          <a:prstGeom prst="rect">
            <a:avLst/>
          </a:prstGeom>
          <a:noFill/>
        </p:spPr>
        <p:txBody>
          <a:bodyPr wrap="square" anchor="t" lIns="0" rIns="0" tIns="0" bIns="0">
            <a:spAutoFit/>
          </a:bodyPr>
          <a:lstStyle/>
          <a:p>
            <a:pPr algn="l"/>
            <a:r>
              <a:rPr sz="4600" b="1">
                <a:solidFill>
                  <a:srgbClr val="FFFFFF"/>
                </a:solidFill>
                <a:latin typeface="Calibri"/>
              </a:rPr>
              <a:t>P( x̄ &lt; $3.60 ) ?</a:t>
            </a:r>
          </a:p>
        </p:txBody>
      </p:sp>
      <p:sp>
        <p:nvSpPr>
          <p:cNvPr id="4" name="TextBox 3"/>
          <p:cNvSpPr txBox="1"/>
          <p:nvPr/>
        </p:nvSpPr>
        <p:spPr>
          <a:xfrm>
            <a:off x="1188720" y="2468880"/>
            <a:ext cx="10058400" cy="640080"/>
          </a:xfrm>
          <a:prstGeom prst="rect">
            <a:avLst/>
          </a:prstGeom>
          <a:noFill/>
        </p:spPr>
        <p:txBody>
          <a:bodyPr wrap="square" anchor="t" lIns="0" rIns="0" tIns="0" bIns="0">
            <a:spAutoFit/>
          </a:bodyPr>
          <a:lstStyle/>
          <a:p>
            <a:pPr algn="l"/>
            <a:r>
              <a:rPr sz="2000" b="1">
                <a:solidFill>
                  <a:srgbClr val="5AC8E0"/>
                </a:solidFill>
                <a:latin typeface="Calibri"/>
              </a:rPr>
              <a:t>1   </a:t>
            </a:r>
            <a:r>
              <a:rPr sz="1900" b="0">
                <a:solidFill>
                  <a:srgbClr val="F2F6FA"/>
                </a:solidFill>
                <a:latin typeface="Calibri"/>
              </a:rPr>
              <a:t>CLT → x̄ is normal (n = 100, even though purchases are skewed)</a:t>
            </a:r>
          </a:p>
        </p:txBody>
      </p:sp>
      <p:sp>
        <p:nvSpPr>
          <p:cNvPr id="5" name="TextBox 4"/>
          <p:cNvSpPr txBox="1"/>
          <p:nvPr/>
        </p:nvSpPr>
        <p:spPr>
          <a:xfrm>
            <a:off x="1188720" y="3200400"/>
            <a:ext cx="10058400" cy="640080"/>
          </a:xfrm>
          <a:prstGeom prst="rect">
            <a:avLst/>
          </a:prstGeom>
          <a:noFill/>
        </p:spPr>
        <p:txBody>
          <a:bodyPr wrap="square" anchor="t" lIns="0" rIns="0" tIns="0" bIns="0">
            <a:spAutoFit/>
          </a:bodyPr>
          <a:lstStyle/>
          <a:p>
            <a:pPr algn="l"/>
            <a:r>
              <a:rPr sz="2000" b="1">
                <a:solidFill>
                  <a:srgbClr val="5AC8E0"/>
                </a:solidFill>
                <a:latin typeface="Calibri"/>
              </a:rPr>
              <a:t>2   </a:t>
            </a:r>
            <a:r>
              <a:rPr sz="1900" b="0">
                <a:solidFill>
                  <a:srgbClr val="F2F6FA"/>
                </a:solidFill>
                <a:latin typeface="Calibri"/>
              </a:rPr>
              <a:t>center μ = 4.00 ;   SE = 2.00 / √100 = 0.20</a:t>
            </a:r>
          </a:p>
        </p:txBody>
      </p:sp>
      <p:sp>
        <p:nvSpPr>
          <p:cNvPr id="6" name="TextBox 5"/>
          <p:cNvSpPr txBox="1"/>
          <p:nvPr/>
        </p:nvSpPr>
        <p:spPr>
          <a:xfrm>
            <a:off x="1188720" y="3931920"/>
            <a:ext cx="10058400" cy="640080"/>
          </a:xfrm>
          <a:prstGeom prst="rect">
            <a:avLst/>
          </a:prstGeom>
          <a:noFill/>
        </p:spPr>
        <p:txBody>
          <a:bodyPr wrap="square" anchor="t" lIns="0" rIns="0" tIns="0" bIns="0">
            <a:spAutoFit/>
          </a:bodyPr>
          <a:lstStyle/>
          <a:p>
            <a:pPr algn="l"/>
            <a:r>
              <a:rPr sz="2000" b="1">
                <a:solidFill>
                  <a:srgbClr val="5AC8E0"/>
                </a:solidFill>
                <a:latin typeface="Calibri"/>
              </a:rPr>
              <a:t>3   </a:t>
            </a:r>
            <a:r>
              <a:rPr sz="1900" b="0">
                <a:solidFill>
                  <a:srgbClr val="F2F6FA"/>
                </a:solidFill>
                <a:latin typeface="Calibri"/>
              </a:rPr>
              <a:t>z = (3.60 − 4.00) / 0.20 = −2.0  →  area left = .0228</a:t>
            </a:r>
          </a:p>
        </p:txBody>
      </p:sp>
      <p:sp>
        <p:nvSpPr>
          <p:cNvPr id="7" name="TextBox 6"/>
          <p:cNvSpPr txBox="1"/>
          <p:nvPr/>
        </p:nvSpPr>
        <p:spPr>
          <a:xfrm>
            <a:off x="914400" y="5074920"/>
            <a:ext cx="10360152" cy="822960"/>
          </a:xfrm>
          <a:prstGeom prst="rect">
            <a:avLst/>
          </a:prstGeom>
          <a:noFill/>
        </p:spPr>
        <p:txBody>
          <a:bodyPr wrap="square" anchor="t" lIns="0" rIns="0" tIns="0" bIns="0">
            <a:spAutoFit/>
          </a:bodyPr>
          <a:lstStyle/>
          <a:p>
            <a:pPr algn="l"/>
            <a:r>
              <a:rPr sz="2000" b="0">
                <a:solidFill>
                  <a:srgbClr val="5AC8E0"/>
                </a:solidFill>
                <a:latin typeface="Calibri"/>
              </a:rPr>
              <a:t>≈ 2.28%. One person under $3.60 is common; the AVERAGE of 100 that low is rare.</a:t>
            </a:r>
          </a:p>
        </p:txBody>
      </p:sp>
      <p:sp>
        <p:nvSpPr>
          <p:cNvPr id="8" name="TextBox 7"/>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234440"/>
            <a:ext cx="10725912" cy="457200"/>
          </a:xfrm>
          <a:prstGeom prst="rect">
            <a:avLst/>
          </a:prstGeom>
          <a:noFill/>
        </p:spPr>
        <p:txBody>
          <a:bodyPr wrap="square" anchor="t" lIns="0" rIns="0" tIns="0" bIns="0">
            <a:spAutoFit/>
          </a:bodyPr>
          <a:lstStyle/>
          <a:p>
            <a:pPr algn="l"/>
            <a:r>
              <a:rPr sz="1500" b="1">
                <a:solidFill>
                  <a:srgbClr val="8FB8D9"/>
                </a:solidFill>
                <a:latin typeface="Calibri"/>
              </a:rPr>
              <a:t>SAME RITUAL  ·  A 'BETWEEN' PROBABILITY</a:t>
            </a:r>
          </a:p>
        </p:txBody>
      </p:sp>
      <p:sp>
        <p:nvSpPr>
          <p:cNvPr id="3" name="TextBox 2"/>
          <p:cNvSpPr txBox="1"/>
          <p:nvPr/>
        </p:nvSpPr>
        <p:spPr>
          <a:xfrm>
            <a:off x="548640" y="1874519"/>
            <a:ext cx="11091672" cy="914400"/>
          </a:xfrm>
          <a:prstGeom prst="rect">
            <a:avLst/>
          </a:prstGeom>
          <a:noFill/>
        </p:spPr>
        <p:txBody>
          <a:bodyPr wrap="square" anchor="t" lIns="0" rIns="0" tIns="0" bIns="0">
            <a:spAutoFit/>
          </a:bodyPr>
          <a:lstStyle/>
          <a:p>
            <a:pPr algn="l"/>
            <a:r>
              <a:rPr sz="4400" b="1">
                <a:solidFill>
                  <a:srgbClr val="FFFFFF"/>
                </a:solidFill>
                <a:latin typeface="Calibri"/>
              </a:rPr>
              <a:t>P( $3.80 &lt; x̄ &lt; $4.40 )</a:t>
            </a:r>
          </a:p>
        </p:txBody>
      </p:sp>
      <p:sp>
        <p:nvSpPr>
          <p:cNvPr id="4" name="TextBox 3"/>
          <p:cNvSpPr txBox="1"/>
          <p:nvPr/>
        </p:nvSpPr>
        <p:spPr>
          <a:xfrm>
            <a:off x="914400" y="3154680"/>
            <a:ext cx="10360152" cy="731520"/>
          </a:xfrm>
          <a:prstGeom prst="rect">
            <a:avLst/>
          </a:prstGeom>
          <a:noFill/>
        </p:spPr>
        <p:txBody>
          <a:bodyPr wrap="square" anchor="t" lIns="0" rIns="0" tIns="0" bIns="0">
            <a:spAutoFit/>
          </a:bodyPr>
          <a:lstStyle/>
          <a:p>
            <a:pPr algn="l"/>
            <a:r>
              <a:rPr sz="2200" b="0">
                <a:solidFill>
                  <a:srgbClr val="F2F6FA"/>
                </a:solidFill>
                <a:latin typeface="Calibri"/>
              </a:rPr>
              <a:t>3.80 → z = −1.0      4.40 → z = +2.0      (SE still 0.20)</a:t>
            </a:r>
          </a:p>
        </p:txBody>
      </p:sp>
      <p:sp>
        <p:nvSpPr>
          <p:cNvPr id="5" name="TextBox 4"/>
          <p:cNvSpPr txBox="1"/>
          <p:nvPr/>
        </p:nvSpPr>
        <p:spPr>
          <a:xfrm>
            <a:off x="914400" y="4069080"/>
            <a:ext cx="10360152" cy="731520"/>
          </a:xfrm>
          <a:prstGeom prst="rect">
            <a:avLst/>
          </a:prstGeom>
          <a:noFill/>
        </p:spPr>
        <p:txBody>
          <a:bodyPr wrap="square" anchor="t" lIns="0" rIns="0" tIns="0" bIns="0">
            <a:spAutoFit/>
          </a:bodyPr>
          <a:lstStyle/>
          <a:p>
            <a:pPr algn="l"/>
            <a:r>
              <a:rPr sz="2400" b="0">
                <a:solidFill>
                  <a:srgbClr val="F2F6FA"/>
                </a:solidFill>
                <a:latin typeface="Calibri"/>
              </a:rPr>
              <a:t>between = .9772 − .1587 = </a:t>
            </a:r>
            <a:r>
              <a:rPr sz="2400" b="1">
                <a:solidFill>
                  <a:srgbClr val="5AC8E0"/>
                </a:solidFill>
                <a:latin typeface="Calibri"/>
              </a:rPr>
              <a:t>.8185</a:t>
            </a:r>
          </a:p>
        </p:txBody>
      </p:sp>
      <p:sp>
        <p:nvSpPr>
          <p:cNvPr id="6" name="TextBox 5"/>
          <p:cNvSpPr txBox="1"/>
          <p:nvPr/>
        </p:nvSpPr>
        <p:spPr>
          <a:xfrm>
            <a:off x="914400" y="5074920"/>
            <a:ext cx="10360152" cy="822960"/>
          </a:xfrm>
          <a:prstGeom prst="rect">
            <a:avLst/>
          </a:prstGeom>
          <a:noFill/>
        </p:spPr>
        <p:txBody>
          <a:bodyPr wrap="square" anchor="t" lIns="0" rIns="0" tIns="0" bIns="0">
            <a:spAutoFit/>
          </a:bodyPr>
          <a:lstStyle/>
          <a:p>
            <a:pPr algn="l"/>
            <a:r>
              <a:rPr sz="2000" b="0">
                <a:solidFill>
                  <a:srgbClr val="8FB8D9"/>
                </a:solidFill>
                <a:latin typeface="Calibri"/>
              </a:rPr>
              <a:t>≈ 81.85%. Most samples of 100 average inside that band.</a:t>
            </a:r>
          </a:p>
        </p:txBody>
      </p:sp>
      <p:sp>
        <p:nvSpPr>
          <p:cNvPr id="7" name="TextBox 6"/>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