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Welcome back to Introduction to Statistics — Week 11, Confidence Intervals for Means. This is the payoff of the last two weeks.</a:t>
            </a:r>
          </a:p>
          <a:p/>
          <a:p>
            <a:r>
              <a:t>A scheduling note first: Veterans Day is this Wednesday, November 11, a campus holiday, so there's no Wednesday office hours this week — but our Tuesday and Thursday sessions run normally.</a:t>
            </a:r>
          </a:p>
          <a:p/>
          <a:p>
            <a:r>
              <a:t>Where we are: Week 10 showed that a sample mean x-bar bounces around the true mean mu, with spread sigma over root-n. That bouncing is exactly the problem this week solves. Instead of pretending our single x-bar IS mu, we'll wrap an honest interval around it and state how confident we are. By Friday you can produce a 'plus or minus' margin yourself, and — just as important — say what it means without the two classic errors. Let's go.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the sentence to memorize, word for word: we are 95% confident that the true population mean lies between 45.9 and 54.1. Make them write it down.</a:t>
            </a:r>
          </a:p>
          <a:p/>
          <a:p>
            <a:r>
              <a:t>Now unpack what it's really shorthand for. The 95% is a property of the METHOD: if we took many samples and built a 95% interval each time, about 95% of those intervals would capture the true mean in the long run. We can't see whether THIS particular interval is one of the lucky 95% or the unlucky 5% — but we trust the procedure that made it. DO: draw the picture on the board — 100 samples, 100 intervals, about 95 of them straddle the fixed true mu, about 5 miss. The mean is a fixed number; it's the intervals that vary from sample to sample. Hold that distinction; the next slide lives or dies on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These are the two sentences that lose the most points and matter the most in real life. Name them out loud, then cure each.</a:t>
            </a:r>
          </a:p>
          <a:p/>
          <a:p>
            <a:r>
              <a:t>Banned sentence one: '95% of the data values fall in the interval.' No — a confidence interval is about the MEAN, not the spread of individual data points. Our interval 45.9 to 54.1 is a range for the average score, not a range that holds 95% of students. The hook: a CI brackets the mean, not the people. Banned sentence two: 'there's a 95% chance the true mean is in THIS interval.' No — once computed, the interval is fixed and the true mean is either in it or not; there's no probability left for this one interval. The 95% describes how often the METHOD works, before you sample, across many possible samples. The hook: the method is 95% reliable; this interval is already decided. DO: have students rewrite each banned sentence as the correct long-run statement.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One more trap, and it ties the week to the last unit. With a small sample and unknown sigma, students instinctively reach for 1.96 — the z value they just learned. Don't.</a:t>
            </a:r>
          </a:p>
          <a:p/>
          <a:p>
            <a:r>
              <a:t>1.96 is z. With unknown sigma you OWE the extra width of t. For n equals 16 at 95% confidence, df is 15 and the correct multiplier is 2.131, not 1.960. Using z here makes the interval too NARROW and your confidence overstated — you'd claim more precision than the data earned. DO: also name the conditions for trusting a t-interval, briefly: the data should come from a random sample, observations independent, and the population roughly normal OR the sample large enough — about n of 30 or more — for the Central Limit Theorem to kick in. Callback to Week 1: random sampling is what lets the interval speak for the population at all. Method beats size.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Run this live in Google Sheets or Excel — identical here. Put 25 data values in column A. Compute the pieces: AVERAGE of the range gives x-bar; STDEV.S — the SAMPLE version, not STDEV.P — gives s; COUNT gives n.</a:t>
            </a:r>
          </a:p>
          <a:p/>
          <a:p>
            <a:r>
              <a:t>Standard error is s divided by SQRT of n. Now the margin of error, two ways. The honest 'use our table' way: equals 2.064 times SE, dropping in the supplied t-star for df 24 at 95%. The built-in way, pure interpret-the-output: equals CONFIDENCE.T, alpha 0.05, then s, then n — that returns the margin directly, where 0.05 is one minus 0.95. The endpoints are x-bar minus ME and x-bar plus ME. DO: stress the sanity check — the two ME methods should agree to a rounding wiggle. If they don't, you used STDEV.P or the wrong alpha. Make them see the supplied t-star and the function land on the same answer.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Now the move that defines AI in this course: you verify, you don't consume. DO: have students paste this to an approved chatbot — Gemini, Claude, or ChatGPT — 'A 95% confidence interval for the mean test score is 45.9 to 54.1. Explain what this means.'</a:t>
            </a:r>
          </a:p>
          <a:p/>
          <a:p>
            <a:r>
              <a:t>Then audit the answer against today's two cures. Chatbots very often produce one of the banned sentences — 'there's a 95% probability the true mean is in this interval,' or '95% of scores fall in this range.' Their job: catch it and rewrite it as the correct long-run-method statement. For a second audit, ask the model to construct a 95% interval from x-bar 50, s 10, n 25, and check whether it correctly used t — 2.064 — rather than z — 1.96. Models slip there too. The point isn't to dunk on the tool; it's the working relationship for the whole semester: the tool drafts, you judge — and you submit the share link as evidence you did the judging.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Let's land the week. The whole thing reduces to one line you can now build and read: x-bar plus or minus t-star times s over root-n. Three moves: use t with df equals n minus 1 because sigma is unknown; build the interval with our supplied critical value; and say what it means — confident about the true mean — without the two banned sentences. Callback: this turned last week's bouncing sample mean into an honest range.</a:t>
            </a:r>
          </a:p>
          <a:p/>
          <a:p>
            <a:r>
              <a:t>Here's the graded work. Lecture Tutorial 11 with an approved chatbot — submit the share link, about 45 minutes. Quiz 11 covers t versus z, constructing an interval, the margin of error, and interpretation. Discussion 11 asks you to find a REAL reported margin of error or confidence interval — a poll's plus-or-minus 3 percent — and reason with your chatbot about what it actually means. And Assignment 11 is four problems building and interpreting an interval. Tease next week: confidence intervals for a PROPORTION — that '54%, plus or minus 3 points' poll from Monday — plus how pollsters choose a sample size. Nice work today; see you Thursday.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Open with the headline on the board: "A new poll finds 54% approve of the measure — margin of error plus or minus 3 points." Everyone has read that sentence. Today we learn what that plus-or-minus actually is, where it comes from, and — critically — what it does NOT mean.</a:t>
            </a:r>
          </a:p>
          <a:p/>
          <a:p>
            <a:r>
              <a:t>DO: Frame the whole week as one move. We have one sample mean. We know from last week it is just a guess that bounces. So instead of reporting a single number as if it were the truth, we report a RANGE — centered on the sample mean, reaching out by a margin of error — and we attach a confidence level. The memory hook: a statistic is a guess at one point; a confidence interval is an HONEST guess — it admits it might be off, and says by how much.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Last unit, when we knew the population standard deviation sigma, the sample mean's spread was sigma over root-n and we used the normal — z — model. But in real life we almost never know sigma. We only have the SAMPLE standard deviation s.</a:t>
            </a:r>
          </a:p>
          <a:p/>
          <a:p>
            <a:r>
              <a:t>Swapping s in for sigma adds a second source of uncertainty: s is itself just an estimate, and in small samples a shaky one. To pay for that, we switch from z to a slightly WIDER model — the t-distribution. It looks like the normal bell but with fatter tails: a little more room for being wrong, precisely because s might be off. The smaller the sample, the fatter the tails. DO: land the line — t is z with a safety margin for small samples. Use t whenever you're estimating a mean from sample data alone.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t-distribution is not one curve — it is a family, indexed by DEGREES OF FREEDOM. For a one-sample mean, the rule is simple: df equals n minus 1.</a:t>
            </a:r>
          </a:p>
          <a:p/>
          <a:p>
            <a:r>
              <a:t>Plain-language df: the number of values free to vary once the mean is pinned down. Don't over-explain it today; the operational rule is df equals n minus 1, and that is what selects the row in our supplied t-star table. DO: drill one. A sample of n equals 25 students, 95% confidence. Degrees of freedom is 25 minus 1, which is 24. We will read the df-24 row. That's the whole skill: turn n into df, then pull the critical value from the table we hand you. No outside lookup, ever.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This is a photograph slide — the week's map, and the rule that makes our course self-contained: we SUPPLY every t-star value. You never look one up; every problem you'll see is engineered to use one of these exact numbers. Rows are confidence level; columns are degrees of freedom.</a:t>
            </a:r>
          </a:p>
          <a:p/>
          <a:p>
            <a:r>
              <a:t>DO: walk the 95% row left to right and name the punchline. At df 9 the critical value is 2.262; at df 15 it's 2.131; at df 24 it's 2.064; and at df infinity it's 1.960 — which is exactly the z value. So t is always a little bigger than z, and it slides DOWN toward 1.960 as the sample grows. That last column is the bridge back to last unit: with a huge sample, t and z are nearly the same. Tell students to photograph this slide — it's the lookup table for the whole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 is every confidence interval for a mean, in one line: x-bar plus or minus t-star times s over root-n. Read it as anatomy — a center and a reach.</a:t>
            </a:r>
          </a:p>
          <a:p/>
          <a:p>
            <a:r>
              <a:t>The center is the point estimate: the sample mean x-bar, our single best guess. The reach is the margin of error. Inside the reach are two pieces. First, s over root-n is the STANDARD ERROR — the typical distance x-bar sits from mu, straight from last week's sampling distribution. Second, t-star times the standard error is the MARGIN OF ERROR. Subtract the margin for the lower endpoint, add it for the upper. DO: say the words version out loud and make them repeat it — sample mean, give or take a critical value times the standard error. If they can say that sentence, they can build any interval.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Watch me do one before you try. A sample of 25 students has a mean rest score x-bar of 50, with sample standard deviation s of 10. Build a 95% confidence interval for the true mean.</a:t>
            </a:r>
          </a:p>
          <a:p/>
          <a:p>
            <a:r>
              <a:t>Step one, the standard error: s over root-n is 10 over root-25, which is 10 over 5, equals 2. Step two, degrees of freedom: n minus 1 is 24; from our table, 95% at df 24 gives t-star equals 2.064 — we supplied it, no lookup. Step three, the margin of error: t-star times SE is 2.064 times 2, which is 4.13. Step four, the interval: 50 plus or minus 4.13 — the lower endpoint is 45.87, the upper is 54.13, which we report as 45.9 to 54.1. DO: point out the numbers were chosen so the standard error is a clean 2. Their homework is built the same way.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The margin of error is the "give or take" — the half-width of the interval, t-star times s over root-n. When a news story says "plus or minus 3 points," THIS is the number it is reporting.</a:t>
            </a:r>
          </a:p>
          <a:p/>
          <a:p>
            <a:r>
              <a:t>Three things move it, and the intuition matters more than the formula. One: a bigger sample shrinks the margin, because root-n is in the denominator — but to HALVE the margin you must roughly QUADRUPLE n, thanks to the square root. Two: noisier data, a bigger s, widens the margin. Three: higher confidence — 90 to 95 to 99 percent — uses a bigger t-star, so it widens the margin too. DO: say the punchline — you buy confidence with vagueness. Always report the center with the margin; "plus or minus 4.13" alone, with no 50, means nothing.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Here's the trade-off made concrete — same sample, two confidence levels. Take n equals 10, x-bar 50, s 10, so the standard error is 10 over root-10, about 3.162.</a:t>
            </a:r>
          </a:p>
          <a:p/>
          <a:p>
            <a:r>
              <a:t>At 90% confidence, df 9, t-star is 1.833; the margin is 1.833 times 3.162, about 5.80, giving roughly 44.2 to 55.8. At 95% confidence, same df, t-star is 2.262; the margin is 2.262 times 3.162, about 7.15, giving roughly 42.9 to 57.1. Identical data — wider net for more confidence. DO: name the misconception that a 99% interval is simply 'better.' It isn't; higher confidence means a WIDER, less useful interval. The extreme: I'm 100% confident the mean is between minus infinity and plus infinity — true and useless. 95% is the common, honest compromise.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5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5544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INTRODUCTION TO STATISTICS  ·  MATH 11  ·  WEEK 11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194560"/>
            <a:ext cx="11091672" cy="21945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  <a:latin typeface="Calibri"/>
              </a:rPr>
              <a:t>Confidence Intervals</a:t>
            </a:r>
          </a:p>
          <a:p>
            <a:pPr algn="ctr"/>
            <a:r>
              <a:rPr sz="6400" b="1">
                <a:solidFill>
                  <a:srgbClr val="FFFFFF"/>
                </a:solidFill>
                <a:latin typeface="Calibri"/>
              </a:rPr>
              <a:t>for Means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5262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 i="1">
                <a:solidFill>
                  <a:srgbClr val="8FB8D9"/>
                </a:solidFill>
                <a:latin typeface="Calibri"/>
              </a:rPr>
              <a:t>From one sample, an honest range for the true mean — and how confident.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25780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700" b="0" i="0">
                <a:solidFill>
                  <a:srgbClr val="F2F6FA"/>
                </a:solidFill>
                <a:latin typeface="Calibri"/>
              </a:rPr>
              <a:t>Silver Oak University  ·  Department of Mathematics &amp; Statistics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603504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0" i="0">
                <a:solidFill>
                  <a:srgbClr val="6E8CA6"/>
                </a:solidFill>
                <a:latin typeface="Calibri"/>
              </a:rPr>
              <a:t>~ Prof. Rivera's edition  ·  Fall 2026  ·  built with thecoursemaker.com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91440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ONE CORRECT SENTENCE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691640"/>
            <a:ext cx="11091672" cy="2011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  <a:latin typeface="Calibri"/>
              </a:rPr>
              <a:t>"We are 95% confident the</a:t>
            </a:r>
          </a:p>
          <a:p>
            <a:pPr algn="ctr"/>
            <a:r>
              <a:rPr sz="3400" b="1">
                <a:solidFill>
                  <a:srgbClr val="FFFFFF"/>
                </a:solidFill>
                <a:latin typeface="Calibri"/>
              </a:rPr>
              <a:t>true population mean lies</a:t>
            </a:r>
          </a:p>
          <a:p>
            <a:pPr algn="ctr"/>
            <a:r>
              <a:rPr sz="3400" b="1">
                <a:solidFill>
                  <a:srgbClr val="5AC8E0"/>
                </a:solidFill>
                <a:latin typeface="Calibri"/>
              </a:rPr>
              <a:t>between 45.9 and 54.1."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663440"/>
            <a:ext cx="10360152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F2F6FA"/>
                </a:solidFill>
                <a:latin typeface="Calibri"/>
              </a:rPr>
              <a:t>Shorthand for: this METHOD captures the true mean 95% of the time</a:t>
            </a:r>
          </a:p>
          <a:p>
            <a:pPr algn="ctr"/>
            <a:r>
              <a:rPr sz="2000" b="0" i="0">
                <a:solidFill>
                  <a:srgbClr val="F2F6FA"/>
                </a:solidFill>
                <a:latin typeface="Calibri"/>
              </a:rPr>
              <a:t>in the long run. Memorize this template.</a:t>
            </a:r>
          </a:p>
        </p:txBody>
      </p:sp>
      <p:sp>
        <p:nvSpPr>
          <p:cNvPr id="5" name="Oval 4"/>
          <p:cNvSpPr/>
          <p:nvPr/>
        </p:nvSpPr>
        <p:spPr>
          <a:xfrm>
            <a:off x="6036411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TWO SENTENCES TO NEVER SAY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97280"/>
            <a:ext cx="1109167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3800" b="1">
                <a:solidFill>
                  <a:srgbClr val="5AC8E0"/>
                </a:solidFill>
                <a:latin typeface="Calibri"/>
              </a:rPr>
              <a:t>Banned — and the fix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5840" y="2148840"/>
            <a:ext cx="987552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✗  "95% of the data values fall in the interval."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743200"/>
            <a:ext cx="95097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0" i="1">
                <a:solidFill>
                  <a:srgbClr val="F2F6FA"/>
                </a:solidFill>
                <a:latin typeface="Calibri"/>
              </a:rPr>
              <a:t>A CI brackets the MEAN, not the people. It's a range for the average.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3611880"/>
            <a:ext cx="987552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1">
                <a:solidFill>
                  <a:srgbClr val="FFFFFF"/>
                </a:solidFill>
                <a:latin typeface="Calibri"/>
              </a:rPr>
              <a:t>✗  "There's a 95% chance the true mean is in THIS interval."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206240"/>
            <a:ext cx="95097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0" i="1">
                <a:solidFill>
                  <a:srgbClr val="F2F6FA"/>
                </a:solidFill>
                <a:latin typeface="Calibri"/>
              </a:rPr>
              <a:t>The interval is fixed; μ is in it or not. The METHOD is 95% reliable,</a:t>
            </a:r>
          </a:p>
          <a:p>
            <a:pPr algn="l"/>
            <a:r>
              <a:rPr sz="1800" b="0" i="1">
                <a:solidFill>
                  <a:srgbClr val="F2F6FA"/>
                </a:solidFill>
                <a:latin typeface="Calibri"/>
              </a:rPr>
              <a:t>not this one already-decided interval.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34924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0" i="1">
                <a:solidFill>
                  <a:srgbClr val="8FB8D9"/>
                </a:solidFill>
                <a:latin typeface="Calibri"/>
              </a:rPr>
              <a:t>95% describes the procedure across many samples — not the data, not a coin flip.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28016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SLIP TO AVOID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965960"/>
            <a:ext cx="11091672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Calibri"/>
              </a:rPr>
              <a:t>Don't reach for 1.96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 i="0">
                <a:solidFill>
                  <a:srgbClr val="F2F6FA"/>
                </a:solidFill>
                <a:latin typeface="Calibri"/>
              </a:rPr>
              <a:t>With unknown σ, 1.960 (the z value) makes your interval too narrow.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5262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5AC8E0"/>
                </a:solidFill>
                <a:latin typeface="Calibri"/>
              </a:rPr>
              <a:t>n = 16 at 95% → use t* = 2.131, not 1.960.   Pay the t tax.</a:t>
            </a:r>
          </a:p>
        </p:txBody>
      </p:sp>
      <p:sp>
        <p:nvSpPr>
          <p:cNvPr id="6" name="Oval 5"/>
          <p:cNvSpPr/>
          <p:nvPr/>
        </p:nvSpPr>
        <p:spPr>
          <a:xfrm>
            <a:off x="6036411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8686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TECHNOLOGY  ·  BUILD A CI IN A SPREADSHEET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41732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600" b="1">
                <a:solidFill>
                  <a:srgbClr val="5AC8E0"/>
                </a:solidFill>
                <a:latin typeface="Calibri"/>
              </a:rPr>
              <a:t>=CONFIDENCE.T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2697480"/>
            <a:ext cx="859536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900" b="0" i="0">
                <a:solidFill>
                  <a:srgbClr val="F2F6FA"/>
                </a:solidFill>
                <a:latin typeface="Calibri"/>
              </a:rPr>
              <a:t>1   =AVERAGE(A2:A26) → x̄     =STDEV.S(A2:A26) → s     =COUNT → 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410712"/>
            <a:ext cx="859536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900" b="0" i="0">
                <a:solidFill>
                  <a:srgbClr val="F2F6FA"/>
                </a:solidFill>
                <a:latin typeface="Calibri"/>
              </a:rPr>
              <a:t>2   SE  =  s / SQRT(n)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4123944"/>
            <a:ext cx="859536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900" b="0" i="0">
                <a:solidFill>
                  <a:srgbClr val="F2F6FA"/>
                </a:solidFill>
                <a:latin typeface="Calibri"/>
              </a:rPr>
              <a:t>3   ME  =  2.064 * SE     (or)     =CONFIDENCE.T(0.05, s, n)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837176"/>
            <a:ext cx="859536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900" b="0" i="0">
                <a:solidFill>
                  <a:srgbClr val="F2F6FA"/>
                </a:solidFill>
                <a:latin typeface="Calibri"/>
              </a:rPr>
              <a:t>4   endpoints  =  x̄ − ME   and   x̄ + 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71500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700" b="0" i="1">
                <a:solidFill>
                  <a:srgbClr val="8FB8D9"/>
                </a:solidFill>
                <a:latin typeface="Calibri"/>
              </a:rPr>
              <a:t>Use STDEV.S, not STDEV.P. The two ME methods should match to a rounding wiggle.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05156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AI-CRITIQUE MOMENT  ·  THE TOOL DRAFTS, YOU JUDGE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69164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600" b="1">
                <a:solidFill>
                  <a:srgbClr val="5AC8E0"/>
                </a:solidFill>
                <a:latin typeface="Calibri"/>
              </a:rPr>
              <a:t>Audit the 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88036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F2F6FA"/>
                </a:solidFill>
                <a:latin typeface="Calibri"/>
              </a:rPr>
              <a:t>Ask: "A 95% CI for the mean is (45.9, 54.1). Explain what it means."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703320"/>
            <a:ext cx="9784080" cy="14630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 i="1">
                <a:solidFill>
                  <a:srgbClr val="FFFFFF"/>
                </a:solidFill>
                <a:latin typeface="Calibri"/>
              </a:rPr>
              <a:t>Chatbots often say “95% probability the true mean is in this interval”</a:t>
            </a:r>
          </a:p>
          <a:p>
            <a:pPr algn="ctr"/>
            <a:r>
              <a:rPr sz="1900" b="0" i="1">
                <a:solidFill>
                  <a:srgbClr val="FFFFFF"/>
                </a:solidFill>
                <a:latin typeface="Calibri"/>
              </a:rPr>
              <a:t>or “95% of scores fall in this range.”  Both are banned. Rewrite them.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34924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0" i="1">
                <a:solidFill>
                  <a:srgbClr val="8FB8D9"/>
                </a:solidFill>
                <a:latin typeface="Calibri"/>
              </a:rPr>
              <a:t>Also check: did it use t (2.064) or wrongly grab z (1.96)? Catch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7724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BEFORE NEXT CLASS  ·  WEEK 11 WRAP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37160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5AC8E0"/>
                </a:solidFill>
                <a:latin typeface="Calibri"/>
              </a:rPr>
              <a:t>x̄ ± t* · (s/√n)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42316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F2F6FA"/>
                </a:solidFill>
                <a:latin typeface="Calibri"/>
              </a:rPr>
              <a:t>Use t (df = n−1) · build the interval · say what it means, no overclaiming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63040" y="3337560"/>
            <a:ext cx="36576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Calibri"/>
              </a:rPr>
              <a:t>LECTURE TUTORIAL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80" y="3337560"/>
            <a:ext cx="59436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>
                <a:solidFill>
                  <a:srgbClr val="F2F6FA"/>
                </a:solidFill>
                <a:latin typeface="Calibri"/>
              </a:rPr>
              <a:t>AI tutor — submit the share link  (~45 min)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4041648"/>
            <a:ext cx="36576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Calibri"/>
              </a:rPr>
              <a:t>QUIZ 11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2080" y="4041648"/>
            <a:ext cx="59436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>
                <a:solidFill>
                  <a:srgbClr val="F2F6FA"/>
                </a:solidFill>
                <a:latin typeface="Calibri"/>
              </a:rPr>
              <a:t>t vs z, constructing a CI, margin of error, interpretation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4745736"/>
            <a:ext cx="36576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Calibri"/>
              </a:rPr>
              <a:t>DISCUSSION 11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2080" y="4745736"/>
            <a:ext cx="59436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>
                <a:solidFill>
                  <a:srgbClr val="F2F6FA"/>
                </a:solidFill>
                <a:latin typeface="Calibri"/>
              </a:rPr>
              <a:t>find a real “±3%” margin and reason about what it means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5449824"/>
            <a:ext cx="36576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700" b="1">
                <a:solidFill>
                  <a:srgbClr val="FFFFFF"/>
                </a:solidFill>
                <a:latin typeface="Calibri"/>
              </a:rPr>
              <a:t>ASSIGNMENT 11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12080" y="5449824"/>
            <a:ext cx="59436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500" b="0">
                <a:solidFill>
                  <a:srgbClr val="F2F6FA"/>
                </a:solidFill>
                <a:latin typeface="Calibri"/>
              </a:rPr>
              <a:t>four problems — build &amp; interpret an interval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6172200"/>
            <a:ext cx="10360152" cy="5486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0" i="1">
                <a:solidFill>
                  <a:srgbClr val="8FB8D9"/>
                </a:solidFill>
                <a:latin typeface="Calibri"/>
              </a:rPr>
              <a:t>Next week: intervals for a PROPORTION — the “54%, ±3 points” poll — and choosing 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258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WEEK'S BIG QUESTION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2103120"/>
            <a:ext cx="10543032" cy="23774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Calibri"/>
              </a:rPr>
              <a:t>From one sample mean,</a:t>
            </a:r>
          </a:p>
          <a:p>
            <a:pPr algn="ctr"/>
            <a:r>
              <a:rPr sz="4000" b="1">
                <a:solidFill>
                  <a:srgbClr val="FFFFFF"/>
                </a:solidFill>
                <a:latin typeface="Calibri"/>
              </a:rPr>
              <a:t>what range holds the</a:t>
            </a:r>
          </a:p>
          <a:p>
            <a:pPr algn="ctr"/>
            <a:r>
              <a:rPr sz="4000" b="1">
                <a:solidFill>
                  <a:srgbClr val="5AC8E0"/>
                </a:solidFill>
                <a:latin typeface="Calibri"/>
              </a:rPr>
              <a:t>true population mean?</a:t>
            </a:r>
          </a:p>
        </p:txBody>
      </p:sp>
      <p:sp>
        <p:nvSpPr>
          <p:cNvPr id="4" name="Oval 3"/>
          <p:cNvSpPr/>
          <p:nvPr/>
        </p:nvSpPr>
        <p:spPr>
          <a:xfrm>
            <a:off x="6036411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507492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8FB8D9"/>
                </a:solidFill>
                <a:latin typeface="Calibri"/>
              </a:rPr>
              <a:t>Center on x̄   ·   reach out by the margin of error   ·   state your confidence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WHY A NEW MODEL?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240280"/>
            <a:ext cx="11091672" cy="16459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600" b="1">
                <a:solidFill>
                  <a:srgbClr val="FFFFFF"/>
                </a:solidFill>
                <a:latin typeface="Calibri"/>
              </a:rPr>
              <a:t>t   </a:t>
            </a:r>
            <a:r>
              <a:rPr sz="4000" b="1" i="1">
                <a:solidFill>
                  <a:srgbClr val="8FB8D9"/>
                </a:solidFill>
                <a:latin typeface="Calibri"/>
              </a:rPr>
              <a:t>not   </a:t>
            </a:r>
            <a:r>
              <a:rPr sz="5600" b="1">
                <a:solidFill>
                  <a:srgbClr val="5AC8E0"/>
                </a:solidFill>
                <a:latin typeface="Calibri"/>
              </a:rPr>
              <a:t>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86200"/>
            <a:ext cx="10360152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F2F6FA"/>
                </a:solidFill>
                <a:latin typeface="Calibri"/>
              </a:rPr>
              <a:t>We almost never know σ. We only have the sample's s —</a:t>
            </a:r>
          </a:p>
          <a:p>
            <a:pPr algn="ctr"/>
            <a:r>
              <a:rPr sz="2000" b="0" i="0">
                <a:solidFill>
                  <a:srgbClr val="F2F6FA"/>
                </a:solidFill>
                <a:latin typeface="Calibri"/>
              </a:rPr>
              <a:t>and s is itself just an estimate.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1">
                <a:solidFill>
                  <a:srgbClr val="5AC8E0"/>
                </a:solidFill>
                <a:latin typeface="Calibri"/>
              </a:rPr>
              <a:t>"t is z with a safety margin for small samples."</a:t>
            </a:r>
          </a:p>
        </p:txBody>
      </p:sp>
      <p:sp>
        <p:nvSpPr>
          <p:cNvPr id="6" name="Oval 5"/>
          <p:cNvSpPr/>
          <p:nvPr/>
        </p:nvSpPr>
        <p:spPr>
          <a:xfrm>
            <a:off x="6036411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WHICH t-CURVE? PICK THE ROW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240280"/>
            <a:ext cx="11091672" cy="146304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800" b="1">
                <a:solidFill>
                  <a:srgbClr val="FFFFFF"/>
                </a:solidFill>
                <a:latin typeface="Calibri"/>
              </a:rPr>
              <a:t>df = n − 1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794760"/>
            <a:ext cx="1036015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0">
                <a:solidFill>
                  <a:srgbClr val="F2F6FA"/>
                </a:solidFill>
                <a:latin typeface="Calibri"/>
              </a:rPr>
              <a:t>The t-distribution is a FAMILY. Degrees of freedom picks the curve 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617720"/>
            <a:ext cx="10360152" cy="10972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400" b="1">
                <a:solidFill>
                  <a:srgbClr val="5AC8E0"/>
                </a:solidFill>
                <a:latin typeface="Calibri"/>
              </a:rPr>
              <a:t>n = 25  →  df = 24.   That's the row in our t* table.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t* TABLE WE USE ALL WEEK  ·  WE SUPPLY EVERY VALUE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14300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600" b="1">
                <a:solidFill>
                  <a:srgbClr val="5AC8E0"/>
                </a:solidFill>
                <a:latin typeface="Calibri"/>
              </a:rPr>
              <a:t>t*  critical values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2423160"/>
            <a:ext cx="27432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Calibri"/>
              </a:rPr>
              <a:t>confidence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40480" y="242316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8FB8D9"/>
                </a:solidFill>
                <a:latin typeface="Calibri"/>
              </a:rPr>
              <a:t>df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77840" y="242316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8FB8D9"/>
                </a:solidFill>
                <a:latin typeface="Calibri"/>
              </a:rPr>
              <a:t>df 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242316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8FB8D9"/>
                </a:solidFill>
                <a:latin typeface="Calibri"/>
              </a:rPr>
              <a:t>df 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52560" y="2423160"/>
            <a:ext cx="210312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1">
                <a:solidFill>
                  <a:srgbClr val="8FB8D9"/>
                </a:solidFill>
                <a:latin typeface="Calibri"/>
              </a:rPr>
              <a:t>df ∞  (= z)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246120"/>
            <a:ext cx="27432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90%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40480" y="324612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F2F6FA"/>
                </a:solidFill>
                <a:latin typeface="Calibri"/>
              </a:rPr>
              <a:t>1.833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77840" y="324612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6E8CA6"/>
                </a:solidFill>
                <a:latin typeface="Calibri"/>
              </a:rPr>
              <a:t>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324612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6E8CA6"/>
                </a:solidFill>
                <a:latin typeface="Calibri"/>
              </a:rPr>
              <a:t>—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052560" y="3246120"/>
            <a:ext cx="210312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F2F6FA"/>
                </a:solidFill>
                <a:latin typeface="Calibri"/>
              </a:rPr>
              <a:t>1.645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114800"/>
            <a:ext cx="274320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95%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411480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F2F6FA"/>
                </a:solidFill>
                <a:latin typeface="Calibri"/>
              </a:rPr>
              <a:t>2.262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77840" y="411480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F2F6FA"/>
                </a:solidFill>
                <a:latin typeface="Calibri"/>
              </a:rPr>
              <a:t>2.131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0" y="4114800"/>
            <a:ext cx="173736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F2F6FA"/>
                </a:solidFill>
                <a:latin typeface="Calibri"/>
              </a:rPr>
              <a:t>2.064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052560" y="4114800"/>
            <a:ext cx="2103120" cy="6400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>
                <a:solidFill>
                  <a:srgbClr val="F2F6FA"/>
                </a:solidFill>
                <a:latin typeface="Calibri"/>
              </a:rPr>
              <a:t>1.960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212080"/>
            <a:ext cx="1036015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0" i="1">
                <a:solidFill>
                  <a:srgbClr val="5AC8E0"/>
                </a:solidFill>
                <a:latin typeface="Calibri"/>
              </a:rPr>
              <a:t>As df grows, t* slides DOWN toward z (1.960).  Big sample → t looks like z.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00584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WHOLE INTERVAL, IN ONE 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1091672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5400" b="1">
                <a:solidFill>
                  <a:srgbClr val="FFFFFF"/>
                </a:solidFill>
                <a:latin typeface="Calibri"/>
              </a:rPr>
              <a:t>x̄  ±  t* · (s / √n)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7280" y="3520440"/>
            <a:ext cx="3108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400" b="1">
                <a:solidFill>
                  <a:srgbClr val="5AC8E0"/>
                </a:solidFill>
                <a:latin typeface="Calibri"/>
              </a:rPr>
              <a:t>s / √n</a:t>
            </a:r>
          </a:p>
          <a:p>
            <a:pPr algn="ctr"/>
            <a:r>
              <a:rPr sz="1500" b="0" i="1">
                <a:solidFill>
                  <a:srgbClr val="F2F6FA"/>
                </a:solidFill>
                <a:latin typeface="Calibri"/>
              </a:rPr>
              <a:t>standard error (SE)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89120" y="3520440"/>
            <a:ext cx="3108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400" b="1">
                <a:solidFill>
                  <a:srgbClr val="5AC8E0"/>
                </a:solidFill>
                <a:latin typeface="Calibri"/>
              </a:rPr>
              <a:t>t* · SE</a:t>
            </a:r>
          </a:p>
          <a:p>
            <a:pPr algn="ctr"/>
            <a:r>
              <a:rPr sz="1500" b="0" i="1">
                <a:solidFill>
                  <a:srgbClr val="F2F6FA"/>
                </a:solidFill>
                <a:latin typeface="Calibri"/>
              </a:rPr>
              <a:t>margin of error (ME)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80960" y="3520440"/>
            <a:ext cx="3108960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1">
                <a:solidFill>
                  <a:srgbClr val="5AC8E0"/>
                </a:solidFill>
                <a:latin typeface="Calibri"/>
              </a:rPr>
              <a:t>x̄ − ME  to  x̄ + ME</a:t>
            </a:r>
          </a:p>
          <a:p>
            <a:pPr algn="ctr"/>
            <a:r>
              <a:rPr sz="1500" b="0" i="1">
                <a:solidFill>
                  <a:srgbClr val="F2F6FA"/>
                </a:solidFill>
                <a:latin typeface="Calibri"/>
              </a:rPr>
              <a:t>the two endpoints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074920"/>
            <a:ext cx="1036015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1">
                <a:solidFill>
                  <a:srgbClr val="8FB8D9"/>
                </a:solidFill>
                <a:latin typeface="Calibri"/>
              </a:rPr>
              <a:t>"Sample mean, give or take a critical value times the standard error."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64008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WATCH ME DO ONE  ·  n=25, x̄=50, s=10, 95%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097280"/>
            <a:ext cx="1109167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3800" b="1">
                <a:solidFill>
                  <a:srgbClr val="5AC8E0"/>
                </a:solidFill>
                <a:latin typeface="Calibri"/>
              </a:rPr>
              <a:t>Build it in 4 steps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2240280"/>
            <a:ext cx="859536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0" i="0">
                <a:solidFill>
                  <a:srgbClr val="F2F6FA"/>
                </a:solidFill>
                <a:latin typeface="Calibri"/>
              </a:rPr>
              <a:t>1   SE = s ÷ √n = 10 ÷ √25 = 10 ÷ 5  = 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2971800"/>
            <a:ext cx="859536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0" i="0">
                <a:solidFill>
                  <a:srgbClr val="F2F6FA"/>
                </a:solidFill>
                <a:latin typeface="Calibri"/>
              </a:rPr>
              <a:t>2   df = n − 1 = 24   →   t* = 2.064   (supplied)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703320"/>
            <a:ext cx="859536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0" i="0">
                <a:solidFill>
                  <a:srgbClr val="F2F6FA"/>
                </a:solidFill>
                <a:latin typeface="Calibri"/>
              </a:rPr>
              <a:t>3   ME = t* × SE = 2.064 × 2  =  4.13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434840"/>
            <a:ext cx="8595360" cy="713232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100" b="0" i="0">
                <a:solidFill>
                  <a:srgbClr val="F2F6FA"/>
                </a:solidFill>
                <a:latin typeface="Calibri"/>
              </a:rPr>
              <a:t>4   CI = 50 ± 4.13  =  (45.9, 54.1)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34924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800" b="0" i="1">
                <a:solidFill>
                  <a:srgbClr val="8FB8D9"/>
                </a:solidFill>
                <a:latin typeface="Calibri"/>
              </a:rPr>
              <a:t>Clean numbers on purpose. SE landed on a whole number, so could you.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0E2A47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28016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THE NUMBER THE NEWS REPORTS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965960"/>
            <a:ext cx="11091672" cy="1188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9200" b="1">
                <a:solidFill>
                  <a:srgbClr val="FFFFFF"/>
                </a:solidFill>
                <a:latin typeface="Calibri"/>
              </a:rPr>
              <a:t>± 4.13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3832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200" b="0" i="0">
                <a:solidFill>
                  <a:srgbClr val="F2F6FA"/>
                </a:solidFill>
                <a:latin typeface="Calibri"/>
              </a:rPr>
              <a:t>The margin of error = t* · (s/√n) — the interval's half-width.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4526280"/>
            <a:ext cx="10360152" cy="82296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2000" b="0" i="1">
                <a:solidFill>
                  <a:srgbClr val="5AC8E0"/>
                </a:solidFill>
                <a:latin typeface="Calibri"/>
              </a:rPr>
              <a:t>Bigger n ↓ margin   ·   more spread ↑ margin   ·   more confidence ↑ margin</a:t>
            </a:r>
          </a:p>
        </p:txBody>
      </p:sp>
      <p:sp>
        <p:nvSpPr>
          <p:cNvPr id="6" name="Oval 5"/>
          <p:cNvSpPr/>
          <p:nvPr/>
        </p:nvSpPr>
        <p:spPr>
          <a:xfrm>
            <a:off x="6036411" y="5806440"/>
            <a:ext cx="118872" cy="118872"/>
          </a:xfrm>
          <a:prstGeom prst="ellipse">
            <a:avLst/>
          </a:prstGeom>
          <a:solidFill>
            <a:srgbClr val="5AC8E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bg>
    <p:bgPr>
      <a:solidFill>
        <a:srgbClr val="103A5C"/>
      </a:solidFill>
      <a:effectLst/>
    </p:bgPr>
  </p:bg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77240"/>
            <a:ext cx="10725912" cy="4572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500" b="1">
                <a:solidFill>
                  <a:srgbClr val="8FB8D9"/>
                </a:solidFill>
                <a:latin typeface="Calibri"/>
              </a:rPr>
              <a:t>SAME SAMPLE, TWO CONFIDENCE LEVELS  (n=10, x̄=50, s=10)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371600"/>
            <a:ext cx="1109167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5AC8E0"/>
                </a:solidFill>
                <a:latin typeface="Calibri"/>
              </a:rPr>
              <a:t>There is no free lunch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80160" y="2651760"/>
            <a:ext cx="457200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90% confident   (t* = 1.833)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0" y="2651760"/>
            <a:ext cx="48463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0">
                <a:solidFill>
                  <a:srgbClr val="F2F6FA"/>
                </a:solidFill>
                <a:latin typeface="Calibri"/>
              </a:rPr>
              <a:t>ME ≈ 5.80   →   (44.2, 55.8)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3657600"/>
            <a:ext cx="457200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95% confident   (t* = 2.262)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43600" y="3657600"/>
            <a:ext cx="4846320" cy="86868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l"/>
            <a:r>
              <a:rPr sz="2400" b="0">
                <a:solidFill>
                  <a:srgbClr val="F2F6FA"/>
                </a:solidFill>
                <a:latin typeface="Calibri"/>
              </a:rPr>
              <a:t>ME ≈ 7.15   →   (42.9, 57.1)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937760"/>
            <a:ext cx="10360152" cy="91440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/>
            <a:r>
              <a:rPr sz="1900" b="0" i="1">
                <a:solidFill>
                  <a:srgbClr val="8FB8D9"/>
                </a:solidFill>
                <a:latin typeface="Calibri"/>
              </a:rPr>
              <a:t>More confidence → wider net. Precision and confidence trade against each other.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0" y="6355080"/>
            <a:ext cx="548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>
                <a:solidFill>
                  <a:srgbClr val="6E8CA6"/>
                </a:solidFill>
                <a:latin typeface="Calibr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