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Introduction to Statistics — Week 12, Confidence Intervals for Proportions. This is the most familiar kind of confidence interval in all of news: the plus-or-minus on a poll percentage. A scheduling note first: this is the last full week before Thanksgiving break — campus is closed Thursday and Friday, November 26 and 27 — but our Tuesday and Thursday sessions run normally, and everything this week is due Sunday, November 22, before anyone travels. Where we are: last week we built an interval for a MEAN using t and degrees of freedom. This week we build the interval for a PERCENTAGE, using z, and we learn the pollster's trick: how to choose a sample size to hit a target margin. Let's go.</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Watch me do a sample-size problem. We want a 95% interval with a margin of plus or minus 0.04 — four points — and we have no prior estimate, so we use the worst case p-hat equals 0.5. Step one: z-star is 1.960, ME is 0.04, and p-hat times one-minus-p-hat is 0.5 times 0.5, which is 0.25. Step two: z-star over ME, squared, is 1.960 over 0.04, which is 49, squared, which is 2401. Step three: n is 2401 times 0.25, which is 600.25. Step four: round UP — you can't survey a quarter of a person, and rounding down would miss the target — so n is 601. Survey at least 601 people. DO: connect to the real world with the classic number — for 95% confidence and a five-point margin, worst case, n works out to 384.16, which rounds up to 385. A sample near 1,000 buys a margin around plus or minus three points, which is exactly why so many national polls survey about a thousand people.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we trust any interval, three quick checks — the same spirit as last week, with one new twist. First, RANDOM: the data must come from a random sample or randomized experiment, so the sample represents the population. Callback to Week 1: method beats size; a huge biased poll is still biased. Second, INDEPENDENT: when sampling without replacement, the sample should be less than 10 percent of the population — 600 adults out of a city of millions is fine. Third, and this is the NEW condition for proportions, LARGE COUNTS, also called success-failure: you need at least 10 expected successes and 10 expected failures, that is n times p-hat at least 10 AND n times one-minus-p-hat at least 10. That's what lets the normal model approximate the sampling distribution of p-hat. DO: run it on our poll — 600 times 0.40 is 240, 600 times 0.60 is 360, both comfortably above 10, all three conditions hold. Then warn: the large-counts check has teeth for a rare trait — p-hat 0.02 with n 200 gives only 4 expected successes, so the z-interval is NOT trustworthy there.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sentence to memorize, word for word: we are 95% confident that the true population proportion lies between 0.361 and 0.439 — about 36 to 44 percent. Make them write it down. Now unpack what it's really shorthand for. The 95% is a property of the METHOD: if we ran many polls and built a 95% interval each time, about 95 percent of those intervals would capture the true proportion in the long run. We can't see whether THIS particular interval is one of the lucky 95 or the unlucky 5 — but we trust the procedure that made it. DO: draw the picture — 100 polls, 100 intervals, about 95 of them straddle the fixed true p, about 5 miss. The true proportion is a fixed number; it's the intervals that vary from poll to poll. Hold that distinction; the next slide lives or dies on it.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are the two sentences that lose the most points and matter most in real life. Name them out loud, then cure each. Banned sentence one: 95 percent of people fall in the interval — or, plus or minus 4 means almost everyone is within 4 points. No — a confidence interval is about the population PROPORTION, one summary number, not the spread of individual people. Our interval 0.361 to 0.439 is a range for the overall approval RATE, not a range that holds 95 percent of respondents. The hook: a CI brackets the rate, not the people. Banned sentence two: there's a 95 percent chance the true proportion is in THIS interval. No — once computed, the interval is fixed and the true proportion is either in it or not; there's no probability left for this one interval. The 95 percent describes how often the METHOD works, before you poll, across many possible samples. The hook: the method is 95 percent reliable; this interval is already decided. DO: have students rewrite each banned sentence as the correct long-run statement.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this live in Google Sheets or Excel — identical here. Put p-hat and n in two cells. The standard error is equals SQRT of p-hat times one-minus-p-hat over n. The margin of error is equals 1.96 times that SE, dropping in our supplied z-star for 95 percent — use 1.645 for 90, 2.576 for 99. The endpoints are p-hat minus ME and p-hat plus ME. For a sample size, equals CEILING of, open paren, 1.96 over target-ME, squared, times 0.25, close, comma 1 — the CEILING rounds up to a whole person, and 0.25 is the worst case. And always confirm the large-counts check: n times p-hat and n times one-minus-p-hat both at least 10. Then the AI-critique moment — the move that defines AI in this course: you verify, you don't consume. DO: have students paste to an approved chatbot — Gemini, Claude, or ChatGPT — a poll finds 40 percent approve, plus or minus 4 points, 95% interval 0.361 to 0.439, explain what it means. Audit against today's two cures; chatbots often say there's a 95 percent probability the true proportion is in this interval, or 95 percent of people are within 4 points — catch it and rewrite it. Then ask for the sample size for a three-point margin and check whether the model used 0.5 and rounded UP. Models slip there. The point isn't to dunk on the tool; it's the working relationship for the whole semester — the tool drafts, you judge — and you submit the share link as evidence you did the judging.</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land the week. The whole thing reduces to one line you can now build and read: p-hat plus or minus z-star times the square root of p-hat-times-one-minus-p-hat over n. Four moves: check the three conditions — random, independent, large counts; build the interval with our supplied z-star; choose a sample size by solving for n with the worst-case 0.5 when you have no estimate; and say what the interval means — confident about the true proportion — without the two banned sentences. Callback: this turned a poll's single percentage into an honest range, and showed where the pollster's sample size comes from. Here's the graded work. Lecture Tutorial 12 with an approved chatbot — submit the share link, about 45 minutes. Quiz 12 covers conditions, building a CI, the margin of error, sample size, and interpretation. Discussion 12 asks you to find a REAL reported poll percentage with its margin — 45 percent approve, plus or minus 4 points — and reason about what it means and how the sample size drives the margin. And Assignment 12 is four problems: conditions, build, sample size, and explain it plainly. Tease next week: hypothesis testing — instead of asking what range holds the truth, we ask whether a specific claim, like the proportion is exactly one-half, is believable given the data. That's p-values, Type I and Type II errors, and significance. Nice work today; see you Thursday — and enjoy the break.</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headline on the board: a new poll finds 45% approve of the policy, margin of error plus or minus 4 points, based on 600 adults. Everyone has read that sentence. Last week we built a plus-or-minus for an average. This week we build the one you actually see most often — the plus-or-minus on a percentage. DO: frame the whole week as one move plus a flip. The move: a sample proportion p-hat is just a guess that bounces around the true proportion p, so instead of reporting a single percentage as if it were the truth, we report a RANGE — centered on p-hat, reaching out by a margin of error — and attach a confidence level. The flip: pollsters decide the margin first and solve for how many people to survey. Memory hook: a percentage from a sample is a guess at one point; a confidence interval is an honest guess — it admits it might be off, and says by how much.</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natural question after last week: didn't we just learn t and degrees of freedom? Yes — for a MEAN. There, we had to estimate the spread from the sample's s, so we paid for that with the wider t distribution and df equals n minus 1. For a PROPORTION it's different: the spread is built right into p itself — the formula p-hat times one-minus-p-hat IS the variability — so there's no separate standard deviation to estimate and no extra uncertainty to pay for. We go back to the normal model and use z-star. DO: say it plainly and head off the trap — there are NO degrees of freedom for a proportion. A poll of 600 people does not give you df equals 599; that's a means-only idea. Proportions: z-star, from our supplied table. Nothing to look up.</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every confidence interval for a proportion, in one line: p-hat plus or minus z-star times the square root of p-hat times one-minus-p-hat over n. Read it as anatomy — a center and a reach. The center is the point estimate: the sample proportion p-hat, the poll's percentage written as a decimal, our single best guess. The reach is the margin of error. Inside the reach are two pieces. First, the square root of p-hat-times-one-minus-p-hat over n is the STANDARD ERROR — the typical distance p-hat sits from the true p. Notice it uses p-hat itself; there is no separate standard deviation. Second, z-star times the standard error is the MARGIN OF ERROR. Subtract it for the lower endpoint, add it for the upper. DO: make them say the words version out loud — sample percentage, give or take a critical value times the standard error. If they can say that sentence, they can build any proportion interval.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 slide — the rule that makes our course self-contained: we SUPPLY every z-star value. You never look one up; every interval and every sample-size problem you'll see is engineered to use one of these exact three numbers. Ninety percent confidence is 1.645; ninety-five percent is 1.960; ninety-nine percent is 2.576. DO: name the punchline — as you ask for more confidence, the critical value grows, so the margin grows. Ninety-five percent, with z-star 1.960, is the workhorse you'll use most. And unlike last week, there are no rows for degrees of freedom — proportions don't have them. Tell students to photograph this slide; it's the only lookup table they need all week.</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Watch me do one before you try. A poll of 600 adults finds 40 percent approve, so p-hat is 0.40. Build a 95% confidence interval for the true approval rate. Step one, the standard error: square root of p-hat times one-minus-p-hat over n — that's 0.40 times 0.60 over 600, which is 0.24 over 600, which is 0.0004, and the square root of that is a clean 0.02. Step two, the critical value: 95% gives z-star 1.960 from our table — supplied, no lookup. Step three, the margin of error: z-star times SE is 1.960 times 0.02, which is 0.039 — about 3.9 percentage points. Step four, the interval: 0.40 plus or minus 0.039 — the lower endpoint is 0.361, the upper is 0.439. In plain English, we're 95% confident the true approval rate is between about 36 and 44 percent. DO: point out the numbers were chosen so the standard error is a clean 0.02. Their homework is built the same way.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margin of error is the give-or-take — the half-width of the interval, z-star times the square root of p-hat-times-one-minus-p-hat over n. When a news story says plus or minus 4 points, THIS is the number it's reporting. Three things move it. One: a bigger sample shrinks the margin, because n is under the square root — but to HALVE the margin you must roughly QUADRUPLE n. Two: higher confidence — 90 to 95 to 99 — uses a bigger z-star, so it widens the margin. Three, and this one is special to proportions: p-hat near one-half makes the margin BIGGER, because the product p-hat-times-one-minus-p-hat is largest at 0.5, where it equals 0.25, and shrinks toward zero as you move to a very rare or very common trait. Hold onto that last fact — it's the seed of the sample-size worst case two slides from now. DO: say the punchline — you buy confidence with vagueness, and always report the center with the margin.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trade-off made concrete — same poll, three confidence levels. Take p-hat 0.40 and n 600, so the standard error is the clean 0.02 from before. At 90% confidence, z-star is 1.645; the margin is 1.645 times 0.02, about 0.033, giving roughly 0.367 to 0.433. At 95%, z-star is 1.960; the margin is about 0.039, giving 0.361 to 0.439. At 99%, z-star is 2.576; the margin is about 0.052, giving 0.348 to 0.452. Identical poll — wider net for more confidence. DO: name the misconception that a 99% interval is simply better. It isn't; higher confidence means a WIDER, less useful interval. The extreme: I'm 100% confident the true rate is between 0 and 100 percent — true and useless. Ninety-five percent is the common, honest compromise.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move that defines real polling. So far we HAD a sample and FOUND the margin. Pollsters work backward: they decide the target margin first — say, we want plus or minus 4 points — and ask how many people we must survey. Solve the margin equation for n, and you get n equals z-star over ME, squared, times p-hat times one-minus-p-hat. Pick your confidence level, that's z-star; pick your target margin, that's ME. But you need a p-hat, and you haven't polled yet. Two cases. If you have a planning estimate — a prior poll or a reasonable guess — use it. If you have no idea, use the worst case p-hat equals 0.5, because that maximizes p-hat-times-one-minus-p-hat at 0.25, which gives the LARGEST required n. That's a feature: plan for the worst case and you're safe whatever the true proportion turns out to be. DO: stress two habits — not knowing p-hat is never a reason to be stuck, just use 0.5; and always round n UP to a whole person.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1</a:t>
            </a:r>
          </a:p>
        </p:txBody>
      </p:sp>
      <p:sp>
        <p:nvSpPr>
          <p:cNvPr id="3" name="TextBox 2"/>
          <p:cNvSpPr txBox="1"/>
          <p:nvPr/>
        </p:nvSpPr>
        <p:spPr>
          <a:xfrm>
            <a:off x="731520" y="1554480"/>
            <a:ext cx="10725912" cy="457200"/>
          </a:xfrm>
          <a:prstGeom prst="rect">
            <a:avLst/>
          </a:prstGeom>
          <a:noFill/>
        </p:spPr>
        <p:txBody>
          <a:bodyPr wrap="square" anchor="ctr">
            <a:spAutoFit/>
          </a:bodyPr>
          <a:lstStyle/>
          <a:p>
            <a:pPr algn="ctr"/>
            <a:r>
              <a:rPr sz="1500" b="1" i="0">
                <a:solidFill>
                  <a:srgbClr val="8FB8D9"/>
                </a:solidFill>
                <a:latin typeface="Calibri"/>
              </a:rPr>
              <a:t>INTRODUCTION TO STATISTICS  ·  MATH 11  ·  WEEK 12</a:t>
            </a:r>
          </a:p>
        </p:txBody>
      </p:sp>
      <p:sp>
        <p:nvSpPr>
          <p:cNvPr id="4" name="TextBox 3"/>
          <p:cNvSpPr txBox="1"/>
          <p:nvPr/>
        </p:nvSpPr>
        <p:spPr>
          <a:xfrm>
            <a:off x="548640" y="2194560"/>
            <a:ext cx="11091672" cy="2194560"/>
          </a:xfrm>
          <a:prstGeom prst="rect">
            <a:avLst/>
          </a:prstGeom>
          <a:noFill/>
        </p:spPr>
        <p:txBody>
          <a:bodyPr wrap="square" anchor="ctr">
            <a:spAutoFit/>
          </a:bodyPr>
          <a:lstStyle/>
          <a:p>
            <a:pPr algn="ctr"/>
            <a:r>
              <a:rPr sz="6400" b="1" i="0">
                <a:solidFill>
                  <a:srgbClr val="FFFFFF"/>
                </a:solidFill>
                <a:latin typeface="Calibri"/>
              </a:rPr>
              <a:t>Confidence Intervals</a:t>
            </a:r>
          </a:p>
          <a:p>
            <a:pPr algn="ctr"/>
            <a:r>
              <a:rPr sz="6400" b="1" i="0">
                <a:solidFill>
                  <a:srgbClr val="FFFFFF"/>
                </a:solidFill>
                <a:latin typeface="Calibri"/>
              </a:rPr>
              <a:t>for Proportions</a:t>
            </a:r>
          </a:p>
        </p:txBody>
      </p:sp>
      <p:sp>
        <p:nvSpPr>
          <p:cNvPr id="5" name="TextBox 4"/>
          <p:cNvSpPr txBox="1"/>
          <p:nvPr/>
        </p:nvSpPr>
        <p:spPr>
          <a:xfrm>
            <a:off x="914400" y="4526280"/>
            <a:ext cx="10360152" cy="822960"/>
          </a:xfrm>
          <a:prstGeom prst="rect">
            <a:avLst/>
          </a:prstGeom>
          <a:noFill/>
        </p:spPr>
        <p:txBody>
          <a:bodyPr wrap="square" anchor="ctr">
            <a:spAutoFit/>
          </a:bodyPr>
          <a:lstStyle/>
          <a:p>
            <a:pPr algn="ctr"/>
            <a:r>
              <a:rPr sz="2200" b="0" i="1">
                <a:solidFill>
                  <a:srgbClr val="8FB8D9"/>
                </a:solidFill>
                <a:latin typeface="Calibri"/>
              </a:rPr>
              <a:t>That “45%, ±4 points” poll — build the interval yourself, and choose the sample size behind it.</a:t>
            </a:r>
          </a:p>
        </p:txBody>
      </p:sp>
      <p:sp>
        <p:nvSpPr>
          <p:cNvPr id="6" name="TextBox 5"/>
          <p:cNvSpPr txBox="1"/>
          <p:nvPr/>
        </p:nvSpPr>
        <p:spPr>
          <a:xfrm>
            <a:off x="914400" y="5257800"/>
            <a:ext cx="10360152" cy="822960"/>
          </a:xfrm>
          <a:prstGeom prst="rect">
            <a:avLst/>
          </a:prstGeom>
          <a:noFill/>
        </p:spPr>
        <p:txBody>
          <a:bodyPr wrap="square" anchor="ctr">
            <a:spAutoFit/>
          </a:bodyPr>
          <a:lstStyle/>
          <a:p>
            <a:pPr algn="ctr"/>
            <a:r>
              <a:rPr sz="1700" b="0" i="0">
                <a:solidFill>
                  <a:srgbClr val="F2F6FA"/>
                </a:solidFill>
                <a:latin typeface="Calibri"/>
              </a:rPr>
              <a:t>Silver Oak University  ·  Department of Mathematics &amp; Statistics</a:t>
            </a:r>
          </a:p>
        </p:txBody>
      </p:sp>
      <p:sp>
        <p:nvSpPr>
          <p:cNvPr id="7" name="TextBox 6"/>
          <p:cNvSpPr txBox="1"/>
          <p:nvPr/>
        </p:nvSpPr>
        <p:spPr>
          <a:xfrm>
            <a:off x="914400" y="6035040"/>
            <a:ext cx="10360152" cy="822960"/>
          </a:xfrm>
          <a:prstGeom prst="rect">
            <a:avLst/>
          </a:prstGeom>
          <a:noFill/>
        </p:spPr>
        <p:txBody>
          <a:bodyPr wrap="square" anchor="ctr">
            <a:spAutoFit/>
          </a:bodyPr>
          <a:lstStyle/>
          <a:p>
            <a:pPr algn="ctr"/>
            <a:r>
              <a:rPr sz="1500" b="0" i="0">
                <a:solidFill>
                  <a:srgbClr val="6E8CA6"/>
                </a:solidFill>
                <a:latin typeface="Calibri"/>
              </a:rPr>
              <a:t>~ Prof. Rivera's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10</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WATCH ME DO ONE  ·  95%, target ±0.04, worst case</a:t>
            </a:r>
          </a:p>
        </p:txBody>
      </p:sp>
      <p:sp>
        <p:nvSpPr>
          <p:cNvPr id="4" name="TextBox 3"/>
          <p:cNvSpPr txBox="1"/>
          <p:nvPr/>
        </p:nvSpPr>
        <p:spPr>
          <a:xfrm>
            <a:off x="548640" y="1097280"/>
            <a:ext cx="11091672" cy="822960"/>
          </a:xfrm>
          <a:prstGeom prst="rect">
            <a:avLst/>
          </a:prstGeom>
          <a:noFill/>
        </p:spPr>
        <p:txBody>
          <a:bodyPr wrap="square" anchor="ctr">
            <a:spAutoFit/>
          </a:bodyPr>
          <a:lstStyle/>
          <a:p>
            <a:pPr algn="ctr"/>
            <a:r>
              <a:rPr sz="3800" b="1" i="0">
                <a:solidFill>
                  <a:srgbClr val="5AC8E0"/>
                </a:solidFill>
                <a:latin typeface="Calibri"/>
              </a:rPr>
              <a:t>How many people?</a:t>
            </a:r>
          </a:p>
        </p:txBody>
      </p:sp>
      <p:sp>
        <p:nvSpPr>
          <p:cNvPr id="5" name="TextBox 4"/>
          <p:cNvSpPr txBox="1"/>
          <p:nvPr/>
        </p:nvSpPr>
        <p:spPr>
          <a:xfrm>
            <a:off x="1463040" y="2240280"/>
            <a:ext cx="9326880" cy="713232"/>
          </a:xfrm>
          <a:prstGeom prst="rect">
            <a:avLst/>
          </a:prstGeom>
          <a:noFill/>
        </p:spPr>
        <p:txBody>
          <a:bodyPr wrap="square" anchor="ctr">
            <a:spAutoFit/>
          </a:bodyPr>
          <a:lstStyle/>
          <a:p>
            <a:pPr algn="l"/>
            <a:r>
              <a:rPr sz="2100" b="0" i="0">
                <a:solidFill>
                  <a:srgbClr val="F2F6FA"/>
                </a:solidFill>
                <a:latin typeface="Calibri"/>
              </a:rPr>
              <a:t>1   z* = 1.960   ME = 0.04   p̂(1−p̂) = 0.5×0.5 = 0.25</a:t>
            </a:r>
          </a:p>
        </p:txBody>
      </p:sp>
      <p:sp>
        <p:nvSpPr>
          <p:cNvPr id="6" name="TextBox 5"/>
          <p:cNvSpPr txBox="1"/>
          <p:nvPr/>
        </p:nvSpPr>
        <p:spPr>
          <a:xfrm>
            <a:off x="1463040" y="2971800"/>
            <a:ext cx="9326880" cy="713232"/>
          </a:xfrm>
          <a:prstGeom prst="rect">
            <a:avLst/>
          </a:prstGeom>
          <a:noFill/>
        </p:spPr>
        <p:txBody>
          <a:bodyPr wrap="square" anchor="ctr">
            <a:spAutoFit/>
          </a:bodyPr>
          <a:lstStyle/>
          <a:p>
            <a:pPr algn="l"/>
            <a:r>
              <a:rPr sz="2100" b="0" i="0">
                <a:solidFill>
                  <a:srgbClr val="F2F6FA"/>
                </a:solidFill>
                <a:latin typeface="Calibri"/>
              </a:rPr>
              <a:t>2   (z*/ME)² = (1.960/0.04)² = (49)²  =  2401</a:t>
            </a:r>
          </a:p>
        </p:txBody>
      </p:sp>
      <p:sp>
        <p:nvSpPr>
          <p:cNvPr id="7" name="TextBox 6"/>
          <p:cNvSpPr txBox="1"/>
          <p:nvPr/>
        </p:nvSpPr>
        <p:spPr>
          <a:xfrm>
            <a:off x="1463040" y="3703320"/>
            <a:ext cx="9326880" cy="713232"/>
          </a:xfrm>
          <a:prstGeom prst="rect">
            <a:avLst/>
          </a:prstGeom>
          <a:noFill/>
        </p:spPr>
        <p:txBody>
          <a:bodyPr wrap="square" anchor="ctr">
            <a:spAutoFit/>
          </a:bodyPr>
          <a:lstStyle/>
          <a:p>
            <a:pPr algn="l"/>
            <a:r>
              <a:rPr sz="2100" b="0" i="0">
                <a:solidFill>
                  <a:srgbClr val="F2F6FA"/>
                </a:solidFill>
                <a:latin typeface="Calibri"/>
              </a:rPr>
              <a:t>3   n = 2401 × 0.25  =  600.25</a:t>
            </a:r>
          </a:p>
        </p:txBody>
      </p:sp>
      <p:sp>
        <p:nvSpPr>
          <p:cNvPr id="8" name="TextBox 7"/>
          <p:cNvSpPr txBox="1"/>
          <p:nvPr/>
        </p:nvSpPr>
        <p:spPr>
          <a:xfrm>
            <a:off x="1463040" y="4434840"/>
            <a:ext cx="9326880" cy="713232"/>
          </a:xfrm>
          <a:prstGeom prst="rect">
            <a:avLst/>
          </a:prstGeom>
          <a:noFill/>
        </p:spPr>
        <p:txBody>
          <a:bodyPr wrap="square" anchor="ctr">
            <a:spAutoFit/>
          </a:bodyPr>
          <a:lstStyle/>
          <a:p>
            <a:pPr algn="l"/>
            <a:r>
              <a:rPr sz="2100" b="0" i="0">
                <a:solidFill>
                  <a:srgbClr val="F2F6FA"/>
                </a:solidFill>
                <a:latin typeface="Calibri"/>
              </a:rPr>
              <a:t>4   round UP  →  n = 601 people</a:t>
            </a:r>
          </a:p>
        </p:txBody>
      </p:sp>
      <p:sp>
        <p:nvSpPr>
          <p:cNvPr id="9" name="TextBox 8"/>
          <p:cNvSpPr txBox="1"/>
          <p:nvPr/>
        </p:nvSpPr>
        <p:spPr>
          <a:xfrm>
            <a:off x="914400" y="5303520"/>
            <a:ext cx="10360152" cy="822960"/>
          </a:xfrm>
          <a:prstGeom prst="rect">
            <a:avLst/>
          </a:prstGeom>
          <a:noFill/>
        </p:spPr>
        <p:txBody>
          <a:bodyPr wrap="square" anchor="ctr">
            <a:spAutoFit/>
          </a:bodyPr>
          <a:lstStyle/>
          <a:p>
            <a:pPr algn="ctr"/>
            <a:r>
              <a:rPr sz="1800" b="0" i="1">
                <a:solidFill>
                  <a:srgbClr val="FFFFFF"/>
                </a:solidFill>
                <a:latin typeface="Calibri"/>
              </a:rPr>
              <a:t>Classic: 95% &amp; ±5 points worst-case → n = 385. That's why polls survey ~1,000.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11</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BEFORE YOU TRUST IT  ·  CHECK 3 CONDITIONS</a:t>
            </a:r>
          </a:p>
        </p:txBody>
      </p:sp>
      <p:sp>
        <p:nvSpPr>
          <p:cNvPr id="4" name="TextBox 3"/>
          <p:cNvSpPr txBox="1"/>
          <p:nvPr/>
        </p:nvSpPr>
        <p:spPr>
          <a:xfrm>
            <a:off x="548640" y="1097280"/>
            <a:ext cx="11091672" cy="822960"/>
          </a:xfrm>
          <a:prstGeom prst="rect">
            <a:avLst/>
          </a:prstGeom>
          <a:noFill/>
        </p:spPr>
        <p:txBody>
          <a:bodyPr wrap="square" anchor="ctr">
            <a:spAutoFit/>
          </a:bodyPr>
          <a:lstStyle/>
          <a:p>
            <a:pPr algn="ctr"/>
            <a:r>
              <a:rPr sz="3400" b="1" i="0">
                <a:solidFill>
                  <a:srgbClr val="5AC8E0"/>
                </a:solidFill>
                <a:latin typeface="Calibri"/>
              </a:rPr>
              <a:t>Random  ·  Independent  ·  Large counts</a:t>
            </a:r>
          </a:p>
        </p:txBody>
      </p:sp>
      <p:sp>
        <p:nvSpPr>
          <p:cNvPr id="5" name="TextBox 4"/>
          <p:cNvSpPr txBox="1"/>
          <p:nvPr/>
        </p:nvSpPr>
        <p:spPr>
          <a:xfrm>
            <a:off x="1280160" y="2286000"/>
            <a:ext cx="9692640" cy="713232"/>
          </a:xfrm>
          <a:prstGeom prst="rect">
            <a:avLst/>
          </a:prstGeom>
          <a:noFill/>
        </p:spPr>
        <p:txBody>
          <a:bodyPr wrap="square" anchor="ctr">
            <a:spAutoFit/>
          </a:bodyPr>
          <a:lstStyle/>
          <a:p>
            <a:pPr algn="l"/>
            <a:r>
              <a:rPr sz="2000" b="0" i="0">
                <a:solidFill>
                  <a:srgbClr val="F2F6FA"/>
                </a:solidFill>
                <a:latin typeface="Calibri"/>
              </a:rPr>
              <a:t>RANDOM — a random sample (method beats size; a biased poll stays biased).</a:t>
            </a:r>
          </a:p>
        </p:txBody>
      </p:sp>
      <p:sp>
        <p:nvSpPr>
          <p:cNvPr id="6" name="TextBox 5"/>
          <p:cNvSpPr txBox="1"/>
          <p:nvPr/>
        </p:nvSpPr>
        <p:spPr>
          <a:xfrm>
            <a:off x="1280160" y="3063240"/>
            <a:ext cx="9692640" cy="713232"/>
          </a:xfrm>
          <a:prstGeom prst="rect">
            <a:avLst/>
          </a:prstGeom>
          <a:noFill/>
        </p:spPr>
        <p:txBody>
          <a:bodyPr wrap="square" anchor="ctr">
            <a:spAutoFit/>
          </a:bodyPr>
          <a:lstStyle/>
          <a:p>
            <a:pPr algn="l"/>
            <a:r>
              <a:rPr sz="2000" b="0" i="0">
                <a:solidFill>
                  <a:srgbClr val="F2F6FA"/>
                </a:solidFill>
                <a:latin typeface="Calibri"/>
              </a:rPr>
              <a:t>INDEPENDENT — sample &lt; 10% of the population (600 of a city of millions ✓).</a:t>
            </a:r>
          </a:p>
        </p:txBody>
      </p:sp>
      <p:sp>
        <p:nvSpPr>
          <p:cNvPr id="7" name="TextBox 6"/>
          <p:cNvSpPr txBox="1"/>
          <p:nvPr/>
        </p:nvSpPr>
        <p:spPr>
          <a:xfrm>
            <a:off x="1280160" y="3840480"/>
            <a:ext cx="9692640" cy="713232"/>
          </a:xfrm>
          <a:prstGeom prst="rect">
            <a:avLst/>
          </a:prstGeom>
          <a:noFill/>
        </p:spPr>
        <p:txBody>
          <a:bodyPr wrap="square" anchor="ctr">
            <a:spAutoFit/>
          </a:bodyPr>
          <a:lstStyle/>
          <a:p>
            <a:pPr algn="l"/>
            <a:r>
              <a:rPr sz="2000" b="0" i="0">
                <a:solidFill>
                  <a:srgbClr val="F2F6FA"/>
                </a:solidFill>
                <a:latin typeface="Calibri"/>
              </a:rPr>
              <a:t>LARGE COUNTS — n·p̂ ≥ 10 AND n(1−p̂) ≥ 10  (NEW this week).</a:t>
            </a:r>
          </a:p>
        </p:txBody>
      </p:sp>
      <p:sp>
        <p:nvSpPr>
          <p:cNvPr id="8" name="TextBox 7"/>
          <p:cNvSpPr txBox="1"/>
          <p:nvPr/>
        </p:nvSpPr>
        <p:spPr>
          <a:xfrm>
            <a:off x="914400" y="4937760"/>
            <a:ext cx="10360152" cy="1005840"/>
          </a:xfrm>
          <a:prstGeom prst="rect">
            <a:avLst/>
          </a:prstGeom>
          <a:noFill/>
        </p:spPr>
        <p:txBody>
          <a:bodyPr wrap="square" anchor="ctr">
            <a:spAutoFit/>
          </a:bodyPr>
          <a:lstStyle/>
          <a:p>
            <a:pPr algn="ctr"/>
            <a:r>
              <a:rPr sz="1900" b="0" i="1">
                <a:solidFill>
                  <a:srgbClr val="FFFFFF"/>
                </a:solidFill>
                <a:latin typeface="Calibri"/>
              </a:rPr>
              <a:t>Our poll: 600×0.40 = 240 ≥ 10  and  600×0.60 = 360 ≥ 10  —  all three hold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12</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THE ONE CORRECT SENTENCE</a:t>
            </a:r>
          </a:p>
        </p:txBody>
      </p:sp>
      <p:sp>
        <p:nvSpPr>
          <p:cNvPr id="4" name="TextBox 3"/>
          <p:cNvSpPr txBox="1"/>
          <p:nvPr/>
        </p:nvSpPr>
        <p:spPr>
          <a:xfrm>
            <a:off x="548640" y="1234440"/>
            <a:ext cx="11091672" cy="1645920"/>
          </a:xfrm>
          <a:prstGeom prst="rect">
            <a:avLst/>
          </a:prstGeom>
          <a:noFill/>
        </p:spPr>
        <p:txBody>
          <a:bodyPr wrap="square" anchor="ctr">
            <a:spAutoFit/>
          </a:bodyPr>
          <a:lstStyle/>
          <a:p>
            <a:pPr algn="ctr"/>
            <a:r>
              <a:rPr sz="3200" b="1" i="0">
                <a:solidFill>
                  <a:srgbClr val="FFFFFF"/>
                </a:solidFill>
                <a:latin typeface="Calibri"/>
              </a:rPr>
              <a:t>“We are 95% confident the</a:t>
            </a:r>
          </a:p>
          <a:p>
            <a:pPr algn="ctr"/>
            <a:r>
              <a:rPr sz="3200" b="1" i="0">
                <a:solidFill>
                  <a:srgbClr val="FFFFFF"/>
                </a:solidFill>
                <a:latin typeface="Calibri"/>
              </a:rPr>
              <a:t>true population proportion lies</a:t>
            </a:r>
          </a:p>
          <a:p>
            <a:pPr algn="ctr"/>
            <a:r>
              <a:rPr sz="3200" b="1" i="0">
                <a:solidFill>
                  <a:srgbClr val="FFFFFF"/>
                </a:solidFill>
                <a:latin typeface="Calibri"/>
              </a:rPr>
              <a:t>between 0.361 and 0.439.”</a:t>
            </a:r>
          </a:p>
        </p:txBody>
      </p:sp>
      <p:sp>
        <p:nvSpPr>
          <p:cNvPr id="5" name="TextBox 4"/>
          <p:cNvSpPr txBox="1"/>
          <p:nvPr/>
        </p:nvSpPr>
        <p:spPr>
          <a:xfrm>
            <a:off x="914400" y="4297680"/>
            <a:ext cx="10360152" cy="1097280"/>
          </a:xfrm>
          <a:prstGeom prst="rect">
            <a:avLst/>
          </a:prstGeom>
          <a:noFill/>
        </p:spPr>
        <p:txBody>
          <a:bodyPr wrap="square" anchor="ctr">
            <a:spAutoFit/>
          </a:bodyPr>
          <a:lstStyle/>
          <a:p>
            <a:pPr algn="ctr"/>
            <a:r>
              <a:rPr sz="2000" b="0" i="1">
                <a:solidFill>
                  <a:srgbClr val="F2F6FA"/>
                </a:solidFill>
                <a:latin typeface="Calibri"/>
              </a:rPr>
              <a:t>Shorthand for: this METHOD captures the true proportion 95% of the time in the long run — about 95 of every 100 such intervals.</a:t>
            </a:r>
          </a:p>
        </p:txBody>
      </p:sp>
      <p:sp>
        <p:nvSpPr>
          <p:cNvPr id="6" name="Oval 5"/>
          <p:cNvSpPr/>
          <p:nvPr/>
        </p:nvSpPr>
        <p:spPr>
          <a:xfrm>
            <a:off x="6030468" y="5426964"/>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13</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THE TWO SENTENCES TO NEVER SAY</a:t>
            </a:r>
          </a:p>
        </p:txBody>
      </p:sp>
      <p:sp>
        <p:nvSpPr>
          <p:cNvPr id="4" name="TextBox 3"/>
          <p:cNvSpPr txBox="1"/>
          <p:nvPr/>
        </p:nvSpPr>
        <p:spPr>
          <a:xfrm>
            <a:off x="548640" y="1051560"/>
            <a:ext cx="11091672" cy="731520"/>
          </a:xfrm>
          <a:prstGeom prst="rect">
            <a:avLst/>
          </a:prstGeom>
          <a:noFill/>
        </p:spPr>
        <p:txBody>
          <a:bodyPr wrap="square" anchor="ctr">
            <a:spAutoFit/>
          </a:bodyPr>
          <a:lstStyle/>
          <a:p>
            <a:pPr algn="ctr"/>
            <a:r>
              <a:rPr sz="3400" b="1" i="0">
                <a:solidFill>
                  <a:srgbClr val="5AC8E0"/>
                </a:solidFill>
                <a:latin typeface="Calibri"/>
              </a:rPr>
              <a:t>Banned — and the fix</a:t>
            </a:r>
          </a:p>
        </p:txBody>
      </p:sp>
      <p:sp>
        <p:nvSpPr>
          <p:cNvPr id="5" name="TextBox 4"/>
          <p:cNvSpPr txBox="1"/>
          <p:nvPr/>
        </p:nvSpPr>
        <p:spPr>
          <a:xfrm>
            <a:off x="1097280" y="2011680"/>
            <a:ext cx="9966960" cy="548640"/>
          </a:xfrm>
          <a:prstGeom prst="rect">
            <a:avLst/>
          </a:prstGeom>
          <a:noFill/>
        </p:spPr>
        <p:txBody>
          <a:bodyPr wrap="square" anchor="ctr">
            <a:spAutoFit/>
          </a:bodyPr>
          <a:lstStyle/>
          <a:p>
            <a:pPr algn="l"/>
            <a:r>
              <a:rPr sz="2100" b="1" i="0">
                <a:solidFill>
                  <a:srgbClr val="FFFFFF"/>
                </a:solidFill>
                <a:latin typeface="Calibri"/>
              </a:rPr>
              <a:t>✗  “95% of people fall in the interval.”</a:t>
            </a:r>
          </a:p>
        </p:txBody>
      </p:sp>
      <p:sp>
        <p:nvSpPr>
          <p:cNvPr id="6" name="TextBox 5"/>
          <p:cNvSpPr txBox="1"/>
          <p:nvPr/>
        </p:nvSpPr>
        <p:spPr>
          <a:xfrm>
            <a:off x="1097280" y="2542032"/>
            <a:ext cx="9966960" cy="640080"/>
          </a:xfrm>
          <a:prstGeom prst="rect">
            <a:avLst/>
          </a:prstGeom>
          <a:noFill/>
        </p:spPr>
        <p:txBody>
          <a:bodyPr wrap="square" anchor="ctr">
            <a:spAutoFit/>
          </a:bodyPr>
          <a:lstStyle/>
          <a:p>
            <a:pPr algn="l"/>
            <a:r>
              <a:rPr sz="1800" b="0" i="0">
                <a:solidFill>
                  <a:srgbClr val="F2F6FA"/>
                </a:solidFill>
                <a:latin typeface="Calibri"/>
              </a:rPr>
              <a:t>A CI brackets the RATE, not the people. It's a range for the overall percentage.</a:t>
            </a:r>
          </a:p>
        </p:txBody>
      </p:sp>
      <p:sp>
        <p:nvSpPr>
          <p:cNvPr id="7" name="TextBox 6"/>
          <p:cNvSpPr txBox="1"/>
          <p:nvPr/>
        </p:nvSpPr>
        <p:spPr>
          <a:xfrm>
            <a:off x="1097280" y="3429000"/>
            <a:ext cx="9966960" cy="548640"/>
          </a:xfrm>
          <a:prstGeom prst="rect">
            <a:avLst/>
          </a:prstGeom>
          <a:noFill/>
        </p:spPr>
        <p:txBody>
          <a:bodyPr wrap="square" anchor="ctr">
            <a:spAutoFit/>
          </a:bodyPr>
          <a:lstStyle/>
          <a:p>
            <a:pPr algn="l"/>
            <a:r>
              <a:rPr sz="2100" b="1" i="0">
                <a:solidFill>
                  <a:srgbClr val="FFFFFF"/>
                </a:solidFill>
                <a:latin typeface="Calibri"/>
              </a:rPr>
              <a:t>✗  “There's a 95% chance the true proportion is in THIS interval.”</a:t>
            </a:r>
          </a:p>
        </p:txBody>
      </p:sp>
      <p:sp>
        <p:nvSpPr>
          <p:cNvPr id="8" name="TextBox 7"/>
          <p:cNvSpPr txBox="1"/>
          <p:nvPr/>
        </p:nvSpPr>
        <p:spPr>
          <a:xfrm>
            <a:off x="1097280" y="3959352"/>
            <a:ext cx="9966960" cy="640080"/>
          </a:xfrm>
          <a:prstGeom prst="rect">
            <a:avLst/>
          </a:prstGeom>
          <a:noFill/>
        </p:spPr>
        <p:txBody>
          <a:bodyPr wrap="square" anchor="ctr">
            <a:spAutoFit/>
          </a:bodyPr>
          <a:lstStyle/>
          <a:p>
            <a:pPr algn="l"/>
            <a:r>
              <a:rPr sz="1800" b="0" i="0">
                <a:solidFill>
                  <a:srgbClr val="F2F6FA"/>
                </a:solidFill>
                <a:latin typeface="Calibri"/>
              </a:rPr>
              <a:t>The interval is fixed; p is in it or not. The METHOD is 95% reliable, not this one.</a:t>
            </a:r>
          </a:p>
        </p:txBody>
      </p:sp>
      <p:sp>
        <p:nvSpPr>
          <p:cNvPr id="9" name="TextBox 8"/>
          <p:cNvSpPr txBox="1"/>
          <p:nvPr/>
        </p:nvSpPr>
        <p:spPr>
          <a:xfrm>
            <a:off x="914400" y="5029200"/>
            <a:ext cx="10360152" cy="914400"/>
          </a:xfrm>
          <a:prstGeom prst="rect">
            <a:avLst/>
          </a:prstGeom>
          <a:noFill/>
        </p:spPr>
        <p:txBody>
          <a:bodyPr wrap="square" anchor="ctr">
            <a:spAutoFit/>
          </a:bodyPr>
          <a:lstStyle/>
          <a:p>
            <a:pPr algn="ctr"/>
            <a:r>
              <a:rPr sz="1800" b="0" i="1">
                <a:solidFill>
                  <a:srgbClr val="5AC8E0"/>
                </a:solidFill>
                <a:latin typeface="Calibri"/>
              </a:rPr>
              <a:t>95% describes the procedure across many samples — not the people, not a coin flip.</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14</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TECHNOLOGY  ·  BUILD IT, THEN AUDIT THE AI</a:t>
            </a:r>
          </a:p>
        </p:txBody>
      </p:sp>
      <p:sp>
        <p:nvSpPr>
          <p:cNvPr id="4" name="TextBox 3"/>
          <p:cNvSpPr txBox="1"/>
          <p:nvPr/>
        </p:nvSpPr>
        <p:spPr>
          <a:xfrm>
            <a:off x="548640" y="1097280"/>
            <a:ext cx="11091672" cy="822960"/>
          </a:xfrm>
          <a:prstGeom prst="rect">
            <a:avLst/>
          </a:prstGeom>
          <a:noFill/>
        </p:spPr>
        <p:txBody>
          <a:bodyPr wrap="square" anchor="ctr">
            <a:spAutoFit/>
          </a:bodyPr>
          <a:lstStyle/>
          <a:p>
            <a:pPr algn="ctr"/>
            <a:r>
              <a:rPr sz="3400" b="1" i="0">
                <a:solidFill>
                  <a:srgbClr val="5AC8E0"/>
                </a:solidFill>
                <a:latin typeface="Calibri"/>
              </a:rPr>
              <a:t>The tool drafts, you judge</a:t>
            </a:r>
          </a:p>
        </p:txBody>
      </p:sp>
      <p:sp>
        <p:nvSpPr>
          <p:cNvPr id="5" name="TextBox 4"/>
          <p:cNvSpPr txBox="1"/>
          <p:nvPr/>
        </p:nvSpPr>
        <p:spPr>
          <a:xfrm>
            <a:off x="1280160" y="2194560"/>
            <a:ext cx="9692640" cy="658368"/>
          </a:xfrm>
          <a:prstGeom prst="rect">
            <a:avLst/>
          </a:prstGeom>
          <a:noFill/>
        </p:spPr>
        <p:txBody>
          <a:bodyPr wrap="square" anchor="ctr">
            <a:spAutoFit/>
          </a:bodyPr>
          <a:lstStyle/>
          <a:p>
            <a:pPr algn="l"/>
            <a:r>
              <a:rPr sz="1900" b="0" i="0">
                <a:solidFill>
                  <a:srgbClr val="F2F6FA"/>
                </a:solidFill>
                <a:latin typeface="Calibri"/>
              </a:rPr>
              <a:t>1   SE  =  =SQRT(p̂*(1−p̂)/n)       ME  =  =1.96*SE</a:t>
            </a:r>
          </a:p>
        </p:txBody>
      </p:sp>
      <p:sp>
        <p:nvSpPr>
          <p:cNvPr id="6" name="TextBox 5"/>
          <p:cNvSpPr txBox="1"/>
          <p:nvPr/>
        </p:nvSpPr>
        <p:spPr>
          <a:xfrm>
            <a:off x="1280160" y="2852928"/>
            <a:ext cx="9692640" cy="658368"/>
          </a:xfrm>
          <a:prstGeom prst="rect">
            <a:avLst/>
          </a:prstGeom>
          <a:noFill/>
        </p:spPr>
        <p:txBody>
          <a:bodyPr wrap="square" anchor="ctr">
            <a:spAutoFit/>
          </a:bodyPr>
          <a:lstStyle/>
          <a:p>
            <a:pPr algn="l"/>
            <a:r>
              <a:rPr sz="1900" b="0" i="0">
                <a:solidFill>
                  <a:srgbClr val="F2F6FA"/>
                </a:solidFill>
                <a:latin typeface="Calibri"/>
              </a:rPr>
              <a:t>2   endpoints  =  p̂ − ME   and   p̂ + ME</a:t>
            </a:r>
          </a:p>
        </p:txBody>
      </p:sp>
      <p:sp>
        <p:nvSpPr>
          <p:cNvPr id="7" name="TextBox 6"/>
          <p:cNvSpPr txBox="1"/>
          <p:nvPr/>
        </p:nvSpPr>
        <p:spPr>
          <a:xfrm>
            <a:off x="1280160" y="3511296"/>
            <a:ext cx="9692640" cy="658368"/>
          </a:xfrm>
          <a:prstGeom prst="rect">
            <a:avLst/>
          </a:prstGeom>
          <a:noFill/>
        </p:spPr>
        <p:txBody>
          <a:bodyPr wrap="square" anchor="ctr">
            <a:spAutoFit/>
          </a:bodyPr>
          <a:lstStyle/>
          <a:p>
            <a:pPr algn="l"/>
            <a:r>
              <a:rPr sz="1900" b="0" i="0">
                <a:solidFill>
                  <a:srgbClr val="F2F6FA"/>
                </a:solidFill>
                <a:latin typeface="Calibri"/>
              </a:rPr>
              <a:t>3   sample size  =  =CEILING((1.96/ME)^2*0.25, 1)   (worst case)</a:t>
            </a:r>
          </a:p>
        </p:txBody>
      </p:sp>
      <p:sp>
        <p:nvSpPr>
          <p:cNvPr id="8" name="TextBox 7"/>
          <p:cNvSpPr txBox="1"/>
          <p:nvPr/>
        </p:nvSpPr>
        <p:spPr>
          <a:xfrm>
            <a:off x="1280160" y="4169663"/>
            <a:ext cx="9692640" cy="658368"/>
          </a:xfrm>
          <a:prstGeom prst="rect">
            <a:avLst/>
          </a:prstGeom>
          <a:noFill/>
        </p:spPr>
        <p:txBody>
          <a:bodyPr wrap="square" anchor="ctr">
            <a:spAutoFit/>
          </a:bodyPr>
          <a:lstStyle/>
          <a:p>
            <a:pPr algn="l"/>
            <a:r>
              <a:rPr sz="1900" b="0" i="0">
                <a:solidFill>
                  <a:srgbClr val="F2F6FA"/>
                </a:solidFill>
                <a:latin typeface="Calibri"/>
              </a:rPr>
              <a:t>4   large-counts check: n*p̂ and n*(1−p̂) both ≥ 10</a:t>
            </a:r>
          </a:p>
        </p:txBody>
      </p:sp>
      <p:sp>
        <p:nvSpPr>
          <p:cNvPr id="9" name="TextBox 8"/>
          <p:cNvSpPr txBox="1"/>
          <p:nvPr/>
        </p:nvSpPr>
        <p:spPr>
          <a:xfrm>
            <a:off x="914400" y="5029200"/>
            <a:ext cx="10360152" cy="1005840"/>
          </a:xfrm>
          <a:prstGeom prst="rect">
            <a:avLst/>
          </a:prstGeom>
          <a:noFill/>
        </p:spPr>
        <p:txBody>
          <a:bodyPr wrap="square" anchor="ctr">
            <a:spAutoFit/>
          </a:bodyPr>
          <a:lstStyle/>
          <a:p>
            <a:pPr algn="ctr"/>
            <a:r>
              <a:rPr sz="1800" b="0" i="1">
                <a:solidFill>
                  <a:srgbClr val="FFFFFF"/>
                </a:solidFill>
                <a:latin typeface="Calibri"/>
              </a:rPr>
              <a:t>Ask AI to explain (0.361, 0.439) — catch the two banned sentences. Ask for a sample size — did it use 0.5 and round UP?</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15</a:t>
            </a:r>
          </a:p>
        </p:txBody>
      </p:sp>
      <p:sp>
        <p:nvSpPr>
          <p:cNvPr id="3" name="TextBox 2"/>
          <p:cNvSpPr txBox="1"/>
          <p:nvPr/>
        </p:nvSpPr>
        <p:spPr>
          <a:xfrm>
            <a:off x="731520" y="502920"/>
            <a:ext cx="10725912" cy="457200"/>
          </a:xfrm>
          <a:prstGeom prst="rect">
            <a:avLst/>
          </a:prstGeom>
          <a:noFill/>
        </p:spPr>
        <p:txBody>
          <a:bodyPr wrap="square" anchor="ctr">
            <a:spAutoFit/>
          </a:bodyPr>
          <a:lstStyle/>
          <a:p>
            <a:pPr algn="ctr"/>
            <a:r>
              <a:rPr sz="1500" b="1" i="0">
                <a:solidFill>
                  <a:srgbClr val="8FB8D9"/>
                </a:solidFill>
                <a:latin typeface="Calibri"/>
              </a:rPr>
              <a:t>BEFORE NEXT CLASS  ·  WEEK 12 WRAP</a:t>
            </a:r>
          </a:p>
        </p:txBody>
      </p:sp>
      <p:sp>
        <p:nvSpPr>
          <p:cNvPr id="4" name="TextBox 3"/>
          <p:cNvSpPr txBox="1"/>
          <p:nvPr/>
        </p:nvSpPr>
        <p:spPr>
          <a:xfrm>
            <a:off x="548640" y="960120"/>
            <a:ext cx="11091672" cy="822960"/>
          </a:xfrm>
          <a:prstGeom prst="rect">
            <a:avLst/>
          </a:prstGeom>
          <a:noFill/>
        </p:spPr>
        <p:txBody>
          <a:bodyPr wrap="square" anchor="ctr">
            <a:spAutoFit/>
          </a:bodyPr>
          <a:lstStyle/>
          <a:p>
            <a:pPr algn="ctr"/>
            <a:r>
              <a:rPr sz="3600" b="1" i="0">
                <a:solidFill>
                  <a:srgbClr val="5AC8E0"/>
                </a:solidFill>
                <a:latin typeface="Calibri"/>
              </a:rPr>
              <a:t>p̂ ± z* · √(p̂(1−p̂)/n)</a:t>
            </a:r>
          </a:p>
        </p:txBody>
      </p:sp>
      <p:sp>
        <p:nvSpPr>
          <p:cNvPr id="5" name="TextBox 4"/>
          <p:cNvSpPr txBox="1"/>
          <p:nvPr/>
        </p:nvSpPr>
        <p:spPr>
          <a:xfrm>
            <a:off x="914400" y="1828800"/>
            <a:ext cx="10360152" cy="640080"/>
          </a:xfrm>
          <a:prstGeom prst="rect">
            <a:avLst/>
          </a:prstGeom>
          <a:noFill/>
        </p:spPr>
        <p:txBody>
          <a:bodyPr wrap="square" anchor="ctr">
            <a:spAutoFit/>
          </a:bodyPr>
          <a:lstStyle/>
          <a:p>
            <a:pPr algn="ctr"/>
            <a:r>
              <a:rPr sz="1800" b="0" i="0">
                <a:solidFill>
                  <a:srgbClr val="F2F6FA"/>
                </a:solidFill>
                <a:latin typeface="Calibri"/>
              </a:rPr>
              <a:t>Check conditions · build the interval · choose n · say what it means, no overclaiming</a:t>
            </a:r>
          </a:p>
        </p:txBody>
      </p:sp>
      <p:sp>
        <p:nvSpPr>
          <p:cNvPr id="6" name="TextBox 5"/>
          <p:cNvSpPr txBox="1"/>
          <p:nvPr/>
        </p:nvSpPr>
        <p:spPr>
          <a:xfrm>
            <a:off x="1188720" y="2606040"/>
            <a:ext cx="3383280" cy="548640"/>
          </a:xfrm>
          <a:prstGeom prst="rect">
            <a:avLst/>
          </a:prstGeom>
          <a:noFill/>
        </p:spPr>
        <p:txBody>
          <a:bodyPr wrap="square" anchor="ctr">
            <a:spAutoFit/>
          </a:bodyPr>
          <a:lstStyle/>
          <a:p>
            <a:pPr algn="l"/>
            <a:r>
              <a:rPr sz="1700" b="1" i="0">
                <a:solidFill>
                  <a:srgbClr val="FFFFFF"/>
                </a:solidFill>
                <a:latin typeface="Calibri"/>
              </a:rPr>
              <a:t>LECTURE TUTORIAL 12</a:t>
            </a:r>
          </a:p>
        </p:txBody>
      </p:sp>
      <p:sp>
        <p:nvSpPr>
          <p:cNvPr id="7" name="TextBox 6"/>
          <p:cNvSpPr txBox="1"/>
          <p:nvPr/>
        </p:nvSpPr>
        <p:spPr>
          <a:xfrm>
            <a:off x="4663440" y="2606040"/>
            <a:ext cx="6400800" cy="548640"/>
          </a:xfrm>
          <a:prstGeom prst="rect">
            <a:avLst/>
          </a:prstGeom>
          <a:noFill/>
        </p:spPr>
        <p:txBody>
          <a:bodyPr wrap="square" anchor="ctr">
            <a:spAutoFit/>
          </a:bodyPr>
          <a:lstStyle/>
          <a:p>
            <a:pPr algn="l"/>
            <a:r>
              <a:rPr sz="1600" b="0" i="0">
                <a:solidFill>
                  <a:srgbClr val="F2F6FA"/>
                </a:solidFill>
                <a:latin typeface="Calibri"/>
              </a:rPr>
              <a:t>AI tutor — submit the share link  (~45 min)</a:t>
            </a:r>
          </a:p>
        </p:txBody>
      </p:sp>
      <p:sp>
        <p:nvSpPr>
          <p:cNvPr id="8" name="TextBox 7"/>
          <p:cNvSpPr txBox="1"/>
          <p:nvPr/>
        </p:nvSpPr>
        <p:spPr>
          <a:xfrm>
            <a:off x="1188720" y="3172968"/>
            <a:ext cx="3383280" cy="548640"/>
          </a:xfrm>
          <a:prstGeom prst="rect">
            <a:avLst/>
          </a:prstGeom>
          <a:noFill/>
        </p:spPr>
        <p:txBody>
          <a:bodyPr wrap="square" anchor="ctr">
            <a:spAutoFit/>
          </a:bodyPr>
          <a:lstStyle/>
          <a:p>
            <a:pPr algn="l"/>
            <a:r>
              <a:rPr sz="1700" b="1" i="0">
                <a:solidFill>
                  <a:srgbClr val="FFFFFF"/>
                </a:solidFill>
                <a:latin typeface="Calibri"/>
              </a:rPr>
              <a:t>QUIZ 12</a:t>
            </a:r>
          </a:p>
        </p:txBody>
      </p:sp>
      <p:sp>
        <p:nvSpPr>
          <p:cNvPr id="9" name="TextBox 8"/>
          <p:cNvSpPr txBox="1"/>
          <p:nvPr/>
        </p:nvSpPr>
        <p:spPr>
          <a:xfrm>
            <a:off x="4663440" y="3172968"/>
            <a:ext cx="6400800" cy="548640"/>
          </a:xfrm>
          <a:prstGeom prst="rect">
            <a:avLst/>
          </a:prstGeom>
          <a:noFill/>
        </p:spPr>
        <p:txBody>
          <a:bodyPr wrap="square" anchor="ctr">
            <a:spAutoFit/>
          </a:bodyPr>
          <a:lstStyle/>
          <a:p>
            <a:pPr algn="l"/>
            <a:r>
              <a:rPr sz="1600" b="0" i="0">
                <a:solidFill>
                  <a:srgbClr val="F2F6FA"/>
                </a:solidFill>
                <a:latin typeface="Calibri"/>
              </a:rPr>
              <a:t>conditions, build a CI, margin of error, sample size, interpretation</a:t>
            </a:r>
          </a:p>
        </p:txBody>
      </p:sp>
      <p:sp>
        <p:nvSpPr>
          <p:cNvPr id="10" name="TextBox 9"/>
          <p:cNvSpPr txBox="1"/>
          <p:nvPr/>
        </p:nvSpPr>
        <p:spPr>
          <a:xfrm>
            <a:off x="1188720" y="3739896"/>
            <a:ext cx="3383280" cy="548640"/>
          </a:xfrm>
          <a:prstGeom prst="rect">
            <a:avLst/>
          </a:prstGeom>
          <a:noFill/>
        </p:spPr>
        <p:txBody>
          <a:bodyPr wrap="square" anchor="ctr">
            <a:spAutoFit/>
          </a:bodyPr>
          <a:lstStyle/>
          <a:p>
            <a:pPr algn="l"/>
            <a:r>
              <a:rPr sz="1700" b="1" i="0">
                <a:solidFill>
                  <a:srgbClr val="FFFFFF"/>
                </a:solidFill>
                <a:latin typeface="Calibri"/>
              </a:rPr>
              <a:t>DISCUSSION 12</a:t>
            </a:r>
          </a:p>
        </p:txBody>
      </p:sp>
      <p:sp>
        <p:nvSpPr>
          <p:cNvPr id="11" name="TextBox 10"/>
          <p:cNvSpPr txBox="1"/>
          <p:nvPr/>
        </p:nvSpPr>
        <p:spPr>
          <a:xfrm>
            <a:off x="4663440" y="3739896"/>
            <a:ext cx="6400800" cy="548640"/>
          </a:xfrm>
          <a:prstGeom prst="rect">
            <a:avLst/>
          </a:prstGeom>
          <a:noFill/>
        </p:spPr>
        <p:txBody>
          <a:bodyPr wrap="square" anchor="ctr">
            <a:spAutoFit/>
          </a:bodyPr>
          <a:lstStyle/>
          <a:p>
            <a:pPr algn="l"/>
            <a:r>
              <a:rPr sz="1600" b="0" i="0">
                <a:solidFill>
                  <a:srgbClr val="F2F6FA"/>
                </a:solidFill>
                <a:latin typeface="Calibri"/>
              </a:rPr>
              <a:t>find a real “45%, ±4 points” poll — reason about what it means</a:t>
            </a:r>
          </a:p>
        </p:txBody>
      </p:sp>
      <p:sp>
        <p:nvSpPr>
          <p:cNvPr id="12" name="TextBox 11"/>
          <p:cNvSpPr txBox="1"/>
          <p:nvPr/>
        </p:nvSpPr>
        <p:spPr>
          <a:xfrm>
            <a:off x="1188720" y="4306824"/>
            <a:ext cx="3383280" cy="548640"/>
          </a:xfrm>
          <a:prstGeom prst="rect">
            <a:avLst/>
          </a:prstGeom>
          <a:noFill/>
        </p:spPr>
        <p:txBody>
          <a:bodyPr wrap="square" anchor="ctr">
            <a:spAutoFit/>
          </a:bodyPr>
          <a:lstStyle/>
          <a:p>
            <a:pPr algn="l"/>
            <a:r>
              <a:rPr sz="1700" b="1" i="0">
                <a:solidFill>
                  <a:srgbClr val="FFFFFF"/>
                </a:solidFill>
                <a:latin typeface="Calibri"/>
              </a:rPr>
              <a:t>ASSIGNMENT 12</a:t>
            </a:r>
          </a:p>
        </p:txBody>
      </p:sp>
      <p:sp>
        <p:nvSpPr>
          <p:cNvPr id="13" name="TextBox 12"/>
          <p:cNvSpPr txBox="1"/>
          <p:nvPr/>
        </p:nvSpPr>
        <p:spPr>
          <a:xfrm>
            <a:off x="4663440" y="4306824"/>
            <a:ext cx="6400800" cy="548640"/>
          </a:xfrm>
          <a:prstGeom prst="rect">
            <a:avLst/>
          </a:prstGeom>
          <a:noFill/>
        </p:spPr>
        <p:txBody>
          <a:bodyPr wrap="square" anchor="ctr">
            <a:spAutoFit/>
          </a:bodyPr>
          <a:lstStyle/>
          <a:p>
            <a:pPr algn="l"/>
            <a:r>
              <a:rPr sz="1600" b="0" i="0">
                <a:solidFill>
                  <a:srgbClr val="F2F6FA"/>
                </a:solidFill>
                <a:latin typeface="Calibri"/>
              </a:rPr>
              <a:t>four problems — conditions, build, sample size, explain it</a:t>
            </a:r>
          </a:p>
        </p:txBody>
      </p:sp>
      <p:sp>
        <p:nvSpPr>
          <p:cNvPr id="14" name="TextBox 13"/>
          <p:cNvSpPr txBox="1"/>
          <p:nvPr/>
        </p:nvSpPr>
        <p:spPr>
          <a:xfrm>
            <a:off x="914400" y="5074920"/>
            <a:ext cx="10360152" cy="822960"/>
          </a:xfrm>
          <a:prstGeom prst="rect">
            <a:avLst/>
          </a:prstGeom>
          <a:noFill/>
        </p:spPr>
        <p:txBody>
          <a:bodyPr wrap="square" anchor="ctr">
            <a:spAutoFit/>
          </a:bodyPr>
          <a:lstStyle/>
          <a:p>
            <a:pPr algn="ctr"/>
            <a:r>
              <a:rPr sz="1700" b="0" i="1">
                <a:solidFill>
                  <a:srgbClr val="5AC8E0"/>
                </a:solidFill>
                <a:latin typeface="Calibri"/>
              </a:rPr>
              <a:t>Next week: HYPOTHESIS TESTING — is a specific claim (e.g., “p = 0.50”) believable? p-values &amp; errors.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2</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THE WEEK'S BIG QUESTION</a:t>
            </a:r>
          </a:p>
        </p:txBody>
      </p:sp>
      <p:sp>
        <p:nvSpPr>
          <p:cNvPr id="4" name="TextBox 3"/>
          <p:cNvSpPr txBox="1"/>
          <p:nvPr/>
        </p:nvSpPr>
        <p:spPr>
          <a:xfrm>
            <a:off x="548640" y="1280160"/>
            <a:ext cx="11091672" cy="1645920"/>
          </a:xfrm>
          <a:prstGeom prst="rect">
            <a:avLst/>
          </a:prstGeom>
          <a:noFill/>
        </p:spPr>
        <p:txBody>
          <a:bodyPr wrap="square" anchor="ctr">
            <a:spAutoFit/>
          </a:bodyPr>
          <a:lstStyle/>
          <a:p>
            <a:pPr algn="ctr"/>
            <a:r>
              <a:rPr sz="4400" b="1" i="0">
                <a:solidFill>
                  <a:srgbClr val="FFFFFF"/>
                </a:solidFill>
                <a:latin typeface="Calibri"/>
              </a:rPr>
              <a:t>Where does “±4 points”</a:t>
            </a:r>
          </a:p>
          <a:p>
            <a:pPr algn="ctr"/>
            <a:r>
              <a:rPr sz="4400" b="1" i="0">
                <a:solidFill>
                  <a:srgbClr val="FFFFFF"/>
                </a:solidFill>
                <a:latin typeface="Calibri"/>
              </a:rPr>
              <a:t>come from when the</a:t>
            </a:r>
          </a:p>
          <a:p>
            <a:pPr algn="ctr"/>
            <a:r>
              <a:rPr sz="4400" b="1" i="0">
                <a:solidFill>
                  <a:srgbClr val="FFFFFF"/>
                </a:solidFill>
                <a:latin typeface="Calibri"/>
              </a:rPr>
              <a:t>data is a percentage?</a:t>
            </a:r>
          </a:p>
        </p:txBody>
      </p:sp>
      <p:sp>
        <p:nvSpPr>
          <p:cNvPr id="5" name="Oval 4"/>
          <p:cNvSpPr/>
          <p:nvPr/>
        </p:nvSpPr>
        <p:spPr>
          <a:xfrm>
            <a:off x="6030468" y="4055363"/>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4480560"/>
            <a:ext cx="10360152" cy="822960"/>
          </a:xfrm>
          <a:prstGeom prst="rect">
            <a:avLst/>
          </a:prstGeom>
          <a:noFill/>
        </p:spPr>
        <p:txBody>
          <a:bodyPr wrap="square" anchor="ctr">
            <a:spAutoFit/>
          </a:bodyPr>
          <a:lstStyle/>
          <a:p>
            <a:pPr algn="ctr"/>
            <a:r>
              <a:rPr sz="2000" b="0" i="0">
                <a:solidFill>
                  <a:srgbClr val="8FB8D9"/>
                </a:solidFill>
                <a:latin typeface="Calibri"/>
              </a:rPr>
              <a:t>Center on p̂   ·   reach out by the margin of error   ·   state your confidence</a:t>
            </a:r>
          </a:p>
        </p:txBody>
      </p:sp>
      <p:sp>
        <p:nvSpPr>
          <p:cNvPr id="7" name="TextBox 6"/>
          <p:cNvSpPr txBox="1"/>
          <p:nvPr/>
        </p:nvSpPr>
        <p:spPr>
          <a:xfrm>
            <a:off x="914400" y="5212080"/>
            <a:ext cx="10360152" cy="822960"/>
          </a:xfrm>
          <a:prstGeom prst="rect">
            <a:avLst/>
          </a:prstGeom>
          <a:noFill/>
        </p:spPr>
        <p:txBody>
          <a:bodyPr wrap="square" anchor="ctr">
            <a:spAutoFit/>
          </a:bodyPr>
          <a:lstStyle/>
          <a:p>
            <a:pPr algn="ctr"/>
            <a:r>
              <a:rPr sz="1800" b="0" i="1">
                <a:solidFill>
                  <a:srgbClr val="F2F6FA"/>
                </a:solidFill>
                <a:latin typeface="Calibri"/>
              </a:rPr>
              <a:t>… and flip it around: how many people must a pollster survey?</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3</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A PERCENTAGE, SO WE'RE BACK TO z</a:t>
            </a:r>
          </a:p>
        </p:txBody>
      </p:sp>
      <p:sp>
        <p:nvSpPr>
          <p:cNvPr id="4" name="TextBox 3"/>
          <p:cNvSpPr txBox="1"/>
          <p:nvPr/>
        </p:nvSpPr>
        <p:spPr>
          <a:xfrm>
            <a:off x="548640" y="1143000"/>
            <a:ext cx="11091672" cy="1097280"/>
          </a:xfrm>
          <a:prstGeom prst="rect">
            <a:avLst/>
          </a:prstGeom>
          <a:noFill/>
        </p:spPr>
        <p:txBody>
          <a:bodyPr wrap="square" anchor="ctr">
            <a:spAutoFit/>
          </a:bodyPr>
          <a:lstStyle/>
          <a:p>
            <a:pPr algn="ctr"/>
            <a:r>
              <a:rPr sz="6000" b="1" i="0">
                <a:solidFill>
                  <a:srgbClr val="5AC8E0"/>
                </a:solidFill>
                <a:latin typeface="Calibri"/>
              </a:rPr>
              <a:t>z   not   t</a:t>
            </a:r>
          </a:p>
        </p:txBody>
      </p:sp>
      <p:sp>
        <p:nvSpPr>
          <p:cNvPr id="5" name="TextBox 4"/>
          <p:cNvSpPr txBox="1"/>
          <p:nvPr/>
        </p:nvSpPr>
        <p:spPr>
          <a:xfrm>
            <a:off x="914400" y="2468880"/>
            <a:ext cx="10360152" cy="1097280"/>
          </a:xfrm>
          <a:prstGeom prst="rect">
            <a:avLst/>
          </a:prstGeom>
          <a:noFill/>
        </p:spPr>
        <p:txBody>
          <a:bodyPr wrap="square" anchor="ctr">
            <a:spAutoFit/>
          </a:bodyPr>
          <a:lstStyle/>
          <a:p>
            <a:pPr algn="ctr"/>
            <a:r>
              <a:rPr sz="2200" b="0" i="0">
                <a:solidFill>
                  <a:srgbClr val="F2F6FA"/>
                </a:solidFill>
                <a:latin typeface="Calibri"/>
              </a:rPr>
              <a:t>No degrees of freedom for a proportion. The spread is built into p itself — no separate standard deviation to estimate, so we use the normal model and z*.</a:t>
            </a:r>
          </a:p>
        </p:txBody>
      </p:sp>
      <p:sp>
        <p:nvSpPr>
          <p:cNvPr id="6" name="TextBox 5"/>
          <p:cNvSpPr txBox="1"/>
          <p:nvPr/>
        </p:nvSpPr>
        <p:spPr>
          <a:xfrm>
            <a:off x="914400" y="4023360"/>
            <a:ext cx="10360152" cy="822960"/>
          </a:xfrm>
          <a:prstGeom prst="rect">
            <a:avLst/>
          </a:prstGeom>
          <a:noFill/>
        </p:spPr>
        <p:txBody>
          <a:bodyPr wrap="square" anchor="ctr">
            <a:spAutoFit/>
          </a:bodyPr>
          <a:lstStyle/>
          <a:p>
            <a:pPr algn="ctr"/>
            <a:r>
              <a:rPr sz="2200" b="0" i="1">
                <a:solidFill>
                  <a:srgbClr val="FFFFFF"/>
                </a:solidFill>
                <a:latin typeface="Calibri"/>
              </a:rPr>
              <a:t>“Means used t with df. Proportions use z* — straight from our table.”</a:t>
            </a:r>
          </a:p>
        </p:txBody>
      </p:sp>
      <p:sp>
        <p:nvSpPr>
          <p:cNvPr id="7" name="Oval 6"/>
          <p:cNvSpPr/>
          <p:nvPr/>
        </p:nvSpPr>
        <p:spPr>
          <a:xfrm>
            <a:off x="6030468" y="5106924"/>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4</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THE WHOLE INTERVAL, IN ONE LINE</a:t>
            </a:r>
          </a:p>
        </p:txBody>
      </p:sp>
      <p:sp>
        <p:nvSpPr>
          <p:cNvPr id="4" name="TextBox 3"/>
          <p:cNvSpPr txBox="1"/>
          <p:nvPr/>
        </p:nvSpPr>
        <p:spPr>
          <a:xfrm>
            <a:off x="548640" y="1143000"/>
            <a:ext cx="11091672" cy="1005840"/>
          </a:xfrm>
          <a:prstGeom prst="rect">
            <a:avLst/>
          </a:prstGeom>
          <a:noFill/>
        </p:spPr>
        <p:txBody>
          <a:bodyPr wrap="square" anchor="ctr">
            <a:spAutoFit/>
          </a:bodyPr>
          <a:lstStyle/>
          <a:p>
            <a:pPr algn="ctr"/>
            <a:r>
              <a:rPr sz="4400" b="1" i="0">
                <a:solidFill>
                  <a:srgbClr val="FFFFFF"/>
                </a:solidFill>
                <a:latin typeface="Calibri"/>
              </a:rPr>
              <a:t>p̂  ±  z* · √( p̂(1−p̂) / n )</a:t>
            </a:r>
          </a:p>
        </p:txBody>
      </p:sp>
      <p:sp>
        <p:nvSpPr>
          <p:cNvPr id="5" name="TextBox 4"/>
          <p:cNvSpPr txBox="1"/>
          <p:nvPr/>
        </p:nvSpPr>
        <p:spPr>
          <a:xfrm>
            <a:off x="1280160" y="2606040"/>
            <a:ext cx="9601200" cy="731520"/>
          </a:xfrm>
          <a:prstGeom prst="rect">
            <a:avLst/>
          </a:prstGeom>
          <a:noFill/>
        </p:spPr>
        <p:txBody>
          <a:bodyPr wrap="square" anchor="ctr">
            <a:spAutoFit/>
          </a:bodyPr>
          <a:lstStyle/>
          <a:p>
            <a:pPr algn="l"/>
            <a:r>
              <a:rPr sz="2100" b="0" i="0">
                <a:solidFill>
                  <a:srgbClr val="F2F6FA"/>
                </a:solidFill>
                <a:latin typeface="Calibri"/>
              </a:rPr>
              <a:t>√( p̂(1−p̂) / n )   —   standard error (SE)</a:t>
            </a:r>
          </a:p>
        </p:txBody>
      </p:sp>
      <p:sp>
        <p:nvSpPr>
          <p:cNvPr id="6" name="TextBox 5"/>
          <p:cNvSpPr txBox="1"/>
          <p:nvPr/>
        </p:nvSpPr>
        <p:spPr>
          <a:xfrm>
            <a:off x="1280160" y="3337560"/>
            <a:ext cx="9601200" cy="731520"/>
          </a:xfrm>
          <a:prstGeom prst="rect">
            <a:avLst/>
          </a:prstGeom>
          <a:noFill/>
        </p:spPr>
        <p:txBody>
          <a:bodyPr wrap="square" anchor="ctr">
            <a:spAutoFit/>
          </a:bodyPr>
          <a:lstStyle/>
          <a:p>
            <a:pPr algn="l"/>
            <a:r>
              <a:rPr sz="2100" b="0" i="0">
                <a:solidFill>
                  <a:srgbClr val="F2F6FA"/>
                </a:solidFill>
                <a:latin typeface="Calibri"/>
              </a:rPr>
              <a:t>z* · SE   —   margin of error (ME)</a:t>
            </a:r>
          </a:p>
        </p:txBody>
      </p:sp>
      <p:sp>
        <p:nvSpPr>
          <p:cNvPr id="7" name="TextBox 6"/>
          <p:cNvSpPr txBox="1"/>
          <p:nvPr/>
        </p:nvSpPr>
        <p:spPr>
          <a:xfrm>
            <a:off x="1280160" y="4069080"/>
            <a:ext cx="9601200" cy="731520"/>
          </a:xfrm>
          <a:prstGeom prst="rect">
            <a:avLst/>
          </a:prstGeom>
          <a:noFill/>
        </p:spPr>
        <p:txBody>
          <a:bodyPr wrap="square" anchor="ctr">
            <a:spAutoFit/>
          </a:bodyPr>
          <a:lstStyle/>
          <a:p>
            <a:pPr algn="l"/>
            <a:r>
              <a:rPr sz="2100" b="0" i="0">
                <a:solidFill>
                  <a:srgbClr val="F2F6FA"/>
                </a:solidFill>
                <a:latin typeface="Calibri"/>
              </a:rPr>
              <a:t>p̂ − ME   to   p̂ + ME   —   the two endpoints</a:t>
            </a:r>
          </a:p>
        </p:txBody>
      </p:sp>
      <p:sp>
        <p:nvSpPr>
          <p:cNvPr id="8" name="TextBox 7"/>
          <p:cNvSpPr txBox="1"/>
          <p:nvPr/>
        </p:nvSpPr>
        <p:spPr>
          <a:xfrm>
            <a:off x="914400" y="5074920"/>
            <a:ext cx="10360152" cy="822960"/>
          </a:xfrm>
          <a:prstGeom prst="rect">
            <a:avLst/>
          </a:prstGeom>
          <a:noFill/>
        </p:spPr>
        <p:txBody>
          <a:bodyPr wrap="square" anchor="ctr">
            <a:spAutoFit/>
          </a:bodyPr>
          <a:lstStyle/>
          <a:p>
            <a:pPr algn="ctr"/>
            <a:r>
              <a:rPr sz="2000" b="0" i="1">
                <a:solidFill>
                  <a:srgbClr val="5AC8E0"/>
                </a:solidFill>
                <a:latin typeface="Calibri"/>
              </a:rPr>
              <a:t>“Sample percentage, give or take a critical value times the standard error.”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5</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THE z* TABLE WE USE ALL WEEK  ·  WE SUPPLY EVERY VALUE</a:t>
            </a:r>
          </a:p>
        </p:txBody>
      </p:sp>
      <p:sp>
        <p:nvSpPr>
          <p:cNvPr id="4" name="TextBox 3"/>
          <p:cNvSpPr txBox="1"/>
          <p:nvPr/>
        </p:nvSpPr>
        <p:spPr>
          <a:xfrm>
            <a:off x="548640" y="1143000"/>
            <a:ext cx="11091672" cy="914400"/>
          </a:xfrm>
          <a:prstGeom prst="rect">
            <a:avLst/>
          </a:prstGeom>
          <a:noFill/>
        </p:spPr>
        <p:txBody>
          <a:bodyPr wrap="square" anchor="ctr">
            <a:spAutoFit/>
          </a:bodyPr>
          <a:lstStyle/>
          <a:p>
            <a:pPr algn="ctr"/>
            <a:r>
              <a:rPr sz="4600" b="1" i="0">
                <a:solidFill>
                  <a:srgbClr val="5AC8E0"/>
                </a:solidFill>
                <a:latin typeface="Calibri"/>
              </a:rPr>
              <a:t>z*  critical values</a:t>
            </a:r>
          </a:p>
        </p:txBody>
      </p:sp>
      <p:sp>
        <p:nvSpPr>
          <p:cNvPr id="5" name="TextBox 4"/>
          <p:cNvSpPr txBox="1"/>
          <p:nvPr/>
        </p:nvSpPr>
        <p:spPr>
          <a:xfrm>
            <a:off x="2926080" y="2560320"/>
            <a:ext cx="3291840" cy="640080"/>
          </a:xfrm>
          <a:prstGeom prst="rect">
            <a:avLst/>
          </a:prstGeom>
          <a:noFill/>
        </p:spPr>
        <p:txBody>
          <a:bodyPr wrap="square" anchor="ctr">
            <a:spAutoFit/>
          </a:bodyPr>
          <a:lstStyle/>
          <a:p>
            <a:pPr algn="l"/>
            <a:r>
              <a:rPr sz="2200" b="1" i="0">
                <a:solidFill>
                  <a:srgbClr val="FFFFFF"/>
                </a:solidFill>
                <a:latin typeface="Calibri"/>
              </a:rPr>
              <a:t>confidence level</a:t>
            </a:r>
          </a:p>
        </p:txBody>
      </p:sp>
      <p:sp>
        <p:nvSpPr>
          <p:cNvPr id="6" name="TextBox 5"/>
          <p:cNvSpPr txBox="1"/>
          <p:nvPr/>
        </p:nvSpPr>
        <p:spPr>
          <a:xfrm>
            <a:off x="6766560" y="2560320"/>
            <a:ext cx="2743200" cy="640080"/>
          </a:xfrm>
          <a:prstGeom prst="rect">
            <a:avLst/>
          </a:prstGeom>
          <a:noFill/>
        </p:spPr>
        <p:txBody>
          <a:bodyPr wrap="square" anchor="ctr">
            <a:spAutoFit/>
          </a:bodyPr>
          <a:lstStyle/>
          <a:p>
            <a:pPr algn="ctr"/>
            <a:r>
              <a:rPr sz="2200" b="1" i="0">
                <a:solidFill>
                  <a:srgbClr val="8FB8D9"/>
                </a:solidFill>
                <a:latin typeface="Calibri"/>
              </a:rPr>
              <a:t>z* value</a:t>
            </a:r>
          </a:p>
        </p:txBody>
      </p:sp>
      <p:sp>
        <p:nvSpPr>
          <p:cNvPr id="7" name="TextBox 6"/>
          <p:cNvSpPr txBox="1"/>
          <p:nvPr/>
        </p:nvSpPr>
        <p:spPr>
          <a:xfrm>
            <a:off x="2926080" y="3383280"/>
            <a:ext cx="3291840" cy="640080"/>
          </a:xfrm>
          <a:prstGeom prst="rect">
            <a:avLst/>
          </a:prstGeom>
          <a:noFill/>
        </p:spPr>
        <p:txBody>
          <a:bodyPr wrap="square" anchor="ctr">
            <a:spAutoFit/>
          </a:bodyPr>
          <a:lstStyle/>
          <a:p>
            <a:pPr algn="l"/>
            <a:r>
              <a:rPr sz="2600" b="1" i="0">
                <a:solidFill>
                  <a:srgbClr val="FFFFFF"/>
                </a:solidFill>
                <a:latin typeface="Calibri"/>
              </a:rPr>
              <a:t>90%</a:t>
            </a:r>
          </a:p>
        </p:txBody>
      </p:sp>
      <p:sp>
        <p:nvSpPr>
          <p:cNvPr id="8" name="TextBox 7"/>
          <p:cNvSpPr txBox="1"/>
          <p:nvPr/>
        </p:nvSpPr>
        <p:spPr>
          <a:xfrm>
            <a:off x="6766560" y="3383280"/>
            <a:ext cx="2743200" cy="640080"/>
          </a:xfrm>
          <a:prstGeom prst="rect">
            <a:avLst/>
          </a:prstGeom>
          <a:noFill/>
        </p:spPr>
        <p:txBody>
          <a:bodyPr wrap="square" anchor="ctr">
            <a:spAutoFit/>
          </a:bodyPr>
          <a:lstStyle/>
          <a:p>
            <a:pPr algn="ctr"/>
            <a:r>
              <a:rPr sz="2600" b="0" i="0">
                <a:solidFill>
                  <a:srgbClr val="F2F6FA"/>
                </a:solidFill>
                <a:latin typeface="Calibri"/>
              </a:rPr>
              <a:t>1.645</a:t>
            </a:r>
          </a:p>
        </p:txBody>
      </p:sp>
      <p:sp>
        <p:nvSpPr>
          <p:cNvPr id="9" name="TextBox 8"/>
          <p:cNvSpPr txBox="1"/>
          <p:nvPr/>
        </p:nvSpPr>
        <p:spPr>
          <a:xfrm>
            <a:off x="2926080" y="4160520"/>
            <a:ext cx="3291840" cy="640080"/>
          </a:xfrm>
          <a:prstGeom prst="rect">
            <a:avLst/>
          </a:prstGeom>
          <a:noFill/>
        </p:spPr>
        <p:txBody>
          <a:bodyPr wrap="square" anchor="ctr">
            <a:spAutoFit/>
          </a:bodyPr>
          <a:lstStyle/>
          <a:p>
            <a:pPr algn="l"/>
            <a:r>
              <a:rPr sz="2600" b="1" i="0">
                <a:solidFill>
                  <a:srgbClr val="FFFFFF"/>
                </a:solidFill>
                <a:latin typeface="Calibri"/>
              </a:rPr>
              <a:t>95%</a:t>
            </a:r>
          </a:p>
        </p:txBody>
      </p:sp>
      <p:sp>
        <p:nvSpPr>
          <p:cNvPr id="10" name="TextBox 9"/>
          <p:cNvSpPr txBox="1"/>
          <p:nvPr/>
        </p:nvSpPr>
        <p:spPr>
          <a:xfrm>
            <a:off x="6766560" y="4160520"/>
            <a:ext cx="2743200" cy="640080"/>
          </a:xfrm>
          <a:prstGeom prst="rect">
            <a:avLst/>
          </a:prstGeom>
          <a:noFill/>
        </p:spPr>
        <p:txBody>
          <a:bodyPr wrap="square" anchor="ctr">
            <a:spAutoFit/>
          </a:bodyPr>
          <a:lstStyle/>
          <a:p>
            <a:pPr algn="ctr"/>
            <a:r>
              <a:rPr sz="2600" b="0" i="0">
                <a:solidFill>
                  <a:srgbClr val="F2F6FA"/>
                </a:solidFill>
                <a:latin typeface="Calibri"/>
              </a:rPr>
              <a:t>1.960</a:t>
            </a:r>
          </a:p>
        </p:txBody>
      </p:sp>
      <p:sp>
        <p:nvSpPr>
          <p:cNvPr id="11" name="TextBox 10"/>
          <p:cNvSpPr txBox="1"/>
          <p:nvPr/>
        </p:nvSpPr>
        <p:spPr>
          <a:xfrm>
            <a:off x="2926080" y="4937759"/>
            <a:ext cx="3291840" cy="640080"/>
          </a:xfrm>
          <a:prstGeom prst="rect">
            <a:avLst/>
          </a:prstGeom>
          <a:noFill/>
        </p:spPr>
        <p:txBody>
          <a:bodyPr wrap="square" anchor="ctr">
            <a:spAutoFit/>
          </a:bodyPr>
          <a:lstStyle/>
          <a:p>
            <a:pPr algn="l"/>
            <a:r>
              <a:rPr sz="2600" b="1" i="0">
                <a:solidFill>
                  <a:srgbClr val="FFFFFF"/>
                </a:solidFill>
                <a:latin typeface="Calibri"/>
              </a:rPr>
              <a:t>99%</a:t>
            </a:r>
          </a:p>
        </p:txBody>
      </p:sp>
      <p:sp>
        <p:nvSpPr>
          <p:cNvPr id="12" name="TextBox 11"/>
          <p:cNvSpPr txBox="1"/>
          <p:nvPr/>
        </p:nvSpPr>
        <p:spPr>
          <a:xfrm>
            <a:off x="6766560" y="4937759"/>
            <a:ext cx="2743200" cy="640080"/>
          </a:xfrm>
          <a:prstGeom prst="rect">
            <a:avLst/>
          </a:prstGeom>
          <a:noFill/>
        </p:spPr>
        <p:txBody>
          <a:bodyPr wrap="square" anchor="ctr">
            <a:spAutoFit/>
          </a:bodyPr>
          <a:lstStyle/>
          <a:p>
            <a:pPr algn="ctr"/>
            <a:r>
              <a:rPr sz="2600" b="0" i="0">
                <a:solidFill>
                  <a:srgbClr val="F2F6FA"/>
                </a:solidFill>
                <a:latin typeface="Calibri"/>
              </a:rPr>
              <a:t>2.576</a:t>
            </a:r>
          </a:p>
        </p:txBody>
      </p:sp>
      <p:sp>
        <p:nvSpPr>
          <p:cNvPr id="13" name="TextBox 12"/>
          <p:cNvSpPr txBox="1"/>
          <p:nvPr/>
        </p:nvSpPr>
        <p:spPr>
          <a:xfrm>
            <a:off x="914400" y="5715000"/>
            <a:ext cx="10360152" cy="822960"/>
          </a:xfrm>
          <a:prstGeom prst="rect">
            <a:avLst/>
          </a:prstGeom>
          <a:noFill/>
        </p:spPr>
        <p:txBody>
          <a:bodyPr wrap="square" anchor="ctr">
            <a:spAutoFit/>
          </a:bodyPr>
          <a:lstStyle/>
          <a:p>
            <a:pPr algn="ctr"/>
            <a:r>
              <a:rPr sz="1800" b="0" i="1">
                <a:solidFill>
                  <a:srgbClr val="5AC8E0"/>
                </a:solidFill>
                <a:latin typeface="Calibri"/>
              </a:rPr>
              <a:t>More confidence → bigger z* → wider margin.  95% (1.960) is the workhorse.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6</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WATCH ME DO ONE  ·  p̂=0.40, n=600, 95%</a:t>
            </a:r>
          </a:p>
        </p:txBody>
      </p:sp>
      <p:sp>
        <p:nvSpPr>
          <p:cNvPr id="4" name="TextBox 3"/>
          <p:cNvSpPr txBox="1"/>
          <p:nvPr/>
        </p:nvSpPr>
        <p:spPr>
          <a:xfrm>
            <a:off x="548640" y="1097280"/>
            <a:ext cx="11091672" cy="822960"/>
          </a:xfrm>
          <a:prstGeom prst="rect">
            <a:avLst/>
          </a:prstGeom>
          <a:noFill/>
        </p:spPr>
        <p:txBody>
          <a:bodyPr wrap="square" anchor="ctr">
            <a:spAutoFit/>
          </a:bodyPr>
          <a:lstStyle/>
          <a:p>
            <a:pPr algn="ctr"/>
            <a:r>
              <a:rPr sz="3800" b="1" i="0">
                <a:solidFill>
                  <a:srgbClr val="5AC8E0"/>
                </a:solidFill>
                <a:latin typeface="Calibri"/>
              </a:rPr>
              <a:t>Build it in 4 steps</a:t>
            </a:r>
          </a:p>
        </p:txBody>
      </p:sp>
      <p:sp>
        <p:nvSpPr>
          <p:cNvPr id="5" name="TextBox 4"/>
          <p:cNvSpPr txBox="1"/>
          <p:nvPr/>
        </p:nvSpPr>
        <p:spPr>
          <a:xfrm>
            <a:off x="1463040" y="2240280"/>
            <a:ext cx="9326880" cy="713232"/>
          </a:xfrm>
          <a:prstGeom prst="rect">
            <a:avLst/>
          </a:prstGeom>
          <a:noFill/>
        </p:spPr>
        <p:txBody>
          <a:bodyPr wrap="square" anchor="ctr">
            <a:spAutoFit/>
          </a:bodyPr>
          <a:lstStyle/>
          <a:p>
            <a:pPr algn="l"/>
            <a:r>
              <a:rPr sz="2100" b="0" i="0">
                <a:solidFill>
                  <a:srgbClr val="F2F6FA"/>
                </a:solidFill>
                <a:latin typeface="Calibri"/>
              </a:rPr>
              <a:t>1   SE = √( p̂(1−p̂)/n ) = √(0.40×0.60/600) = √(0.0004)  =  0.02</a:t>
            </a:r>
          </a:p>
        </p:txBody>
      </p:sp>
      <p:sp>
        <p:nvSpPr>
          <p:cNvPr id="6" name="TextBox 5"/>
          <p:cNvSpPr txBox="1"/>
          <p:nvPr/>
        </p:nvSpPr>
        <p:spPr>
          <a:xfrm>
            <a:off x="1463040" y="2971800"/>
            <a:ext cx="9326880" cy="713232"/>
          </a:xfrm>
          <a:prstGeom prst="rect">
            <a:avLst/>
          </a:prstGeom>
          <a:noFill/>
        </p:spPr>
        <p:txBody>
          <a:bodyPr wrap="square" anchor="ctr">
            <a:spAutoFit/>
          </a:bodyPr>
          <a:lstStyle/>
          <a:p>
            <a:pPr algn="l"/>
            <a:r>
              <a:rPr sz="2100" b="0" i="0">
                <a:solidFill>
                  <a:srgbClr val="F2F6FA"/>
                </a:solidFill>
                <a:latin typeface="Calibri"/>
              </a:rPr>
              <a:t>2   z* = 1.960   (95%, supplied — no lookup)</a:t>
            </a:r>
          </a:p>
        </p:txBody>
      </p:sp>
      <p:sp>
        <p:nvSpPr>
          <p:cNvPr id="7" name="TextBox 6"/>
          <p:cNvSpPr txBox="1"/>
          <p:nvPr/>
        </p:nvSpPr>
        <p:spPr>
          <a:xfrm>
            <a:off x="1463040" y="3703320"/>
            <a:ext cx="9326880" cy="713232"/>
          </a:xfrm>
          <a:prstGeom prst="rect">
            <a:avLst/>
          </a:prstGeom>
          <a:noFill/>
        </p:spPr>
        <p:txBody>
          <a:bodyPr wrap="square" anchor="ctr">
            <a:spAutoFit/>
          </a:bodyPr>
          <a:lstStyle/>
          <a:p>
            <a:pPr algn="l"/>
            <a:r>
              <a:rPr sz="2100" b="0" i="0">
                <a:solidFill>
                  <a:srgbClr val="F2F6FA"/>
                </a:solidFill>
                <a:latin typeface="Calibri"/>
              </a:rPr>
              <a:t>3   ME = z* × SE = 1.960 × 0.02  =  0.039   (≈ 3.9 points)</a:t>
            </a:r>
          </a:p>
        </p:txBody>
      </p:sp>
      <p:sp>
        <p:nvSpPr>
          <p:cNvPr id="8" name="TextBox 7"/>
          <p:cNvSpPr txBox="1"/>
          <p:nvPr/>
        </p:nvSpPr>
        <p:spPr>
          <a:xfrm>
            <a:off x="1463040" y="4434840"/>
            <a:ext cx="9326880" cy="713232"/>
          </a:xfrm>
          <a:prstGeom prst="rect">
            <a:avLst/>
          </a:prstGeom>
          <a:noFill/>
        </p:spPr>
        <p:txBody>
          <a:bodyPr wrap="square" anchor="ctr">
            <a:spAutoFit/>
          </a:bodyPr>
          <a:lstStyle/>
          <a:p>
            <a:pPr algn="l"/>
            <a:r>
              <a:rPr sz="2100" b="0" i="0">
                <a:solidFill>
                  <a:srgbClr val="F2F6FA"/>
                </a:solidFill>
                <a:latin typeface="Calibri"/>
              </a:rPr>
              <a:t>4   CI = 0.40 ± 0.039  =  (0.361, 0.439)   ≈ 36% to 44%</a:t>
            </a:r>
          </a:p>
        </p:txBody>
      </p:sp>
      <p:sp>
        <p:nvSpPr>
          <p:cNvPr id="9" name="TextBox 8"/>
          <p:cNvSpPr txBox="1"/>
          <p:nvPr/>
        </p:nvSpPr>
        <p:spPr>
          <a:xfrm>
            <a:off x="914400" y="5303520"/>
            <a:ext cx="10360152" cy="822960"/>
          </a:xfrm>
          <a:prstGeom prst="rect">
            <a:avLst/>
          </a:prstGeom>
          <a:noFill/>
        </p:spPr>
        <p:txBody>
          <a:bodyPr wrap="square" anchor="ctr">
            <a:spAutoFit/>
          </a:bodyPr>
          <a:lstStyle/>
          <a:p>
            <a:pPr algn="ctr"/>
            <a:r>
              <a:rPr sz="1800" b="0" i="1">
                <a:solidFill>
                  <a:srgbClr val="FFFFFF"/>
                </a:solidFill>
                <a:latin typeface="Calibri"/>
              </a:rPr>
              <a:t>Clean numbers on purpose. SE landed on 0.02, so could you.</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7</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THE NUMBER THE NEWS REPORTS</a:t>
            </a:r>
          </a:p>
        </p:txBody>
      </p:sp>
      <p:sp>
        <p:nvSpPr>
          <p:cNvPr id="4" name="TextBox 3"/>
          <p:cNvSpPr txBox="1"/>
          <p:nvPr/>
        </p:nvSpPr>
        <p:spPr>
          <a:xfrm>
            <a:off x="548640" y="1143000"/>
            <a:ext cx="11091672" cy="1005840"/>
          </a:xfrm>
          <a:prstGeom prst="rect">
            <a:avLst/>
          </a:prstGeom>
          <a:noFill/>
        </p:spPr>
        <p:txBody>
          <a:bodyPr wrap="square" anchor="ctr">
            <a:spAutoFit/>
          </a:bodyPr>
          <a:lstStyle/>
          <a:p>
            <a:pPr algn="ctr"/>
            <a:r>
              <a:rPr sz="5600" b="1" i="0">
                <a:solidFill>
                  <a:srgbClr val="5AC8E0"/>
                </a:solidFill>
                <a:latin typeface="Calibri"/>
              </a:rPr>
              <a:t>± 0.039</a:t>
            </a:r>
          </a:p>
        </p:txBody>
      </p:sp>
      <p:sp>
        <p:nvSpPr>
          <p:cNvPr id="5" name="TextBox 4"/>
          <p:cNvSpPr txBox="1"/>
          <p:nvPr/>
        </p:nvSpPr>
        <p:spPr>
          <a:xfrm>
            <a:off x="914400" y="2468880"/>
            <a:ext cx="10360152" cy="822960"/>
          </a:xfrm>
          <a:prstGeom prst="rect">
            <a:avLst/>
          </a:prstGeom>
          <a:noFill/>
        </p:spPr>
        <p:txBody>
          <a:bodyPr wrap="square" anchor="ctr">
            <a:spAutoFit/>
          </a:bodyPr>
          <a:lstStyle/>
          <a:p>
            <a:pPr algn="ctr"/>
            <a:r>
              <a:rPr sz="2200" b="0" i="0">
                <a:solidFill>
                  <a:srgbClr val="F2F6FA"/>
                </a:solidFill>
                <a:latin typeface="Calibri"/>
              </a:rPr>
              <a:t>The margin of error = z* · √(p̂(1−p̂)/n) — the interval's half-width.</a:t>
            </a:r>
          </a:p>
        </p:txBody>
      </p:sp>
      <p:sp>
        <p:nvSpPr>
          <p:cNvPr id="6" name="TextBox 5"/>
          <p:cNvSpPr txBox="1"/>
          <p:nvPr/>
        </p:nvSpPr>
        <p:spPr>
          <a:xfrm>
            <a:off x="914400" y="3383280"/>
            <a:ext cx="10360152" cy="1280160"/>
          </a:xfrm>
          <a:prstGeom prst="rect">
            <a:avLst/>
          </a:prstGeom>
          <a:noFill/>
        </p:spPr>
        <p:txBody>
          <a:bodyPr wrap="square" anchor="ctr">
            <a:spAutoFit/>
          </a:bodyPr>
          <a:lstStyle/>
          <a:p>
            <a:pPr algn="ctr"/>
            <a:r>
              <a:rPr sz="2000" b="0" i="0">
                <a:solidFill>
                  <a:srgbClr val="F2F6FA"/>
                </a:solidFill>
                <a:latin typeface="Calibri"/>
              </a:rPr>
              <a:t>Bigger n ↓ margin   ·   more confidence ↑ margin</a:t>
            </a:r>
          </a:p>
          <a:p>
            <a:pPr algn="ctr"/>
            <a:r>
              <a:rPr sz="2000" b="0" i="0">
                <a:solidFill>
                  <a:srgbClr val="F2F6FA"/>
                </a:solidFill>
                <a:latin typeface="Calibri"/>
              </a:rPr>
              <a:t>p̂ near 0.5 ↑ margin (p̂(1−p̂) is biggest at 0.5)</a:t>
            </a:r>
          </a:p>
        </p:txBody>
      </p:sp>
      <p:sp>
        <p:nvSpPr>
          <p:cNvPr id="7" name="Oval 6"/>
          <p:cNvSpPr/>
          <p:nvPr/>
        </p:nvSpPr>
        <p:spPr>
          <a:xfrm>
            <a:off x="6030468" y="5015483"/>
            <a:ext cx="118872" cy="118872"/>
          </a:xfrm>
          <a:prstGeom prst="ellipse">
            <a:avLst/>
          </a:prstGeom>
          <a:solidFill>
            <a:srgbClr val="5AC8E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5349240"/>
            <a:ext cx="10360152" cy="822960"/>
          </a:xfrm>
          <a:prstGeom prst="rect">
            <a:avLst/>
          </a:prstGeom>
          <a:noFill/>
        </p:spPr>
        <p:txBody>
          <a:bodyPr wrap="square" anchor="ctr">
            <a:spAutoFit/>
          </a:bodyPr>
          <a:lstStyle/>
          <a:p>
            <a:pPr algn="ctr"/>
            <a:r>
              <a:rPr sz="1800" b="0" i="1">
                <a:solidFill>
                  <a:srgbClr val="FFFFFF"/>
                </a:solidFill>
                <a:latin typeface="Calibri"/>
              </a:rPr>
              <a:t>Halve the margin? Roughly quadruple n. You buy confidence with vagueness.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8</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SAME POLL, THREE CONFIDENCE LEVELS  (p̂=0.40, n=600)</a:t>
            </a:r>
          </a:p>
        </p:txBody>
      </p:sp>
      <p:sp>
        <p:nvSpPr>
          <p:cNvPr id="4" name="TextBox 3"/>
          <p:cNvSpPr txBox="1"/>
          <p:nvPr/>
        </p:nvSpPr>
        <p:spPr>
          <a:xfrm>
            <a:off x="548640" y="1097280"/>
            <a:ext cx="11091672" cy="822960"/>
          </a:xfrm>
          <a:prstGeom prst="rect">
            <a:avLst/>
          </a:prstGeom>
          <a:noFill/>
        </p:spPr>
        <p:txBody>
          <a:bodyPr wrap="square" anchor="ctr">
            <a:spAutoFit/>
          </a:bodyPr>
          <a:lstStyle/>
          <a:p>
            <a:pPr algn="ctr"/>
            <a:r>
              <a:rPr sz="3800" b="1" i="0">
                <a:solidFill>
                  <a:srgbClr val="5AC8E0"/>
                </a:solidFill>
                <a:latin typeface="Calibri"/>
              </a:rPr>
              <a:t>There is no free lunch</a:t>
            </a:r>
          </a:p>
        </p:txBody>
      </p:sp>
      <p:sp>
        <p:nvSpPr>
          <p:cNvPr id="5" name="TextBox 4"/>
          <p:cNvSpPr txBox="1"/>
          <p:nvPr/>
        </p:nvSpPr>
        <p:spPr>
          <a:xfrm>
            <a:off x="1463040" y="2286000"/>
            <a:ext cx="4937760" cy="640080"/>
          </a:xfrm>
          <a:prstGeom prst="rect">
            <a:avLst/>
          </a:prstGeom>
          <a:noFill/>
        </p:spPr>
        <p:txBody>
          <a:bodyPr wrap="square" anchor="ctr">
            <a:spAutoFit/>
          </a:bodyPr>
          <a:lstStyle/>
          <a:p>
            <a:pPr algn="l"/>
            <a:r>
              <a:rPr sz="2100" b="1" i="0">
                <a:solidFill>
                  <a:srgbClr val="FFFFFF"/>
                </a:solidFill>
                <a:latin typeface="Calibri"/>
              </a:rPr>
              <a:t>90% confident   (z* = 1.645)</a:t>
            </a:r>
          </a:p>
        </p:txBody>
      </p:sp>
      <p:sp>
        <p:nvSpPr>
          <p:cNvPr id="6" name="TextBox 5"/>
          <p:cNvSpPr txBox="1"/>
          <p:nvPr/>
        </p:nvSpPr>
        <p:spPr>
          <a:xfrm>
            <a:off x="6400800" y="2286000"/>
            <a:ext cx="4572000" cy="640080"/>
          </a:xfrm>
          <a:prstGeom prst="rect">
            <a:avLst/>
          </a:prstGeom>
          <a:noFill/>
        </p:spPr>
        <p:txBody>
          <a:bodyPr wrap="square" anchor="ctr">
            <a:spAutoFit/>
          </a:bodyPr>
          <a:lstStyle/>
          <a:p>
            <a:pPr algn="l"/>
            <a:r>
              <a:rPr sz="2100" b="0" i="0">
                <a:solidFill>
                  <a:srgbClr val="F2F6FA"/>
                </a:solidFill>
                <a:latin typeface="Calibri"/>
              </a:rPr>
              <a:t>ME ≈ 0.033   →   (0.367, 0.433)</a:t>
            </a:r>
          </a:p>
        </p:txBody>
      </p:sp>
      <p:sp>
        <p:nvSpPr>
          <p:cNvPr id="7" name="TextBox 6"/>
          <p:cNvSpPr txBox="1"/>
          <p:nvPr/>
        </p:nvSpPr>
        <p:spPr>
          <a:xfrm>
            <a:off x="1463040" y="3063240"/>
            <a:ext cx="4937760" cy="640080"/>
          </a:xfrm>
          <a:prstGeom prst="rect">
            <a:avLst/>
          </a:prstGeom>
          <a:noFill/>
        </p:spPr>
        <p:txBody>
          <a:bodyPr wrap="square" anchor="ctr">
            <a:spAutoFit/>
          </a:bodyPr>
          <a:lstStyle/>
          <a:p>
            <a:pPr algn="l"/>
            <a:r>
              <a:rPr sz="2100" b="1" i="0">
                <a:solidFill>
                  <a:srgbClr val="FFFFFF"/>
                </a:solidFill>
                <a:latin typeface="Calibri"/>
              </a:rPr>
              <a:t>95% confident   (z* = 1.960)</a:t>
            </a:r>
          </a:p>
        </p:txBody>
      </p:sp>
      <p:sp>
        <p:nvSpPr>
          <p:cNvPr id="8" name="TextBox 7"/>
          <p:cNvSpPr txBox="1"/>
          <p:nvPr/>
        </p:nvSpPr>
        <p:spPr>
          <a:xfrm>
            <a:off x="6400800" y="3063240"/>
            <a:ext cx="4572000" cy="640080"/>
          </a:xfrm>
          <a:prstGeom prst="rect">
            <a:avLst/>
          </a:prstGeom>
          <a:noFill/>
        </p:spPr>
        <p:txBody>
          <a:bodyPr wrap="square" anchor="ctr">
            <a:spAutoFit/>
          </a:bodyPr>
          <a:lstStyle/>
          <a:p>
            <a:pPr algn="l"/>
            <a:r>
              <a:rPr sz="2100" b="0" i="0">
                <a:solidFill>
                  <a:srgbClr val="F2F6FA"/>
                </a:solidFill>
                <a:latin typeface="Calibri"/>
              </a:rPr>
              <a:t>ME ≈ 0.039   →   (0.361, 0.439)</a:t>
            </a:r>
          </a:p>
        </p:txBody>
      </p:sp>
      <p:sp>
        <p:nvSpPr>
          <p:cNvPr id="9" name="TextBox 8"/>
          <p:cNvSpPr txBox="1"/>
          <p:nvPr/>
        </p:nvSpPr>
        <p:spPr>
          <a:xfrm>
            <a:off x="1463040" y="3840480"/>
            <a:ext cx="4937760" cy="640080"/>
          </a:xfrm>
          <a:prstGeom prst="rect">
            <a:avLst/>
          </a:prstGeom>
          <a:noFill/>
        </p:spPr>
        <p:txBody>
          <a:bodyPr wrap="square" anchor="ctr">
            <a:spAutoFit/>
          </a:bodyPr>
          <a:lstStyle/>
          <a:p>
            <a:pPr algn="l"/>
            <a:r>
              <a:rPr sz="2100" b="1" i="0">
                <a:solidFill>
                  <a:srgbClr val="FFFFFF"/>
                </a:solidFill>
                <a:latin typeface="Calibri"/>
              </a:rPr>
              <a:t>99% confident   (z* = 2.576)</a:t>
            </a:r>
          </a:p>
        </p:txBody>
      </p:sp>
      <p:sp>
        <p:nvSpPr>
          <p:cNvPr id="10" name="TextBox 9"/>
          <p:cNvSpPr txBox="1"/>
          <p:nvPr/>
        </p:nvSpPr>
        <p:spPr>
          <a:xfrm>
            <a:off x="6400800" y="3840480"/>
            <a:ext cx="4572000" cy="640080"/>
          </a:xfrm>
          <a:prstGeom prst="rect">
            <a:avLst/>
          </a:prstGeom>
          <a:noFill/>
        </p:spPr>
        <p:txBody>
          <a:bodyPr wrap="square" anchor="ctr">
            <a:spAutoFit/>
          </a:bodyPr>
          <a:lstStyle/>
          <a:p>
            <a:pPr algn="l"/>
            <a:r>
              <a:rPr sz="2100" b="0" i="0">
                <a:solidFill>
                  <a:srgbClr val="F2F6FA"/>
                </a:solidFill>
                <a:latin typeface="Calibri"/>
              </a:rPr>
              <a:t>ME ≈ 0.052   →   (0.348, 0.452)</a:t>
            </a:r>
          </a:p>
        </p:txBody>
      </p:sp>
      <p:sp>
        <p:nvSpPr>
          <p:cNvPr id="11" name="TextBox 10"/>
          <p:cNvSpPr txBox="1"/>
          <p:nvPr/>
        </p:nvSpPr>
        <p:spPr>
          <a:xfrm>
            <a:off x="914400" y="5120640"/>
            <a:ext cx="10360152" cy="822960"/>
          </a:xfrm>
          <a:prstGeom prst="rect">
            <a:avLst/>
          </a:prstGeom>
          <a:noFill/>
        </p:spPr>
        <p:txBody>
          <a:bodyPr wrap="square" anchor="ctr">
            <a:spAutoFit/>
          </a:bodyPr>
          <a:lstStyle/>
          <a:p>
            <a:pPr algn="ctr"/>
            <a:r>
              <a:rPr sz="1800" b="0" i="1">
                <a:solidFill>
                  <a:srgbClr val="FFFFFF"/>
                </a:solidFill>
                <a:latin typeface="Calibri"/>
              </a:rPr>
              <a:t>More confidence → wider net. Precision and confidence trade against each other.</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11430000" y="6355080"/>
            <a:ext cx="548640" cy="365760"/>
          </a:xfrm>
          <a:prstGeom prst="rect">
            <a:avLst/>
          </a:prstGeom>
          <a:noFill/>
        </p:spPr>
        <p:txBody>
          <a:bodyPr wrap="square">
            <a:spAutoFit/>
          </a:bodyPr>
          <a:lstStyle/>
          <a:p>
            <a:pPr algn="r"/>
            <a:r>
              <a:rPr sz="1100">
                <a:solidFill>
                  <a:srgbClr val="6E8CA6"/>
                </a:solidFill>
                <a:latin typeface="Calibri"/>
              </a:rPr>
              <a:t>9</a:t>
            </a:r>
          </a:p>
        </p:txBody>
      </p:sp>
      <p:sp>
        <p:nvSpPr>
          <p:cNvPr id="3" name="TextBox 2"/>
          <p:cNvSpPr txBox="1"/>
          <p:nvPr/>
        </p:nvSpPr>
        <p:spPr>
          <a:xfrm>
            <a:off x="731520" y="640080"/>
            <a:ext cx="10725912" cy="457200"/>
          </a:xfrm>
          <a:prstGeom prst="rect">
            <a:avLst/>
          </a:prstGeom>
          <a:noFill/>
        </p:spPr>
        <p:txBody>
          <a:bodyPr wrap="square" anchor="ctr">
            <a:spAutoFit/>
          </a:bodyPr>
          <a:lstStyle/>
          <a:p>
            <a:pPr algn="ctr"/>
            <a:r>
              <a:rPr sz="1500" b="1" i="0">
                <a:solidFill>
                  <a:srgbClr val="8FB8D9"/>
                </a:solidFill>
                <a:latin typeface="Calibri"/>
              </a:rPr>
              <a:t>FLIP IT: CHOOSE THE SAMPLE SIZE</a:t>
            </a:r>
          </a:p>
        </p:txBody>
      </p:sp>
      <p:sp>
        <p:nvSpPr>
          <p:cNvPr id="4" name="TextBox 3"/>
          <p:cNvSpPr txBox="1"/>
          <p:nvPr/>
        </p:nvSpPr>
        <p:spPr>
          <a:xfrm>
            <a:off x="548640" y="1097280"/>
            <a:ext cx="11091672" cy="914400"/>
          </a:xfrm>
          <a:prstGeom prst="rect">
            <a:avLst/>
          </a:prstGeom>
          <a:noFill/>
        </p:spPr>
        <p:txBody>
          <a:bodyPr wrap="square" anchor="ctr">
            <a:spAutoFit/>
          </a:bodyPr>
          <a:lstStyle/>
          <a:p>
            <a:pPr algn="ctr"/>
            <a:r>
              <a:rPr sz="4000" b="1" i="0">
                <a:solidFill>
                  <a:srgbClr val="FFFFFF"/>
                </a:solidFill>
                <a:latin typeface="Calibri"/>
              </a:rPr>
              <a:t>n = ( z* / ME )² · p̂(1−p̂)</a:t>
            </a:r>
          </a:p>
        </p:txBody>
      </p:sp>
      <p:sp>
        <p:nvSpPr>
          <p:cNvPr id="5" name="TextBox 4"/>
          <p:cNvSpPr txBox="1"/>
          <p:nvPr/>
        </p:nvSpPr>
        <p:spPr>
          <a:xfrm>
            <a:off x="1463040" y="2331720"/>
            <a:ext cx="9326880" cy="713232"/>
          </a:xfrm>
          <a:prstGeom prst="rect">
            <a:avLst/>
          </a:prstGeom>
          <a:noFill/>
        </p:spPr>
        <p:txBody>
          <a:bodyPr wrap="square" anchor="ctr">
            <a:spAutoFit/>
          </a:bodyPr>
          <a:lstStyle/>
          <a:p>
            <a:pPr algn="l"/>
            <a:r>
              <a:rPr sz="2100" b="0" i="0">
                <a:solidFill>
                  <a:srgbClr val="F2F6FA"/>
                </a:solidFill>
                <a:latin typeface="Calibri"/>
              </a:rPr>
              <a:t>Decide the target margin first, then solve for n.</a:t>
            </a:r>
          </a:p>
        </p:txBody>
      </p:sp>
      <p:sp>
        <p:nvSpPr>
          <p:cNvPr id="6" name="TextBox 5"/>
          <p:cNvSpPr txBox="1"/>
          <p:nvPr/>
        </p:nvSpPr>
        <p:spPr>
          <a:xfrm>
            <a:off x="1463040" y="3017520"/>
            <a:ext cx="9326880" cy="713232"/>
          </a:xfrm>
          <a:prstGeom prst="rect">
            <a:avLst/>
          </a:prstGeom>
          <a:noFill/>
        </p:spPr>
        <p:txBody>
          <a:bodyPr wrap="square" anchor="ctr">
            <a:spAutoFit/>
          </a:bodyPr>
          <a:lstStyle/>
          <a:p>
            <a:pPr algn="l"/>
            <a:r>
              <a:rPr sz="2100" b="0" i="0">
                <a:solidFill>
                  <a:srgbClr val="5AC8E0"/>
                </a:solidFill>
                <a:latin typeface="Calibri"/>
              </a:rPr>
              <a:t>No prior estimate?  Use the worst case  p̂ = 0.5  (p̂(1−p̂) = 0.25).</a:t>
            </a:r>
          </a:p>
        </p:txBody>
      </p:sp>
      <p:sp>
        <p:nvSpPr>
          <p:cNvPr id="7" name="TextBox 6"/>
          <p:cNvSpPr txBox="1"/>
          <p:nvPr/>
        </p:nvSpPr>
        <p:spPr>
          <a:xfrm>
            <a:off x="1463040" y="3703320"/>
            <a:ext cx="9326880" cy="713232"/>
          </a:xfrm>
          <a:prstGeom prst="rect">
            <a:avLst/>
          </a:prstGeom>
          <a:noFill/>
        </p:spPr>
        <p:txBody>
          <a:bodyPr wrap="square" anchor="ctr">
            <a:spAutoFit/>
          </a:bodyPr>
          <a:lstStyle/>
          <a:p>
            <a:pPr algn="l"/>
            <a:r>
              <a:rPr sz="2100" b="0" i="0">
                <a:solidFill>
                  <a:srgbClr val="F2F6FA"/>
                </a:solidFill>
                <a:latin typeface="Calibri"/>
              </a:rPr>
              <a:t>Worst case gives the LARGEST n — safe no matter the true p.</a:t>
            </a:r>
          </a:p>
        </p:txBody>
      </p:sp>
      <p:sp>
        <p:nvSpPr>
          <p:cNvPr id="8" name="TextBox 7"/>
          <p:cNvSpPr txBox="1"/>
          <p:nvPr/>
        </p:nvSpPr>
        <p:spPr>
          <a:xfrm>
            <a:off x="1463040" y="4389120"/>
            <a:ext cx="9326880" cy="713232"/>
          </a:xfrm>
          <a:prstGeom prst="rect">
            <a:avLst/>
          </a:prstGeom>
          <a:noFill/>
        </p:spPr>
        <p:txBody>
          <a:bodyPr wrap="square" anchor="ctr">
            <a:spAutoFit/>
          </a:bodyPr>
          <a:lstStyle/>
          <a:p>
            <a:pPr algn="l"/>
            <a:r>
              <a:rPr sz="2100" b="0" i="0">
                <a:solidFill>
                  <a:srgbClr val="F2F6FA"/>
                </a:solidFill>
                <a:latin typeface="Calibri"/>
              </a:rPr>
              <a:t>Always round n UP to a whole person.</a:t>
            </a:r>
          </a:p>
        </p:txBody>
      </p:sp>
      <p:sp>
        <p:nvSpPr>
          <p:cNvPr id="9" name="TextBox 8"/>
          <p:cNvSpPr txBox="1"/>
          <p:nvPr/>
        </p:nvSpPr>
        <p:spPr>
          <a:xfrm>
            <a:off x="914400" y="5349240"/>
            <a:ext cx="10360152" cy="822960"/>
          </a:xfrm>
          <a:prstGeom prst="rect">
            <a:avLst/>
          </a:prstGeom>
          <a:noFill/>
        </p:spPr>
        <p:txBody>
          <a:bodyPr wrap="square" anchor="ctr">
            <a:spAutoFit/>
          </a:bodyPr>
          <a:lstStyle/>
          <a:p>
            <a:pPr algn="ctr"/>
            <a:r>
              <a:rPr sz="1800" b="0" i="1">
                <a:solidFill>
                  <a:srgbClr val="FFFFFF"/>
                </a:solidFill>
                <a:latin typeface="Calibri"/>
              </a:rPr>
              <a:t>“I don't know p̂” is not a problem — 0.5 is the safe default.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