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script: This is Week 13 — the logic of hypothesis testing. Quick housekeeping first: this is Thanksgiving week. We meet TODAY (Tuesday Nov 24) only; Thursday is Thanksgiving and campus is closed Thursday and Friday — no class, no office hours. Because of the holiday, this week's Quiz 13, Discussion 13, and Assignment 13 are all due the following SUNDAY, Nov 29 — an extended, post-break deadline, so you can enjoy the holiday. Grading is entirely coursework — tutorials, quizzes, practice, assignments, discussions, a midterm and a final; no exam this week. The big idea: every sample wobbles. Today we build a disciplined way to decide when a result is more than wobble. By Friday you'll read 'a study found a significant effect' and know exactly what it does — and does NOT — mean.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Statistical significance answers 'is the effect probably real, not chance?' Practical significance answers 'is the effect big enough to care about?' Different questions — a result can be one without the other. The example: a weight-loss program tested on 40,000 people. The program group lost, on average, 0.3 pounds more than control over a year, and because the sample is enormous, p = 0.001 — wildly statistically significant. Statistically significant? Yes — the 0.3-pound difference is almost certainly real, not chance. Practically significant? No — 0.3 pounds over a year is meaningless to an actual dieter. A real effect, but not worth the cost or effort. The lesson: 'significant' answered the first question, not the second. Always ask BOTH — is it real, and is it big enough to matter? The cure is to demand the EFFECT SIZE, not just the p-value. This is also why good reports show an estimate and a confidence interval, not a lone p-value.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are exactly two mistakes a test can make. Build the 2-by-2 in your head: truth across the top (H-naught true or false), our decision down the side (reject or fail to reject). Type I error = rejecting a TRUE null — we cried 'effect!' when there was none. A false positive. Its probability is exactly alpha — that's what alpha IS. Type II error = failing to reject a FALSE null — we missed a real effect that was actually there. A false negative. Finish the courtroom: Type I = convicting an innocent person (a false alarm); Type II = letting a guilty person go free (a missed catch). The trade-off: lowering alpha demands more evidence, so it makes false convictions rarer — fewer Type I — but lets more guilty go free — more Type II. You can't drive both to zero at once, which is why we pick alpha deliberately for the situation. Catchphrase to leave them with: 'Type 1 cries wolf; Type 2 misses the wolf.'</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Make the two errors concrete with consequences. Take a medical test where H-naught is 'the patient is healthy.' A Type I error rejects a true null: we tell a HEALTHY patient they're sick — needless fear, cost, and possibly risky follow-up treatment. A Type II error fails to reject a false null: we tell a SICK patient they're fine — a real disease goes untreated. Which error is worse depends entirely on the stakes. For a deadly but treatable disease, a missed case (Type II) is catastrophic, so we'd accept more false alarms. For a treatment with dangerous side effects, a false positive (Type I) is the bigger harm. That is exactly why we choose alpha — and the sample size — ON PURPOSE for each situation, rather than reflexively using 0.05 every time. Ask the class: for a smoke alarm, which error do you want to make rarer?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 the decision rule becomes one formula. In B1 put the p-value, say 0.03; in B2 put alpha, 0.05. In B3 type: equals IF, open paren, B1 less-than-or-equal-to B2, comma, quote Reject H0 quote, comma, quote Fail to reject H0 quote, close paren. It returns 'Reject H0'. Now change B1 to 0.20 — it flips to 'Fail to reject H0'. Try 0.048 (still reject) and 0.051; then change alpha in B2 to 0.01 and watch 0.051 flip. Google Sheets and Excel are identical. The point isn't the spreadsheet trick — it's that comparing p to alpha is a mechanical rule once you have the p-value. This week technology HANDS you the p-value; in Week 14 we'll compute it ourselves. Sanity check for students: a smaller p should always be 'more reject,' and raising alpha should only ever make rejecting easier.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habit: students VERIFY the model, they don't consume it. Have them paste to an approved chatbot: 'In a study, p = 0.03 with alpha = 0.05. Explain what the p-value means and what we conclude.' Then audit the reply against this week's rules. Chatbots frequently write the forbidden sentence — 'there's a 3% chance the null hypothesis is true' (misread #1) — or slide from 'significant' to 'large/important' (misread #3). Make them catch the bad sentence and REWRITE it: 'p = 0.03 means data this extreme would occur only about 3% of the time IF H-naught were true; since 0.03 is less than or equal to 0.05 we reject H-naught and conclude the effect is statistically significant — not that the effect is large, and not that there's a 3% chance the null is true.' The tool drafts; you judge. This is exactly how the weekly Lecture Tutorial works — you catch the model, you don't trust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Wrap and hand-off. The week in one line: state H-naught and H-a, compare the p-value to alpha, conclude IN CONTEXT — and catch the three classic misreads. All graded work is due SUNDAY NOV 29 — extended past the Thanksgiving weekend. Lecture Tutorial 13: work the ideas with one approved chatbot and submit the share link, about 30 to 45 minutes. Quiz 13 covers stating hypotheses, p versus alpha, Type I and II, and the misinterpretations — 10 items. Discussion 13: find a real 'a study found a statistically significant effect' headline and reason with your chatbot about what the p-value and 'significant' actually mean there. Assignment 13: four problems with your AI coach. Callback: Weeks 11 and 12 we built confidence intervals — an honest RANGE. A test is the yes/no cousin: is a claimed value too far from our data to believe? Tease: this week was the LOGIC; Week 14 turns the crank — one-sample t-tests, tests for a proportion, and two-sample comparisons. Same machine, now with the formulas that produce the p-value. Have a wonderful Thanksgiving.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question aloud. Anchor it with two pictures: a coin lands heads 6 of 10 — rigged, or just what fair coins do sometimes? A study app raises a class average by 2 points — real effect, or luck of the draw? Every statistic we computed all term came from a SAMPLE, and samples bounce around the truth. So we cannot just eyeball 'there's a difference' and believe it. We need a rule that separates real signal from random noise. That rule is the significance test, and three questions live inside it: Is the effect probably real? How surprising would our data be if nothing were going on? And — separately — is the effect big enough to care about? Keep all three in view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analogy carries the entire week — teach it slowly and return to it constantly. A hypothesis test is a trial. The defendant is presumed innocent: that presumption is the NULL hypothesis H-naught — nothing unusual is happening, the effect is zero, it was just chance. The prosecutor's claim that something IS going on is the ALTERNATIVE, H-a. The data are the evidence. We never prove innocence; we only ask whether the evidence is strong enough to reject the presumption 'beyond a reasonable doubt' — and that doubt threshold is alpha. Why is the boring no-effect claim the default? Because a test can only ever try to KNOCK DOWN H-naught — we make the data work to overturn it, giving chance the benefit of the doubt. And there are only TWO verdicts — guilty (reject H-naught) or NOT guilty (fail to reject). Not-guilty is not 'innocent.' Plant that now; it's the biggest cure of the week.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null hypothesis H-naught is the 'nothing new, no difference, no effect' statement — it always contains an equals idea: the parameter equals the status-quo value. The alternative H-a is what we'd accept if we reject H-naught: the parameter is different, greater, or less. H-a is what the researcher set out to support. The one rule that prevents most errors: H-naught always gets the equals sign; H-a never does. The thing you want to DEMONSTRATE goes in H-a; the thing you want to OVERTURN goes in H-naught. Two cures to say now. First misconception: 'I'll put what I want to prove in H-naught' — backwards; the exciting claim is H-a, because a test only builds evidence AGAINST the null. Second: hypotheses are about the population PARAMETER (mu, p) — the unseen truth — never about x-bar or p-hat, the sample number we happened to get. Stop and fix it the instant a student writes H-naught about a sample statistic.</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centerpiece — the four-step pipeline students photograph. Walk it end to end. Step 1, STATE: H-naught mu equals 75 (the app does nothing), H-a mu greater than 75 (it raises the mean). Step 2, READ the p-value in words: technology hands us p = 0.03, which means IF the app truly did nothing, we'd see exam results this good only about 3 times in 100 by chance — surprising. Step 3, COMPARE to alpha: 0.03 is less than or equal to 0.05, so we REJECT H-naught. Step 4, CONCLUDE IN CONTEXT — the step students skip: 'At the 0.05 level we have statistically significant evidence that the study app raises the average final-exam score above 75.' Not 'we proved the app works,' and not just 'reject H-naught.' Then flip one number live: if instead p = 0.20, that's data we'd see ~20% of the time even if the app did nothing — not surprising, 0.20 &gt; 0.05, FAIL TO REJECT: 'we don't have enough evidence' — NOT 'the app definitely doesn't work.'</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Slow down — this is the single most important sentence of the week, and the source of every misreading. The p-value is the probability of getting data at least as extreme as what we saw, ASSUMING H-naught is true. In plain words: how surprising would our data be if nothing were really going on? Small p-value means surprising data means evidence AGAINST the null — a fair coin almost never does this. Large p-value means unremarkable data, NOT evidence against the null — a fair coin does this all the time. Emphasize the conditional 'IF H-naught were true.' Because the p-value is computed assuming the null holds, it is a property of the DATA under the null — it can never be the probability that the null itself is true. We'll hit that head-on on the next slides. For now: small p, surprising data, doubt the null.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Alpha is the line we draw in advance — BEFORE seeing the data — for how surprising is surprising enough. The default convention is 0.05; use 0.01 for higher-stakes work. The decision rule, say it once and keep it: if p is less than or equal to alpha, reject H-naught; if p is greater than alpha, fail to reject H-naught. Run the friendly numbers: p = 0.03 versus alpha 0.05 — reject. p = 0.20 — fail to reject. p = 0.048 — reject, but barely; say the thin margin out loud. And the threshold matters: take p = 0.051 against a stricter alpha of 0.01 — now we fail to reject the SAME data. The bar you pick changes the verdict, which is exactly why alpha is chosen deliberately and in advance, not after peeking at the data. Cue the spreadsheet later: this whole rule becomes one IF formula.</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misreading that appears in real news stories, sounds right, and is wrong. The forbidden sentence: 'p = 0.03, so there's a 3% chance the null is true, a 97% chance the effect is real.' No. The p-value is computed ASSUMING H-naught is true — it answers 'how surprising are the data if the null holds,' not 'how likely is the null.' The hypothesis is either true or it isn't; the p-value is a property of the data under the null, not a probability ABOUT the hypothesis. Give them the memory line and make them repeat it: 'The p-value assumes the null, so it can't measure the null.' Watch for this exact error when they audit a chatbot later — it writes this sentence constantly, and catching and rewriting it is half of what this week is worth.</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Misread #2: 'p was big, so we proved the app makes no difference / the coin is fair.' Cure: failing to reject is the jury's NOT GUILTY, not INNOCENT. It means this study didn't find enough evidence — which can happen because there's truly no effect OR because the sample was too small to detect a real one. Absence of evidence is not evidence of absence. Memory line: 'We never accept H-naught — we just fail to reject it.' Misread #3: 'the result was statistically significant, so the effect is big and matters.' Cure: significant means only 'too surprising to be chance at our alpha' — probably REAL, not BIG. With a huge sample, a trivial effect — a 0.3-point bump on a 100-point exam — can be statistically significant and practically meaningless. That gap is the next slide. Memory line: 'Significant means probably real, not probably big.' Run the quick Spot-the-Foul think-pair-share here if time allows.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t" lIns="0" rIns="0" tIns="0" bIns="0">
            <a:spAutoFit/>
          </a:bodyPr>
          <a:lstStyle/>
          <a:p>
            <a:pPr algn="ctr"/>
            <a:r>
              <a:rPr sz="1500" b="1">
                <a:solidFill>
                  <a:srgbClr val="8FB8D9"/>
                </a:solidFill>
                <a:latin typeface="Calibri"/>
              </a:rPr>
              <a:t>INTRODUCTION TO STATISTICS  ·  MATH 11  ·  WEEK 13</a:t>
            </a:r>
          </a:p>
        </p:txBody>
      </p:sp>
      <p:sp>
        <p:nvSpPr>
          <p:cNvPr id="3" name="TextBox 2"/>
          <p:cNvSpPr txBox="1"/>
          <p:nvPr/>
        </p:nvSpPr>
        <p:spPr>
          <a:xfrm>
            <a:off x="548640" y="2103120"/>
            <a:ext cx="11091672" cy="2194560"/>
          </a:xfrm>
          <a:prstGeom prst="rect">
            <a:avLst/>
          </a:prstGeom>
          <a:noFill/>
        </p:spPr>
        <p:txBody>
          <a:bodyPr wrap="square" anchor="t" lIns="0" rIns="0" tIns="0" bIns="0">
            <a:spAutoFit/>
          </a:bodyPr>
          <a:lstStyle/>
          <a:p>
            <a:pPr algn="ctr"/>
            <a:r>
              <a:rPr sz="6000" b="1">
                <a:solidFill>
                  <a:srgbClr val="FFFFFF"/>
                </a:solidFill>
                <a:latin typeface="Calibri"/>
              </a:rPr>
              <a:t>Hypothesis Testing</a:t>
            </a:r>
          </a:p>
          <a:p>
            <a:pPr algn="ctr"/>
            <a:r>
              <a:rPr sz="6000" b="1">
                <a:solidFill>
                  <a:srgbClr val="FFFFFF"/>
                </a:solidFill>
                <a:latin typeface="Calibri"/>
              </a:rPr>
              <a:t>Foundations</a:t>
            </a:r>
          </a:p>
        </p:txBody>
      </p:sp>
      <p:sp>
        <p:nvSpPr>
          <p:cNvPr id="4" name="TextBox 3"/>
          <p:cNvSpPr txBox="1"/>
          <p:nvPr/>
        </p:nvSpPr>
        <p:spPr>
          <a:xfrm>
            <a:off x="914400" y="4526280"/>
            <a:ext cx="10360152" cy="822960"/>
          </a:xfrm>
          <a:prstGeom prst="rect">
            <a:avLst/>
          </a:prstGeom>
          <a:noFill/>
        </p:spPr>
        <p:txBody>
          <a:bodyPr wrap="square" anchor="t" lIns="0" rIns="0" tIns="0" bIns="0">
            <a:spAutoFit/>
          </a:bodyPr>
          <a:lstStyle/>
          <a:p>
            <a:pPr algn="ctr"/>
            <a:r>
              <a:rPr sz="2200" b="0">
                <a:solidFill>
                  <a:srgbClr val="8FB8D9"/>
                </a:solidFill>
                <a:latin typeface="Calibri"/>
              </a:rPr>
              <a:t>When a sample shows an effect — is it real, or just chance?</a:t>
            </a:r>
          </a:p>
        </p:txBody>
      </p:sp>
      <p:sp>
        <p:nvSpPr>
          <p:cNvPr id="5" name="TextBox 4"/>
          <p:cNvSpPr txBox="1"/>
          <p:nvPr/>
        </p:nvSpPr>
        <p:spPr>
          <a:xfrm>
            <a:off x="914400" y="5257800"/>
            <a:ext cx="10360152" cy="822960"/>
          </a:xfrm>
          <a:prstGeom prst="rect">
            <a:avLst/>
          </a:prstGeom>
          <a:noFill/>
        </p:spPr>
        <p:txBody>
          <a:bodyPr wrap="square" anchor="t" lIns="0" rIns="0" tIns="0" bIns="0">
            <a:spAutoFit/>
          </a:bodyPr>
          <a:lstStyle/>
          <a:p>
            <a:pPr algn="ctr"/>
            <a:r>
              <a:rPr sz="1700" b="0">
                <a:solidFill>
                  <a:srgbClr val="F2F6FA"/>
                </a:solidFill>
                <a:latin typeface="Calibri"/>
              </a:rPr>
              <a:t>Silver Oak University  ·  Department of Mathematics &amp; Statistics  ·  Prof. Rivera</a:t>
            </a:r>
          </a:p>
        </p:txBody>
      </p:sp>
      <p:sp>
        <p:nvSpPr>
          <p:cNvPr id="6" name="TextBox 5"/>
          <p:cNvSpPr txBox="1"/>
          <p:nvPr/>
        </p:nvSpPr>
        <p:spPr>
          <a:xfrm>
            <a:off x="914400" y="6035040"/>
            <a:ext cx="10360152" cy="822960"/>
          </a:xfrm>
          <a:prstGeom prst="rect">
            <a:avLst/>
          </a:prstGeom>
          <a:noFill/>
        </p:spPr>
        <p:txBody>
          <a:bodyPr wrap="square" anchor="t" lIns="0" rIns="0" tIns="0" bIns="0">
            <a:spAutoFit/>
          </a:bodyPr>
          <a:lstStyle/>
          <a:p>
            <a:pPr algn="ctr"/>
            <a:r>
              <a:rPr sz="1500" b="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lIns="0" rIns="0" tIns="0" bIns="0">
            <a:spAutoFit/>
          </a:bodyPr>
          <a:lstStyle/>
          <a:p>
            <a:pPr algn="ctr"/>
            <a:r>
              <a:rPr sz="1500" b="1">
                <a:solidFill>
                  <a:srgbClr val="8FB8D9"/>
                </a:solidFill>
                <a:latin typeface="Calibri"/>
              </a:rPr>
              <a:t>STATISTICAL  vs  PRACTICAL SIGNIFICANCE</a:t>
            </a:r>
          </a:p>
        </p:txBody>
      </p:sp>
      <p:sp>
        <p:nvSpPr>
          <p:cNvPr id="3" name="TextBox 2"/>
          <p:cNvSpPr txBox="1"/>
          <p:nvPr/>
        </p:nvSpPr>
        <p:spPr>
          <a:xfrm>
            <a:off x="548640" y="1874519"/>
            <a:ext cx="11091672" cy="1463040"/>
          </a:xfrm>
          <a:prstGeom prst="rect">
            <a:avLst/>
          </a:prstGeom>
          <a:noFill/>
        </p:spPr>
        <p:txBody>
          <a:bodyPr wrap="square" anchor="t" lIns="0" rIns="0" tIns="0" bIns="0">
            <a:spAutoFit/>
          </a:bodyPr>
          <a:lstStyle/>
          <a:p>
            <a:pPr algn="ctr"/>
            <a:r>
              <a:rPr sz="9200" b="1">
                <a:solidFill>
                  <a:srgbClr val="FFFFFF"/>
                </a:solidFill>
                <a:latin typeface="Calibri"/>
              </a:rPr>
              <a:t>0.3 lb</a:t>
            </a:r>
          </a:p>
        </p:txBody>
      </p:sp>
      <p:sp>
        <p:nvSpPr>
          <p:cNvPr id="4" name="TextBox 3"/>
          <p:cNvSpPr txBox="1"/>
          <p:nvPr/>
        </p:nvSpPr>
        <p:spPr>
          <a:xfrm>
            <a:off x="914400" y="3566160"/>
            <a:ext cx="10360152" cy="822960"/>
          </a:xfrm>
          <a:prstGeom prst="rect">
            <a:avLst/>
          </a:prstGeom>
          <a:noFill/>
        </p:spPr>
        <p:txBody>
          <a:bodyPr wrap="square" anchor="t" lIns="0" rIns="0" tIns="0" bIns="0">
            <a:spAutoFit/>
          </a:bodyPr>
          <a:lstStyle/>
          <a:p>
            <a:pPr algn="ctr"/>
            <a:r>
              <a:rPr sz="2200" b="0">
                <a:solidFill>
                  <a:srgbClr val="F2F6FA"/>
                </a:solidFill>
                <a:latin typeface="Calibri"/>
              </a:rPr>
              <a:t>40,000 people, p = 0.001 — wildly “significant.”  Average loss: 0.3 pounds in a year.</a:t>
            </a:r>
          </a:p>
        </p:txBody>
      </p:sp>
      <p:sp>
        <p:nvSpPr>
          <p:cNvPr id="5" name="TextBox 4"/>
          <p:cNvSpPr txBox="1"/>
          <p:nvPr/>
        </p:nvSpPr>
        <p:spPr>
          <a:xfrm>
            <a:off x="914400" y="4709160"/>
            <a:ext cx="10360152" cy="822960"/>
          </a:xfrm>
          <a:prstGeom prst="rect">
            <a:avLst/>
          </a:prstGeom>
          <a:noFill/>
        </p:spPr>
        <p:txBody>
          <a:bodyPr wrap="square" anchor="t" lIns="0" rIns="0" tIns="0" bIns="0">
            <a:spAutoFit/>
          </a:bodyPr>
          <a:lstStyle/>
          <a:p>
            <a:pPr algn="ctr"/>
            <a:r>
              <a:rPr sz="3000" b="1">
                <a:solidFill>
                  <a:srgbClr val="5AC8E0"/>
                </a:solidFill>
                <a:latin typeface="Calibri"/>
              </a:rPr>
              <a:t>Real? yes.  Big enough to matter? no.</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lIns="0" rIns="0" tIns="0" bIns="0">
            <a:spAutoFit/>
          </a:bodyPr>
          <a:lstStyle/>
          <a:p>
            <a:pPr algn="ctr"/>
            <a:r>
              <a:rPr sz="1500" b="1">
                <a:solidFill>
                  <a:srgbClr val="8FB8D9"/>
                </a:solidFill>
                <a:latin typeface="Calibri"/>
              </a:rPr>
              <a:t>TWO WAYS TO BE WRONG  ·  TYPE I  vs  TYPE II</a:t>
            </a:r>
          </a:p>
        </p:txBody>
      </p:sp>
      <p:sp>
        <p:nvSpPr>
          <p:cNvPr id="3" name="TextBox 2"/>
          <p:cNvSpPr txBox="1"/>
          <p:nvPr/>
        </p:nvSpPr>
        <p:spPr>
          <a:xfrm>
            <a:off x="548640" y="1143000"/>
            <a:ext cx="11091672" cy="914400"/>
          </a:xfrm>
          <a:prstGeom prst="rect">
            <a:avLst/>
          </a:prstGeom>
          <a:noFill/>
        </p:spPr>
        <p:txBody>
          <a:bodyPr wrap="square" anchor="t" lIns="0" rIns="0" tIns="0" bIns="0">
            <a:spAutoFit/>
          </a:bodyPr>
          <a:lstStyle/>
          <a:p>
            <a:pPr algn="ctr"/>
            <a:r>
              <a:rPr sz="4600" b="1">
                <a:solidFill>
                  <a:srgbClr val="5AC8E0"/>
                </a:solidFill>
                <a:latin typeface="Calibri"/>
              </a:rPr>
              <a:t>Type I  vs  Type II</a:t>
            </a:r>
          </a:p>
        </p:txBody>
      </p:sp>
      <p:sp>
        <p:nvSpPr>
          <p:cNvPr id="4" name="TextBox 3"/>
          <p:cNvSpPr txBox="1"/>
          <p:nvPr/>
        </p:nvSpPr>
        <p:spPr>
          <a:xfrm>
            <a:off x="1097280" y="2468880"/>
            <a:ext cx="2468880" cy="932688"/>
          </a:xfrm>
          <a:prstGeom prst="rect">
            <a:avLst/>
          </a:prstGeom>
          <a:noFill/>
        </p:spPr>
        <p:txBody>
          <a:bodyPr wrap="square" anchor="t" lIns="0" rIns="0" tIns="0" bIns="0">
            <a:spAutoFit/>
          </a:bodyPr>
          <a:lstStyle/>
          <a:p>
            <a:pPr algn="l"/>
            <a:r>
              <a:rPr sz="2400" b="1">
                <a:solidFill>
                  <a:srgbClr val="FFFFFF"/>
                </a:solidFill>
                <a:latin typeface="Calibri"/>
              </a:rPr>
              <a:t>TYPE I</a:t>
            </a:r>
          </a:p>
        </p:txBody>
      </p:sp>
      <p:sp>
        <p:nvSpPr>
          <p:cNvPr id="5" name="TextBox 4"/>
          <p:cNvSpPr txBox="1"/>
          <p:nvPr/>
        </p:nvSpPr>
        <p:spPr>
          <a:xfrm>
            <a:off x="3657600" y="2468880"/>
            <a:ext cx="3383280" cy="932688"/>
          </a:xfrm>
          <a:prstGeom prst="rect">
            <a:avLst/>
          </a:prstGeom>
          <a:noFill/>
        </p:spPr>
        <p:txBody>
          <a:bodyPr wrap="square" anchor="t" lIns="0" rIns="0" tIns="0" bIns="0">
            <a:spAutoFit/>
          </a:bodyPr>
          <a:lstStyle/>
          <a:p>
            <a:pPr algn="l"/>
            <a:r>
              <a:rPr sz="1700" b="0">
                <a:solidFill>
                  <a:srgbClr val="5AC8E0"/>
                </a:solidFill>
                <a:latin typeface="Calibri"/>
              </a:rPr>
              <a:t>reject a TRUE H₀</a:t>
            </a:r>
          </a:p>
        </p:txBody>
      </p:sp>
      <p:sp>
        <p:nvSpPr>
          <p:cNvPr id="6" name="TextBox 5"/>
          <p:cNvSpPr txBox="1"/>
          <p:nvPr/>
        </p:nvSpPr>
        <p:spPr>
          <a:xfrm>
            <a:off x="7040880" y="2468880"/>
            <a:ext cx="5029200" cy="932688"/>
          </a:xfrm>
          <a:prstGeom prst="rect">
            <a:avLst/>
          </a:prstGeom>
          <a:noFill/>
        </p:spPr>
        <p:txBody>
          <a:bodyPr wrap="square" anchor="t" lIns="0" rIns="0" tIns="0" bIns="0">
            <a:spAutoFit/>
          </a:bodyPr>
          <a:lstStyle/>
          <a:p>
            <a:pPr algn="l"/>
            <a:r>
              <a:rPr sz="1500" b="0">
                <a:solidFill>
                  <a:srgbClr val="F2F6FA"/>
                </a:solidFill>
                <a:latin typeface="Calibri"/>
              </a:rPr>
              <a:t>false positive  —  we cried “effect!” when there was none  (rate = α)</a:t>
            </a:r>
          </a:p>
        </p:txBody>
      </p:sp>
      <p:sp>
        <p:nvSpPr>
          <p:cNvPr id="7" name="TextBox 6"/>
          <p:cNvSpPr txBox="1"/>
          <p:nvPr/>
        </p:nvSpPr>
        <p:spPr>
          <a:xfrm>
            <a:off x="1097280" y="3520440"/>
            <a:ext cx="2468880" cy="932688"/>
          </a:xfrm>
          <a:prstGeom prst="rect">
            <a:avLst/>
          </a:prstGeom>
          <a:noFill/>
        </p:spPr>
        <p:txBody>
          <a:bodyPr wrap="square" anchor="t" lIns="0" rIns="0" tIns="0" bIns="0">
            <a:spAutoFit/>
          </a:bodyPr>
          <a:lstStyle/>
          <a:p>
            <a:pPr algn="l"/>
            <a:r>
              <a:rPr sz="2400" b="1">
                <a:solidFill>
                  <a:srgbClr val="FFFFFF"/>
                </a:solidFill>
                <a:latin typeface="Calibri"/>
              </a:rPr>
              <a:t>TYPE II</a:t>
            </a:r>
          </a:p>
        </p:txBody>
      </p:sp>
      <p:sp>
        <p:nvSpPr>
          <p:cNvPr id="8" name="TextBox 7"/>
          <p:cNvSpPr txBox="1"/>
          <p:nvPr/>
        </p:nvSpPr>
        <p:spPr>
          <a:xfrm>
            <a:off x="3657600" y="3520440"/>
            <a:ext cx="3383280" cy="932688"/>
          </a:xfrm>
          <a:prstGeom prst="rect">
            <a:avLst/>
          </a:prstGeom>
          <a:noFill/>
        </p:spPr>
        <p:txBody>
          <a:bodyPr wrap="square" anchor="t" lIns="0" rIns="0" tIns="0" bIns="0">
            <a:spAutoFit/>
          </a:bodyPr>
          <a:lstStyle/>
          <a:p>
            <a:pPr algn="l"/>
            <a:r>
              <a:rPr sz="1700" b="0">
                <a:solidFill>
                  <a:srgbClr val="5AC8E0"/>
                </a:solidFill>
                <a:latin typeface="Calibri"/>
              </a:rPr>
              <a:t>fail to reject a FALSE H₀</a:t>
            </a:r>
          </a:p>
        </p:txBody>
      </p:sp>
      <p:sp>
        <p:nvSpPr>
          <p:cNvPr id="9" name="TextBox 8"/>
          <p:cNvSpPr txBox="1"/>
          <p:nvPr/>
        </p:nvSpPr>
        <p:spPr>
          <a:xfrm>
            <a:off x="7040880" y="3520440"/>
            <a:ext cx="5029200" cy="932688"/>
          </a:xfrm>
          <a:prstGeom prst="rect">
            <a:avLst/>
          </a:prstGeom>
          <a:noFill/>
        </p:spPr>
        <p:txBody>
          <a:bodyPr wrap="square" anchor="t" lIns="0" rIns="0" tIns="0" bIns="0">
            <a:spAutoFit/>
          </a:bodyPr>
          <a:lstStyle/>
          <a:p>
            <a:pPr algn="l"/>
            <a:r>
              <a:rPr sz="1500" b="0">
                <a:solidFill>
                  <a:srgbClr val="F2F6FA"/>
                </a:solidFill>
                <a:latin typeface="Calibri"/>
              </a:rPr>
              <a:t>false negative  —  a real effect was there and we missed it</a:t>
            </a:r>
          </a:p>
        </p:txBody>
      </p:sp>
      <p:sp>
        <p:nvSpPr>
          <p:cNvPr id="10" name="TextBox 9"/>
          <p:cNvSpPr txBox="1"/>
          <p:nvPr/>
        </p:nvSpPr>
        <p:spPr>
          <a:xfrm>
            <a:off x="548640" y="4663440"/>
            <a:ext cx="11091672" cy="822960"/>
          </a:xfrm>
          <a:prstGeom prst="rect">
            <a:avLst/>
          </a:prstGeom>
          <a:noFill/>
        </p:spPr>
        <p:txBody>
          <a:bodyPr wrap="square" anchor="t" lIns="0" rIns="0" tIns="0" bIns="0">
            <a:spAutoFit/>
          </a:bodyPr>
          <a:lstStyle/>
          <a:p>
            <a:pPr algn="ctr"/>
            <a:r>
              <a:rPr sz="2600" b="1">
                <a:solidFill>
                  <a:srgbClr val="FFFFFF"/>
                </a:solidFill>
                <a:latin typeface="Calibri"/>
              </a:rPr>
              <a:t>Convict the innocent  (Type I)   ·   let the guilty go free  (Type II)</a:t>
            </a:r>
          </a:p>
        </p:txBody>
      </p:sp>
      <p:sp>
        <p:nvSpPr>
          <p:cNvPr id="11" name="TextBox 10"/>
          <p:cNvSpPr txBox="1"/>
          <p:nvPr/>
        </p:nvSpPr>
        <p:spPr>
          <a:xfrm>
            <a:off x="914400" y="5440680"/>
            <a:ext cx="10360152" cy="822960"/>
          </a:xfrm>
          <a:prstGeom prst="rect">
            <a:avLst/>
          </a:prstGeom>
          <a:noFill/>
        </p:spPr>
        <p:txBody>
          <a:bodyPr wrap="square" anchor="t" lIns="0" rIns="0" tIns="0" bIns="0">
            <a:spAutoFit/>
          </a:bodyPr>
          <a:lstStyle/>
          <a:p>
            <a:pPr algn="ctr"/>
            <a:r>
              <a:rPr sz="1700" b="0">
                <a:solidFill>
                  <a:srgbClr val="8FB8D9"/>
                </a:solidFill>
                <a:latin typeface="Calibri"/>
              </a:rPr>
              <a:t>Lower α → fewer false alarms (Type I), but more misses (Type II). You can't zero out both.</a:t>
            </a:r>
          </a:p>
        </p:txBody>
      </p:sp>
      <p:sp>
        <p:nvSpPr>
          <p:cNvPr id="12" name="TextBox 11"/>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51560"/>
            <a:ext cx="10725912" cy="457200"/>
          </a:xfrm>
          <a:prstGeom prst="rect">
            <a:avLst/>
          </a:prstGeom>
          <a:noFill/>
        </p:spPr>
        <p:txBody>
          <a:bodyPr wrap="square" anchor="t" lIns="0" rIns="0" tIns="0" bIns="0">
            <a:spAutoFit/>
          </a:bodyPr>
          <a:lstStyle/>
          <a:p>
            <a:pPr algn="ctr"/>
            <a:r>
              <a:rPr sz="1500" b="1">
                <a:solidFill>
                  <a:srgbClr val="8FB8D9"/>
                </a:solidFill>
                <a:latin typeface="Calibri"/>
              </a:rPr>
              <a:t>WHY THE CHOICE MATTERS  ·  A MEDICAL TEST</a:t>
            </a:r>
          </a:p>
        </p:txBody>
      </p:sp>
      <p:sp>
        <p:nvSpPr>
          <p:cNvPr id="3" name="TextBox 2"/>
          <p:cNvSpPr txBox="1"/>
          <p:nvPr/>
        </p:nvSpPr>
        <p:spPr>
          <a:xfrm>
            <a:off x="548640" y="1645920"/>
            <a:ext cx="11091672" cy="914400"/>
          </a:xfrm>
          <a:prstGeom prst="rect">
            <a:avLst/>
          </a:prstGeom>
          <a:noFill/>
        </p:spPr>
        <p:txBody>
          <a:bodyPr wrap="square" anchor="t" lIns="0" rIns="0" tIns="0" bIns="0">
            <a:spAutoFit/>
          </a:bodyPr>
          <a:lstStyle/>
          <a:p>
            <a:pPr algn="ctr"/>
            <a:r>
              <a:rPr sz="4000" b="1">
                <a:solidFill>
                  <a:srgbClr val="FFFFFF"/>
                </a:solidFill>
                <a:latin typeface="Calibri"/>
              </a:rPr>
              <a:t>H₀: the patient is healthy</a:t>
            </a:r>
          </a:p>
        </p:txBody>
      </p:sp>
      <p:sp>
        <p:nvSpPr>
          <p:cNvPr id="4" name="TextBox 3"/>
          <p:cNvSpPr txBox="1"/>
          <p:nvPr/>
        </p:nvSpPr>
        <p:spPr>
          <a:xfrm>
            <a:off x="914400" y="2788920"/>
            <a:ext cx="2286000" cy="932688"/>
          </a:xfrm>
          <a:prstGeom prst="rect">
            <a:avLst/>
          </a:prstGeom>
          <a:noFill/>
        </p:spPr>
        <p:txBody>
          <a:bodyPr wrap="square" anchor="t" lIns="0" rIns="0" tIns="0" bIns="0">
            <a:spAutoFit/>
          </a:bodyPr>
          <a:lstStyle/>
          <a:p>
            <a:pPr algn="l"/>
            <a:r>
              <a:rPr sz="2400" b="1">
                <a:solidFill>
                  <a:srgbClr val="FFFFFF"/>
                </a:solidFill>
                <a:latin typeface="Calibri"/>
              </a:rPr>
              <a:t>TYPE I</a:t>
            </a:r>
          </a:p>
        </p:txBody>
      </p:sp>
      <p:sp>
        <p:nvSpPr>
          <p:cNvPr id="5" name="TextBox 4"/>
          <p:cNvSpPr txBox="1"/>
          <p:nvPr/>
        </p:nvSpPr>
        <p:spPr>
          <a:xfrm>
            <a:off x="3291840" y="2788920"/>
            <a:ext cx="4937760" cy="932688"/>
          </a:xfrm>
          <a:prstGeom prst="rect">
            <a:avLst/>
          </a:prstGeom>
          <a:noFill/>
        </p:spPr>
        <p:txBody>
          <a:bodyPr wrap="square" anchor="t" lIns="0" rIns="0" tIns="0" bIns="0">
            <a:spAutoFit/>
          </a:bodyPr>
          <a:lstStyle/>
          <a:p>
            <a:pPr algn="l"/>
            <a:r>
              <a:rPr sz="1700" b="0">
                <a:solidFill>
                  <a:srgbClr val="5AC8E0"/>
                </a:solidFill>
                <a:latin typeface="Calibri"/>
              </a:rPr>
              <a:t>tell a HEALTHY person they're sick</a:t>
            </a:r>
          </a:p>
        </p:txBody>
      </p:sp>
      <p:sp>
        <p:nvSpPr>
          <p:cNvPr id="6" name="TextBox 5"/>
          <p:cNvSpPr txBox="1"/>
          <p:nvPr/>
        </p:nvSpPr>
        <p:spPr>
          <a:xfrm>
            <a:off x="8229600" y="2788920"/>
            <a:ext cx="3566160" cy="932688"/>
          </a:xfrm>
          <a:prstGeom prst="rect">
            <a:avLst/>
          </a:prstGeom>
          <a:noFill/>
        </p:spPr>
        <p:txBody>
          <a:bodyPr wrap="square" anchor="t" lIns="0" rIns="0" tIns="0" bIns="0">
            <a:spAutoFit/>
          </a:bodyPr>
          <a:lstStyle/>
          <a:p>
            <a:pPr algn="l"/>
            <a:r>
              <a:rPr sz="1500" b="0">
                <a:solidFill>
                  <a:srgbClr val="F2F6FA"/>
                </a:solidFill>
                <a:latin typeface="Calibri"/>
              </a:rPr>
              <a:t>needless fear, cost, maybe risky treatment</a:t>
            </a:r>
          </a:p>
        </p:txBody>
      </p:sp>
      <p:sp>
        <p:nvSpPr>
          <p:cNvPr id="7" name="TextBox 6"/>
          <p:cNvSpPr txBox="1"/>
          <p:nvPr/>
        </p:nvSpPr>
        <p:spPr>
          <a:xfrm>
            <a:off x="914400" y="3721608"/>
            <a:ext cx="2286000" cy="932688"/>
          </a:xfrm>
          <a:prstGeom prst="rect">
            <a:avLst/>
          </a:prstGeom>
          <a:noFill/>
        </p:spPr>
        <p:txBody>
          <a:bodyPr wrap="square" anchor="t" lIns="0" rIns="0" tIns="0" bIns="0">
            <a:spAutoFit/>
          </a:bodyPr>
          <a:lstStyle/>
          <a:p>
            <a:pPr algn="l"/>
            <a:r>
              <a:rPr sz="2400" b="1">
                <a:solidFill>
                  <a:srgbClr val="FFFFFF"/>
                </a:solidFill>
                <a:latin typeface="Calibri"/>
              </a:rPr>
              <a:t>TYPE II</a:t>
            </a:r>
          </a:p>
        </p:txBody>
      </p:sp>
      <p:sp>
        <p:nvSpPr>
          <p:cNvPr id="8" name="TextBox 7"/>
          <p:cNvSpPr txBox="1"/>
          <p:nvPr/>
        </p:nvSpPr>
        <p:spPr>
          <a:xfrm>
            <a:off x="3291840" y="3721608"/>
            <a:ext cx="4937760" cy="932688"/>
          </a:xfrm>
          <a:prstGeom prst="rect">
            <a:avLst/>
          </a:prstGeom>
          <a:noFill/>
        </p:spPr>
        <p:txBody>
          <a:bodyPr wrap="square" anchor="t" lIns="0" rIns="0" tIns="0" bIns="0">
            <a:spAutoFit/>
          </a:bodyPr>
          <a:lstStyle/>
          <a:p>
            <a:pPr algn="l"/>
            <a:r>
              <a:rPr sz="1700" b="0">
                <a:solidFill>
                  <a:srgbClr val="5AC8E0"/>
                </a:solidFill>
                <a:latin typeface="Calibri"/>
              </a:rPr>
              <a:t>tell a SICK person they're fine</a:t>
            </a:r>
          </a:p>
        </p:txBody>
      </p:sp>
      <p:sp>
        <p:nvSpPr>
          <p:cNvPr id="9" name="TextBox 8"/>
          <p:cNvSpPr txBox="1"/>
          <p:nvPr/>
        </p:nvSpPr>
        <p:spPr>
          <a:xfrm>
            <a:off x="8229600" y="3721608"/>
            <a:ext cx="3566160" cy="932688"/>
          </a:xfrm>
          <a:prstGeom prst="rect">
            <a:avLst/>
          </a:prstGeom>
          <a:noFill/>
        </p:spPr>
        <p:txBody>
          <a:bodyPr wrap="square" anchor="t" lIns="0" rIns="0" tIns="0" bIns="0">
            <a:spAutoFit/>
          </a:bodyPr>
          <a:lstStyle/>
          <a:p>
            <a:pPr algn="l"/>
            <a:r>
              <a:rPr sz="1500" b="0">
                <a:solidFill>
                  <a:srgbClr val="F2F6FA"/>
                </a:solidFill>
                <a:latin typeface="Calibri"/>
              </a:rPr>
              <a:t>a real disease goes untreated</a:t>
            </a:r>
          </a:p>
        </p:txBody>
      </p:sp>
      <p:sp>
        <p:nvSpPr>
          <p:cNvPr id="10" name="TextBox 9"/>
          <p:cNvSpPr txBox="1"/>
          <p:nvPr/>
        </p:nvSpPr>
        <p:spPr>
          <a:xfrm>
            <a:off x="914400" y="4892040"/>
            <a:ext cx="10360152" cy="822960"/>
          </a:xfrm>
          <a:prstGeom prst="rect">
            <a:avLst/>
          </a:prstGeom>
          <a:noFill/>
        </p:spPr>
        <p:txBody>
          <a:bodyPr wrap="square" anchor="t" lIns="0" rIns="0" tIns="0" bIns="0">
            <a:spAutoFit/>
          </a:bodyPr>
          <a:lstStyle/>
          <a:p>
            <a:pPr algn="ctr"/>
            <a:r>
              <a:rPr sz="2000" b="1">
                <a:solidFill>
                  <a:srgbClr val="5AC8E0"/>
                </a:solidFill>
                <a:latin typeface="Calibri"/>
              </a:rPr>
              <a:t>Which is worse depends on the stakes — that's why we choose α (and sample size) on purpose.</a:t>
            </a:r>
          </a:p>
        </p:txBody>
      </p:sp>
      <p:sp>
        <p:nvSpPr>
          <p:cNvPr id="11" name="Oval 10"/>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ctr"/>
            <a:r>
              <a:rPr sz="1500" b="1">
                <a:solidFill>
                  <a:srgbClr val="8FB8D9"/>
                </a:solidFill>
                <a:latin typeface="Calibri"/>
              </a:rPr>
              <a:t>TECHNOLOGY  ·  THE DECISION RULE IN ONE FORMULA</a:t>
            </a:r>
          </a:p>
        </p:txBody>
      </p:sp>
      <p:sp>
        <p:nvSpPr>
          <p:cNvPr id="3" name="TextBox 2"/>
          <p:cNvSpPr txBox="1"/>
          <p:nvPr/>
        </p:nvSpPr>
        <p:spPr>
          <a:xfrm>
            <a:off x="548640" y="1417320"/>
            <a:ext cx="11091672" cy="914400"/>
          </a:xfrm>
          <a:prstGeom prst="rect">
            <a:avLst/>
          </a:prstGeom>
          <a:noFill/>
        </p:spPr>
        <p:txBody>
          <a:bodyPr wrap="square" anchor="t" lIns="0" rIns="0" tIns="0" bIns="0">
            <a:spAutoFit/>
          </a:bodyPr>
          <a:lstStyle/>
          <a:p>
            <a:pPr algn="ctr"/>
            <a:r>
              <a:rPr sz="5400" b="1">
                <a:solidFill>
                  <a:srgbClr val="5AC8E0"/>
                </a:solidFill>
                <a:latin typeface="Calibri"/>
              </a:rPr>
              <a:t>=IF(p&lt;=α, ...)</a:t>
            </a:r>
          </a:p>
        </p:txBody>
      </p:sp>
      <p:sp>
        <p:nvSpPr>
          <p:cNvPr id="4" name="TextBox 3"/>
          <p:cNvSpPr txBox="1"/>
          <p:nvPr/>
        </p:nvSpPr>
        <p:spPr>
          <a:xfrm>
            <a:off x="2103120" y="2697480"/>
            <a:ext cx="8229600" cy="713232"/>
          </a:xfrm>
          <a:prstGeom prst="rect">
            <a:avLst/>
          </a:prstGeom>
          <a:noFill/>
        </p:spPr>
        <p:txBody>
          <a:bodyPr wrap="square" anchor="t" lIns="0" rIns="0" tIns="0" bIns="0">
            <a:spAutoFit/>
          </a:bodyPr>
          <a:lstStyle/>
          <a:p>
            <a:pPr algn="l"/>
            <a:r>
              <a:rPr sz="2000" b="1">
                <a:solidFill>
                  <a:srgbClr val="5AC8E0"/>
                </a:solidFill>
                <a:latin typeface="Calibri"/>
              </a:rPr>
              <a:t>1   p-value in B1   (e.g.  0.03)</a:t>
            </a:r>
          </a:p>
        </p:txBody>
      </p:sp>
      <p:sp>
        <p:nvSpPr>
          <p:cNvPr id="5" name="TextBox 4"/>
          <p:cNvSpPr txBox="1"/>
          <p:nvPr/>
        </p:nvSpPr>
        <p:spPr>
          <a:xfrm>
            <a:off x="2103120" y="3410712"/>
            <a:ext cx="8229600" cy="713232"/>
          </a:xfrm>
          <a:prstGeom prst="rect">
            <a:avLst/>
          </a:prstGeom>
          <a:noFill/>
        </p:spPr>
        <p:txBody>
          <a:bodyPr wrap="square" anchor="t" lIns="0" rIns="0" tIns="0" bIns="0">
            <a:spAutoFit/>
          </a:bodyPr>
          <a:lstStyle/>
          <a:p>
            <a:pPr algn="l"/>
            <a:r>
              <a:rPr sz="2000" b="1">
                <a:solidFill>
                  <a:srgbClr val="5AC8E0"/>
                </a:solidFill>
                <a:latin typeface="Calibri"/>
              </a:rPr>
              <a:t>2   alpha in B2   (e.g.  0.05)</a:t>
            </a:r>
          </a:p>
        </p:txBody>
      </p:sp>
      <p:sp>
        <p:nvSpPr>
          <p:cNvPr id="6" name="TextBox 5"/>
          <p:cNvSpPr txBox="1"/>
          <p:nvPr/>
        </p:nvSpPr>
        <p:spPr>
          <a:xfrm>
            <a:off x="2103120" y="4123944"/>
            <a:ext cx="8778240" cy="713232"/>
          </a:xfrm>
          <a:prstGeom prst="rect">
            <a:avLst/>
          </a:prstGeom>
          <a:noFill/>
        </p:spPr>
        <p:txBody>
          <a:bodyPr wrap="square" anchor="t" lIns="0" rIns="0" tIns="0" bIns="0">
            <a:spAutoFit/>
          </a:bodyPr>
          <a:lstStyle/>
          <a:p>
            <a:pPr algn="l"/>
            <a:r>
              <a:rPr sz="2000" b="1">
                <a:solidFill>
                  <a:srgbClr val="5AC8E0"/>
                </a:solidFill>
                <a:latin typeface="Calibri"/>
              </a:rPr>
              <a:t>3   in B3:  =IF(B1&lt;=B2, "Reject H0", "Fail to reject H0")</a:t>
            </a:r>
          </a:p>
        </p:txBody>
      </p:sp>
      <p:sp>
        <p:nvSpPr>
          <p:cNvPr id="7" name="TextBox 6"/>
          <p:cNvSpPr txBox="1"/>
          <p:nvPr/>
        </p:nvSpPr>
        <p:spPr>
          <a:xfrm>
            <a:off x="2103120" y="4837176"/>
            <a:ext cx="8778240" cy="713232"/>
          </a:xfrm>
          <a:prstGeom prst="rect">
            <a:avLst/>
          </a:prstGeom>
          <a:noFill/>
        </p:spPr>
        <p:txBody>
          <a:bodyPr wrap="square" anchor="t" lIns="0" rIns="0" tIns="0" bIns="0">
            <a:spAutoFit/>
          </a:bodyPr>
          <a:lstStyle/>
          <a:p>
            <a:pPr algn="l"/>
            <a:r>
              <a:rPr sz="2000" b="1">
                <a:solidFill>
                  <a:srgbClr val="5AC8E0"/>
                </a:solidFill>
                <a:latin typeface="Calibri"/>
              </a:rPr>
              <a:t>4   change p to 0.20, 0.048, 0.051 — watch the verdict flip</a:t>
            </a:r>
          </a:p>
        </p:txBody>
      </p:sp>
      <p:sp>
        <p:nvSpPr>
          <p:cNvPr id="8" name="TextBox 7"/>
          <p:cNvSpPr txBox="1"/>
          <p:nvPr/>
        </p:nvSpPr>
        <p:spPr>
          <a:xfrm>
            <a:off x="914400" y="5715000"/>
            <a:ext cx="10360152" cy="822960"/>
          </a:xfrm>
          <a:prstGeom prst="rect">
            <a:avLst/>
          </a:prstGeom>
          <a:noFill/>
        </p:spPr>
        <p:txBody>
          <a:bodyPr wrap="square" anchor="t" lIns="0" rIns="0" tIns="0" bIns="0">
            <a:spAutoFit/>
          </a:bodyPr>
          <a:lstStyle/>
          <a:p>
            <a:pPr algn="ctr"/>
            <a:r>
              <a:rPr sz="1700" b="0">
                <a:solidFill>
                  <a:srgbClr val="8FB8D9"/>
                </a:solidFill>
                <a:latin typeface="Calibri"/>
              </a:rPr>
              <a:t>Google Sheets and Excel are identical. The rule from Segment 4, made into one cell.</a:t>
            </a:r>
          </a:p>
        </p:txBody>
      </p:sp>
      <p:sp>
        <p:nvSpPr>
          <p:cNvPr id="9" name="TextBox 8"/>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051560"/>
            <a:ext cx="10725912" cy="457200"/>
          </a:xfrm>
          <a:prstGeom prst="rect">
            <a:avLst/>
          </a:prstGeom>
          <a:noFill/>
        </p:spPr>
        <p:txBody>
          <a:bodyPr wrap="square" anchor="t" lIns="0" rIns="0" tIns="0" bIns="0">
            <a:spAutoFit/>
          </a:bodyPr>
          <a:lstStyle/>
          <a:p>
            <a:pPr algn="ctr"/>
            <a:r>
              <a:rPr sz="1500" b="1">
                <a:solidFill>
                  <a:srgbClr val="8FB8D9"/>
                </a:solidFill>
                <a:latin typeface="Calibri"/>
              </a:rPr>
              <a:t>THE AI-CRITIQUE MOMENT  ·  THE TOOL DRAFTS, YOU JUDGE</a:t>
            </a:r>
          </a:p>
        </p:txBody>
      </p:sp>
      <p:sp>
        <p:nvSpPr>
          <p:cNvPr id="3" name="TextBox 2"/>
          <p:cNvSpPr txBox="1"/>
          <p:nvPr/>
        </p:nvSpPr>
        <p:spPr>
          <a:xfrm>
            <a:off x="548640" y="1691640"/>
            <a:ext cx="11091672" cy="914400"/>
          </a:xfrm>
          <a:prstGeom prst="rect">
            <a:avLst/>
          </a:prstGeom>
          <a:noFill/>
        </p:spPr>
        <p:txBody>
          <a:bodyPr wrap="square" anchor="t" lIns="0" rIns="0" tIns="0" bIns="0">
            <a:spAutoFit/>
          </a:bodyPr>
          <a:lstStyle/>
          <a:p>
            <a:pPr algn="ctr"/>
            <a:r>
              <a:rPr sz="5200" b="1">
                <a:solidFill>
                  <a:srgbClr val="FFFFFF"/>
                </a:solidFill>
                <a:latin typeface="Calibri"/>
              </a:rPr>
              <a:t>Audit the AI</a:t>
            </a:r>
          </a:p>
        </p:txBody>
      </p:sp>
      <p:sp>
        <p:nvSpPr>
          <p:cNvPr id="4" name="TextBox 3"/>
          <p:cNvSpPr txBox="1"/>
          <p:nvPr/>
        </p:nvSpPr>
        <p:spPr>
          <a:xfrm>
            <a:off x="914400" y="2880360"/>
            <a:ext cx="10360152" cy="822960"/>
          </a:xfrm>
          <a:prstGeom prst="rect">
            <a:avLst/>
          </a:prstGeom>
          <a:noFill/>
        </p:spPr>
        <p:txBody>
          <a:bodyPr wrap="square" anchor="t" lIns="0" rIns="0" tIns="0" bIns="0">
            <a:spAutoFit/>
          </a:bodyPr>
          <a:lstStyle/>
          <a:p>
            <a:pPr algn="ctr"/>
            <a:r>
              <a:rPr sz="1900" b="0">
                <a:solidFill>
                  <a:srgbClr val="F2F6FA"/>
                </a:solidFill>
                <a:latin typeface="Calibri"/>
              </a:rPr>
              <a:t>Ask a chatbot:  “p = 0.03 with α = 0.05 — what does the p-value mean, what do we conclude?”</a:t>
            </a:r>
          </a:p>
        </p:txBody>
      </p:sp>
      <p:sp>
        <p:nvSpPr>
          <p:cNvPr id="5" name="TextBox 4"/>
          <p:cNvSpPr txBox="1"/>
          <p:nvPr/>
        </p:nvSpPr>
        <p:spPr>
          <a:xfrm>
            <a:off x="1097280" y="3703320"/>
            <a:ext cx="9994392" cy="1463040"/>
          </a:xfrm>
          <a:prstGeom prst="rect">
            <a:avLst/>
          </a:prstGeom>
          <a:noFill/>
        </p:spPr>
        <p:txBody>
          <a:bodyPr wrap="square" anchor="t" lIns="0" rIns="0" tIns="0" bIns="0">
            <a:spAutoFit/>
          </a:bodyPr>
          <a:lstStyle/>
          <a:p>
            <a:pPr algn="ctr"/>
            <a:r>
              <a:rPr sz="2000" b="0">
                <a:solidFill>
                  <a:srgbClr val="F2F6FA"/>
                </a:solidFill>
                <a:latin typeface="Calibri"/>
              </a:rPr>
              <a:t>It often writes the forbidden line: “a 3% chance the null is true”  (misread #1)</a:t>
            </a:r>
          </a:p>
          <a:p>
            <a:pPr algn="ctr"/>
            <a:r>
              <a:rPr sz="2000" b="0">
                <a:solidFill>
                  <a:srgbClr val="F2F6FA"/>
                </a:solidFill>
                <a:latin typeface="Calibri"/>
              </a:rPr>
              <a:t>or slides “significant” into “large / important”  (misread #3).</a:t>
            </a:r>
          </a:p>
        </p:txBody>
      </p:sp>
      <p:sp>
        <p:nvSpPr>
          <p:cNvPr id="6" name="TextBox 5"/>
          <p:cNvSpPr txBox="1"/>
          <p:nvPr/>
        </p:nvSpPr>
        <p:spPr>
          <a:xfrm>
            <a:off x="914400" y="5349240"/>
            <a:ext cx="10360152" cy="822960"/>
          </a:xfrm>
          <a:prstGeom prst="rect">
            <a:avLst/>
          </a:prstGeom>
          <a:noFill/>
        </p:spPr>
        <p:txBody>
          <a:bodyPr wrap="square" anchor="t" lIns="0" rIns="0" tIns="0" bIns="0">
            <a:spAutoFit/>
          </a:bodyPr>
          <a:lstStyle/>
          <a:p>
            <a:pPr algn="ctr"/>
            <a:r>
              <a:rPr sz="1800" b="0">
                <a:solidFill>
                  <a:srgbClr val="8FB8D9"/>
                </a:solidFill>
                <a:latin typeface="Calibri"/>
              </a:rPr>
              <a:t>Catch it. Rewrite it correctly. That's the whole job, all semester.</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ctr"/>
            <a:r>
              <a:rPr sz="1500" b="1">
                <a:solidFill>
                  <a:srgbClr val="8FB8D9"/>
                </a:solidFill>
                <a:latin typeface="Calibri"/>
              </a:rPr>
              <a:t>BEFORE NEXT CLASS  ·  WEEK 13 WRAP  (DUE SUN NOV 29)</a:t>
            </a:r>
          </a:p>
        </p:txBody>
      </p:sp>
      <p:sp>
        <p:nvSpPr>
          <p:cNvPr id="3" name="TextBox 2"/>
          <p:cNvSpPr txBox="1"/>
          <p:nvPr/>
        </p:nvSpPr>
        <p:spPr>
          <a:xfrm>
            <a:off x="548640" y="1371600"/>
            <a:ext cx="11091672" cy="914400"/>
          </a:xfrm>
          <a:prstGeom prst="rect">
            <a:avLst/>
          </a:prstGeom>
          <a:noFill/>
        </p:spPr>
        <p:txBody>
          <a:bodyPr wrap="square" anchor="t" lIns="0" rIns="0" tIns="0" bIns="0">
            <a:spAutoFit/>
          </a:bodyPr>
          <a:lstStyle/>
          <a:p>
            <a:pPr algn="ctr"/>
            <a:r>
              <a:rPr sz="4400" b="1">
                <a:solidFill>
                  <a:srgbClr val="FFFFFF"/>
                </a:solidFill>
                <a:latin typeface="Calibri"/>
              </a:rPr>
              <a:t>State → Compare → Conclude</a:t>
            </a:r>
          </a:p>
        </p:txBody>
      </p:sp>
      <p:sp>
        <p:nvSpPr>
          <p:cNvPr id="4" name="TextBox 3"/>
          <p:cNvSpPr txBox="1"/>
          <p:nvPr/>
        </p:nvSpPr>
        <p:spPr>
          <a:xfrm>
            <a:off x="914400" y="2468880"/>
            <a:ext cx="10360152" cy="822960"/>
          </a:xfrm>
          <a:prstGeom prst="rect">
            <a:avLst/>
          </a:prstGeom>
          <a:noFill/>
        </p:spPr>
        <p:txBody>
          <a:bodyPr wrap="square" anchor="t" lIns="0" rIns="0" tIns="0" bIns="0">
            <a:spAutoFit/>
          </a:bodyPr>
          <a:lstStyle/>
          <a:p>
            <a:pPr algn="ctr"/>
            <a:r>
              <a:rPr sz="1800" b="0">
                <a:solidFill>
                  <a:srgbClr val="8FB8D9"/>
                </a:solidFill>
                <a:latin typeface="Calibri"/>
              </a:rPr>
              <a:t>State H₀/Hₐ  →  compare p to α  →  conclude in context. And catch the three misreads.</a:t>
            </a:r>
          </a:p>
        </p:txBody>
      </p:sp>
      <p:sp>
        <p:nvSpPr>
          <p:cNvPr id="5" name="TextBox 4"/>
          <p:cNvSpPr txBox="1"/>
          <p:nvPr/>
        </p:nvSpPr>
        <p:spPr>
          <a:xfrm>
            <a:off x="1417320" y="3337560"/>
            <a:ext cx="3657600" cy="749808"/>
          </a:xfrm>
          <a:prstGeom prst="rect">
            <a:avLst/>
          </a:prstGeom>
          <a:noFill/>
        </p:spPr>
        <p:txBody>
          <a:bodyPr wrap="square" anchor="t" lIns="0" rIns="0" tIns="0" bIns="0">
            <a:spAutoFit/>
          </a:bodyPr>
          <a:lstStyle/>
          <a:p>
            <a:pPr algn="l"/>
            <a:r>
              <a:rPr sz="1900" b="1">
                <a:solidFill>
                  <a:srgbClr val="5AC8E0"/>
                </a:solidFill>
                <a:latin typeface="Calibri"/>
              </a:rPr>
              <a:t>LECTURE TUTORIAL 13</a:t>
            </a:r>
          </a:p>
        </p:txBody>
      </p:sp>
      <p:sp>
        <p:nvSpPr>
          <p:cNvPr id="6" name="TextBox 5"/>
          <p:cNvSpPr txBox="1"/>
          <p:nvPr/>
        </p:nvSpPr>
        <p:spPr>
          <a:xfrm>
            <a:off x="5212080" y="3337560"/>
            <a:ext cx="5943600" cy="749808"/>
          </a:xfrm>
          <a:prstGeom prst="rect">
            <a:avLst/>
          </a:prstGeom>
          <a:noFill/>
        </p:spPr>
        <p:txBody>
          <a:bodyPr wrap="square" anchor="t" lIns="0" rIns="0" tIns="0" bIns="0">
            <a:spAutoFit/>
          </a:bodyPr>
          <a:lstStyle/>
          <a:p>
            <a:pPr algn="l"/>
            <a:r>
              <a:rPr sz="1600" b="0">
                <a:solidFill>
                  <a:srgbClr val="F2F6FA"/>
                </a:solidFill>
                <a:latin typeface="Calibri"/>
              </a:rPr>
              <a:t>AI tutor — submit the share link  (~30–45 min)</a:t>
            </a:r>
          </a:p>
        </p:txBody>
      </p:sp>
      <p:sp>
        <p:nvSpPr>
          <p:cNvPr id="7" name="TextBox 6"/>
          <p:cNvSpPr txBox="1"/>
          <p:nvPr/>
        </p:nvSpPr>
        <p:spPr>
          <a:xfrm>
            <a:off x="1417320" y="4087368"/>
            <a:ext cx="3657600" cy="749808"/>
          </a:xfrm>
          <a:prstGeom prst="rect">
            <a:avLst/>
          </a:prstGeom>
          <a:noFill/>
        </p:spPr>
        <p:txBody>
          <a:bodyPr wrap="square" anchor="t" lIns="0" rIns="0" tIns="0" bIns="0">
            <a:spAutoFit/>
          </a:bodyPr>
          <a:lstStyle/>
          <a:p>
            <a:pPr algn="l"/>
            <a:r>
              <a:rPr sz="1900" b="1">
                <a:solidFill>
                  <a:srgbClr val="5AC8E0"/>
                </a:solidFill>
                <a:latin typeface="Calibri"/>
              </a:rPr>
              <a:t>QUIZ 13</a:t>
            </a:r>
          </a:p>
        </p:txBody>
      </p:sp>
      <p:sp>
        <p:nvSpPr>
          <p:cNvPr id="8" name="TextBox 7"/>
          <p:cNvSpPr txBox="1"/>
          <p:nvPr/>
        </p:nvSpPr>
        <p:spPr>
          <a:xfrm>
            <a:off x="5212080" y="4087368"/>
            <a:ext cx="5943600" cy="749808"/>
          </a:xfrm>
          <a:prstGeom prst="rect">
            <a:avLst/>
          </a:prstGeom>
          <a:noFill/>
        </p:spPr>
        <p:txBody>
          <a:bodyPr wrap="square" anchor="t" lIns="0" rIns="0" tIns="0" bIns="0">
            <a:spAutoFit/>
          </a:bodyPr>
          <a:lstStyle/>
          <a:p>
            <a:pPr algn="l"/>
            <a:r>
              <a:rPr sz="1600" b="0">
                <a:solidFill>
                  <a:srgbClr val="F2F6FA"/>
                </a:solidFill>
                <a:latin typeface="Calibri"/>
              </a:rPr>
              <a:t>H₀/Hₐ, p vs α, Type I/II, the misreads  (10 items)</a:t>
            </a:r>
          </a:p>
        </p:txBody>
      </p:sp>
      <p:sp>
        <p:nvSpPr>
          <p:cNvPr id="9" name="TextBox 8"/>
          <p:cNvSpPr txBox="1"/>
          <p:nvPr/>
        </p:nvSpPr>
        <p:spPr>
          <a:xfrm>
            <a:off x="1417320" y="4837176"/>
            <a:ext cx="3657600" cy="749808"/>
          </a:xfrm>
          <a:prstGeom prst="rect">
            <a:avLst/>
          </a:prstGeom>
          <a:noFill/>
        </p:spPr>
        <p:txBody>
          <a:bodyPr wrap="square" anchor="t" lIns="0" rIns="0" tIns="0" bIns="0">
            <a:spAutoFit/>
          </a:bodyPr>
          <a:lstStyle/>
          <a:p>
            <a:pPr algn="l"/>
            <a:r>
              <a:rPr sz="1900" b="1">
                <a:solidFill>
                  <a:srgbClr val="5AC8E0"/>
                </a:solidFill>
                <a:latin typeface="Calibri"/>
              </a:rPr>
              <a:t>DISCUSSION 13</a:t>
            </a:r>
          </a:p>
        </p:txBody>
      </p:sp>
      <p:sp>
        <p:nvSpPr>
          <p:cNvPr id="10" name="TextBox 9"/>
          <p:cNvSpPr txBox="1"/>
          <p:nvPr/>
        </p:nvSpPr>
        <p:spPr>
          <a:xfrm>
            <a:off x="5212080" y="4837176"/>
            <a:ext cx="5943600" cy="749808"/>
          </a:xfrm>
          <a:prstGeom prst="rect">
            <a:avLst/>
          </a:prstGeom>
          <a:noFill/>
        </p:spPr>
        <p:txBody>
          <a:bodyPr wrap="square" anchor="t" lIns="0" rIns="0" tIns="0" bIns="0">
            <a:spAutoFit/>
          </a:bodyPr>
          <a:lstStyle/>
          <a:p>
            <a:pPr algn="l"/>
            <a:r>
              <a:rPr sz="1600" b="0">
                <a:solidFill>
                  <a:srgbClr val="F2F6FA"/>
                </a:solidFill>
                <a:latin typeface="Calibri"/>
              </a:rPr>
              <a:t>a “significant” headline — what does it really mean?</a:t>
            </a:r>
          </a:p>
        </p:txBody>
      </p:sp>
      <p:sp>
        <p:nvSpPr>
          <p:cNvPr id="11" name="TextBox 10"/>
          <p:cNvSpPr txBox="1"/>
          <p:nvPr/>
        </p:nvSpPr>
        <p:spPr>
          <a:xfrm>
            <a:off x="1417320" y="5486400"/>
            <a:ext cx="3657600" cy="640080"/>
          </a:xfrm>
          <a:prstGeom prst="rect">
            <a:avLst/>
          </a:prstGeom>
          <a:noFill/>
        </p:spPr>
        <p:txBody>
          <a:bodyPr wrap="square" anchor="t" lIns="0" rIns="0" tIns="0" bIns="0">
            <a:spAutoFit/>
          </a:bodyPr>
          <a:lstStyle/>
          <a:p>
            <a:pPr algn="l"/>
            <a:r>
              <a:rPr sz="1900" b="1">
                <a:solidFill>
                  <a:srgbClr val="5AC8E0"/>
                </a:solidFill>
                <a:latin typeface="Calibri"/>
              </a:rPr>
              <a:t>ASSIGNMENT 13</a:t>
            </a:r>
          </a:p>
        </p:txBody>
      </p:sp>
      <p:sp>
        <p:nvSpPr>
          <p:cNvPr id="12" name="TextBox 11"/>
          <p:cNvSpPr txBox="1"/>
          <p:nvPr/>
        </p:nvSpPr>
        <p:spPr>
          <a:xfrm>
            <a:off x="5212080" y="5486400"/>
            <a:ext cx="5943600" cy="640080"/>
          </a:xfrm>
          <a:prstGeom prst="rect">
            <a:avLst/>
          </a:prstGeom>
          <a:noFill/>
        </p:spPr>
        <p:txBody>
          <a:bodyPr wrap="square" anchor="t" lIns="0" rIns="0" tIns="0" bIns="0">
            <a:spAutoFit/>
          </a:bodyPr>
          <a:lstStyle/>
          <a:p>
            <a:pPr algn="l"/>
            <a:r>
              <a:rPr sz="1600" b="0">
                <a:solidFill>
                  <a:srgbClr val="F2F6FA"/>
                </a:solidFill>
                <a:latin typeface="Calibri"/>
              </a:rPr>
              <a:t>4 problems with your AI coach  —  Next week: t-tests &amp; proportions</a:t>
            </a:r>
          </a:p>
        </p:txBody>
      </p:sp>
      <p:sp>
        <p:nvSpPr>
          <p:cNvPr id="13" name="TextBox 12"/>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t" lIns="0" rIns="0" tIns="0" bIns="0">
            <a:spAutoFit/>
          </a:bodyPr>
          <a:lstStyle/>
          <a:p>
            <a:pPr algn="ctr"/>
            <a:r>
              <a:rPr sz="1500" b="1">
                <a:solidFill>
                  <a:srgbClr val="8FB8D9"/>
                </a:solidFill>
                <a:latin typeface="Calibri"/>
              </a:rPr>
              <a:t>THE WEEK'S BIG QUESTION</a:t>
            </a:r>
          </a:p>
        </p:txBody>
      </p:sp>
      <p:sp>
        <p:nvSpPr>
          <p:cNvPr id="3" name="TextBox 2"/>
          <p:cNvSpPr txBox="1"/>
          <p:nvPr/>
        </p:nvSpPr>
        <p:spPr>
          <a:xfrm>
            <a:off x="822960" y="2103120"/>
            <a:ext cx="10543032" cy="2468880"/>
          </a:xfrm>
          <a:prstGeom prst="rect">
            <a:avLst/>
          </a:prstGeom>
          <a:noFill/>
        </p:spPr>
        <p:txBody>
          <a:bodyPr wrap="square" anchor="t" lIns="0" rIns="0" tIns="0" bIns="0">
            <a:spAutoFit/>
          </a:bodyPr>
          <a:lstStyle/>
          <a:p>
            <a:pPr algn="ctr"/>
            <a:r>
              <a:rPr sz="3800" b="1">
                <a:solidFill>
                  <a:srgbClr val="FFFFFF"/>
                </a:solidFill>
                <a:latin typeface="Calibri"/>
              </a:rPr>
              <a:t>When a sample shows an effect,</a:t>
            </a:r>
          </a:p>
          <a:p>
            <a:pPr algn="ctr"/>
            <a:r>
              <a:rPr sz="3800" b="1">
                <a:solidFill>
                  <a:srgbClr val="FFFFFF"/>
                </a:solidFill>
                <a:latin typeface="Calibri"/>
              </a:rPr>
              <a:t>is it real — or just the wobble</a:t>
            </a:r>
          </a:p>
          <a:p>
            <a:pPr algn="ctr"/>
            <a:r>
              <a:rPr sz="3800" b="1">
                <a:solidFill>
                  <a:srgbClr val="5AC8E0"/>
                </a:solidFill>
                <a:latin typeface="Calibri"/>
              </a:rPr>
              <a:t>random chance makes all the time?</a:t>
            </a:r>
          </a:p>
        </p:txBody>
      </p:sp>
      <p:sp>
        <p:nvSpPr>
          <p:cNvPr id="4" name="TextBox 3"/>
          <p:cNvSpPr txBox="1"/>
          <p:nvPr/>
        </p:nvSpPr>
        <p:spPr>
          <a:xfrm>
            <a:off x="914400" y="5074920"/>
            <a:ext cx="10360152" cy="822960"/>
          </a:xfrm>
          <a:prstGeom prst="rect">
            <a:avLst/>
          </a:prstGeom>
          <a:noFill/>
        </p:spPr>
        <p:txBody>
          <a:bodyPr wrap="square" anchor="t" lIns="0" rIns="0" tIns="0" bIns="0">
            <a:spAutoFit/>
          </a:bodyPr>
          <a:lstStyle/>
          <a:p>
            <a:pPr algn="ctr"/>
            <a:r>
              <a:rPr sz="2000" b="0">
                <a:solidFill>
                  <a:srgbClr val="8FB8D9"/>
                </a:solidFill>
                <a:latin typeface="Calibri"/>
              </a:rPr>
              <a:t>Is it real?   ·   How surprising if nothing's going on?   ·   Is it big enough to matter?</a:t>
            </a:r>
          </a:p>
        </p:txBody>
      </p:sp>
      <p:sp>
        <p:nvSpPr>
          <p:cNvPr id="5" name="Oval 4"/>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ctr"/>
            <a:r>
              <a:rPr sz="1500" b="1">
                <a:solidFill>
                  <a:srgbClr val="8FB8D9"/>
                </a:solidFill>
                <a:latin typeface="Calibri"/>
              </a:rPr>
              <a:t>THE LOGIC OF A TEST  ·  IT'S A COURTROOM TRIAL</a:t>
            </a:r>
          </a:p>
        </p:txBody>
      </p:sp>
      <p:sp>
        <p:nvSpPr>
          <p:cNvPr id="3" name="TextBox 2"/>
          <p:cNvSpPr txBox="1"/>
          <p:nvPr/>
        </p:nvSpPr>
        <p:spPr>
          <a:xfrm>
            <a:off x="548640" y="1417320"/>
            <a:ext cx="11091672" cy="914400"/>
          </a:xfrm>
          <a:prstGeom prst="rect">
            <a:avLst/>
          </a:prstGeom>
          <a:noFill/>
        </p:spPr>
        <p:txBody>
          <a:bodyPr wrap="square" anchor="t" lIns="0" rIns="0" tIns="0" bIns="0">
            <a:spAutoFit/>
          </a:bodyPr>
          <a:lstStyle/>
          <a:p>
            <a:pPr algn="ctr"/>
            <a:r>
              <a:rPr sz="4600" b="1">
                <a:solidFill>
                  <a:srgbClr val="FFFFFF"/>
                </a:solidFill>
                <a:latin typeface="Calibri"/>
              </a:rPr>
              <a:t>Innocent  until  proven  guilty</a:t>
            </a:r>
          </a:p>
        </p:txBody>
      </p:sp>
      <p:sp>
        <p:nvSpPr>
          <p:cNvPr id="4" name="TextBox 3"/>
          <p:cNvSpPr txBox="1"/>
          <p:nvPr/>
        </p:nvSpPr>
        <p:spPr>
          <a:xfrm>
            <a:off x="1005840" y="2651760"/>
            <a:ext cx="3291840" cy="932688"/>
          </a:xfrm>
          <a:prstGeom prst="rect">
            <a:avLst/>
          </a:prstGeom>
          <a:noFill/>
        </p:spPr>
        <p:txBody>
          <a:bodyPr wrap="square" anchor="t" lIns="0" rIns="0" tIns="0" bIns="0">
            <a:spAutoFit/>
          </a:bodyPr>
          <a:lstStyle/>
          <a:p>
            <a:pPr algn="l"/>
            <a:r>
              <a:rPr sz="2400" b="1">
                <a:solidFill>
                  <a:srgbClr val="FFFFFF"/>
                </a:solidFill>
                <a:latin typeface="Calibri"/>
              </a:rPr>
              <a:t>H₀ = innocent</a:t>
            </a:r>
          </a:p>
        </p:txBody>
      </p:sp>
      <p:sp>
        <p:nvSpPr>
          <p:cNvPr id="5" name="TextBox 4"/>
          <p:cNvSpPr txBox="1"/>
          <p:nvPr/>
        </p:nvSpPr>
        <p:spPr>
          <a:xfrm>
            <a:off x="4297680" y="2651760"/>
            <a:ext cx="3291840" cy="932688"/>
          </a:xfrm>
          <a:prstGeom prst="rect">
            <a:avLst/>
          </a:prstGeom>
          <a:noFill/>
        </p:spPr>
        <p:txBody>
          <a:bodyPr wrap="square" anchor="t" lIns="0" rIns="0" tIns="0" bIns="0">
            <a:spAutoFit/>
          </a:bodyPr>
          <a:lstStyle/>
          <a:p>
            <a:pPr algn="l"/>
            <a:r>
              <a:rPr sz="1700" b="0">
                <a:solidFill>
                  <a:srgbClr val="5AC8E0"/>
                </a:solidFill>
                <a:latin typeface="Calibri"/>
              </a:rPr>
              <a:t>“nothing's going on”</a:t>
            </a:r>
          </a:p>
        </p:txBody>
      </p:sp>
      <p:sp>
        <p:nvSpPr>
          <p:cNvPr id="6" name="TextBox 5"/>
          <p:cNvSpPr txBox="1"/>
          <p:nvPr/>
        </p:nvSpPr>
        <p:spPr>
          <a:xfrm>
            <a:off x="7315200" y="2651760"/>
            <a:ext cx="4023360" cy="932688"/>
          </a:xfrm>
          <a:prstGeom prst="rect">
            <a:avLst/>
          </a:prstGeom>
          <a:noFill/>
        </p:spPr>
        <p:txBody>
          <a:bodyPr wrap="square" anchor="t" lIns="0" rIns="0" tIns="0" bIns="0">
            <a:spAutoFit/>
          </a:bodyPr>
          <a:lstStyle/>
          <a:p>
            <a:pPr algn="l"/>
            <a:r>
              <a:rPr sz="1500" b="0">
                <a:solidFill>
                  <a:srgbClr val="F2F6FA"/>
                </a:solidFill>
                <a:latin typeface="Calibri"/>
              </a:rPr>
              <a:t>the no-effect / chance claim we presume true</a:t>
            </a:r>
          </a:p>
        </p:txBody>
      </p:sp>
      <p:sp>
        <p:nvSpPr>
          <p:cNvPr id="7" name="TextBox 6"/>
          <p:cNvSpPr txBox="1"/>
          <p:nvPr/>
        </p:nvSpPr>
        <p:spPr>
          <a:xfrm>
            <a:off x="1005840" y="3584448"/>
            <a:ext cx="3291840" cy="932688"/>
          </a:xfrm>
          <a:prstGeom prst="rect">
            <a:avLst/>
          </a:prstGeom>
          <a:noFill/>
        </p:spPr>
        <p:txBody>
          <a:bodyPr wrap="square" anchor="t" lIns="0" rIns="0" tIns="0" bIns="0">
            <a:spAutoFit/>
          </a:bodyPr>
          <a:lstStyle/>
          <a:p>
            <a:pPr algn="l"/>
            <a:r>
              <a:rPr sz="2400" b="1">
                <a:solidFill>
                  <a:srgbClr val="FFFFFF"/>
                </a:solidFill>
                <a:latin typeface="Calibri"/>
              </a:rPr>
              <a:t>Hₐ = guilty</a:t>
            </a:r>
          </a:p>
        </p:txBody>
      </p:sp>
      <p:sp>
        <p:nvSpPr>
          <p:cNvPr id="8" name="TextBox 7"/>
          <p:cNvSpPr txBox="1"/>
          <p:nvPr/>
        </p:nvSpPr>
        <p:spPr>
          <a:xfrm>
            <a:off x="4297680" y="3584448"/>
            <a:ext cx="3291840" cy="932688"/>
          </a:xfrm>
          <a:prstGeom prst="rect">
            <a:avLst/>
          </a:prstGeom>
          <a:noFill/>
        </p:spPr>
        <p:txBody>
          <a:bodyPr wrap="square" anchor="t" lIns="0" rIns="0" tIns="0" bIns="0">
            <a:spAutoFit/>
          </a:bodyPr>
          <a:lstStyle/>
          <a:p>
            <a:pPr algn="l"/>
            <a:r>
              <a:rPr sz="1700" b="0">
                <a:solidFill>
                  <a:srgbClr val="5AC8E0"/>
                </a:solidFill>
                <a:latin typeface="Calibri"/>
              </a:rPr>
              <a:t>“something IS going on”</a:t>
            </a:r>
          </a:p>
        </p:txBody>
      </p:sp>
      <p:sp>
        <p:nvSpPr>
          <p:cNvPr id="9" name="TextBox 8"/>
          <p:cNvSpPr txBox="1"/>
          <p:nvPr/>
        </p:nvSpPr>
        <p:spPr>
          <a:xfrm>
            <a:off x="7315200" y="3584448"/>
            <a:ext cx="4023360" cy="932688"/>
          </a:xfrm>
          <a:prstGeom prst="rect">
            <a:avLst/>
          </a:prstGeom>
          <a:noFill/>
        </p:spPr>
        <p:txBody>
          <a:bodyPr wrap="square" anchor="t" lIns="0" rIns="0" tIns="0" bIns="0">
            <a:spAutoFit/>
          </a:bodyPr>
          <a:lstStyle/>
          <a:p>
            <a:pPr algn="l"/>
            <a:r>
              <a:rPr sz="1500" b="0">
                <a:solidFill>
                  <a:srgbClr val="F2F6FA"/>
                </a:solidFill>
                <a:latin typeface="Calibri"/>
              </a:rPr>
              <a:t>the real-effect claim the researcher hopes to show</a:t>
            </a:r>
          </a:p>
        </p:txBody>
      </p:sp>
      <p:sp>
        <p:nvSpPr>
          <p:cNvPr id="10" name="TextBox 9"/>
          <p:cNvSpPr txBox="1"/>
          <p:nvPr/>
        </p:nvSpPr>
        <p:spPr>
          <a:xfrm>
            <a:off x="1005840" y="4517136"/>
            <a:ext cx="3291840" cy="932688"/>
          </a:xfrm>
          <a:prstGeom prst="rect">
            <a:avLst/>
          </a:prstGeom>
          <a:noFill/>
        </p:spPr>
        <p:txBody>
          <a:bodyPr wrap="square" anchor="t" lIns="0" rIns="0" tIns="0" bIns="0">
            <a:spAutoFit/>
          </a:bodyPr>
          <a:lstStyle/>
          <a:p>
            <a:pPr algn="l"/>
            <a:r>
              <a:rPr sz="2400" b="1">
                <a:solidFill>
                  <a:srgbClr val="FFFFFF"/>
                </a:solidFill>
                <a:latin typeface="Calibri"/>
              </a:rPr>
              <a:t>the DATA</a:t>
            </a:r>
          </a:p>
        </p:txBody>
      </p:sp>
      <p:sp>
        <p:nvSpPr>
          <p:cNvPr id="11" name="TextBox 10"/>
          <p:cNvSpPr txBox="1"/>
          <p:nvPr/>
        </p:nvSpPr>
        <p:spPr>
          <a:xfrm>
            <a:off x="4297680" y="4517136"/>
            <a:ext cx="3291840" cy="932688"/>
          </a:xfrm>
          <a:prstGeom prst="rect">
            <a:avLst/>
          </a:prstGeom>
          <a:noFill/>
        </p:spPr>
        <p:txBody>
          <a:bodyPr wrap="square" anchor="t" lIns="0" rIns="0" tIns="0" bIns="0">
            <a:spAutoFit/>
          </a:bodyPr>
          <a:lstStyle/>
          <a:p>
            <a:pPr algn="l"/>
            <a:r>
              <a:rPr sz="1700" b="0">
                <a:solidFill>
                  <a:srgbClr val="5AC8E0"/>
                </a:solidFill>
                <a:latin typeface="Calibri"/>
              </a:rPr>
              <a:t>the evidence</a:t>
            </a:r>
          </a:p>
        </p:txBody>
      </p:sp>
      <p:sp>
        <p:nvSpPr>
          <p:cNvPr id="12" name="TextBox 11"/>
          <p:cNvSpPr txBox="1"/>
          <p:nvPr/>
        </p:nvSpPr>
        <p:spPr>
          <a:xfrm>
            <a:off x="7315200" y="4517136"/>
            <a:ext cx="4023360" cy="932688"/>
          </a:xfrm>
          <a:prstGeom prst="rect">
            <a:avLst/>
          </a:prstGeom>
          <a:noFill/>
        </p:spPr>
        <p:txBody>
          <a:bodyPr wrap="square" anchor="t" lIns="0" rIns="0" tIns="0" bIns="0">
            <a:spAutoFit/>
          </a:bodyPr>
          <a:lstStyle/>
          <a:p>
            <a:pPr algn="l"/>
            <a:r>
              <a:rPr sz="1500" b="0">
                <a:solidFill>
                  <a:srgbClr val="F2F6FA"/>
                </a:solidFill>
                <a:latin typeface="Calibri"/>
              </a:rPr>
              <a:t>must be strong enough to overturn the presumption</a:t>
            </a:r>
          </a:p>
        </p:txBody>
      </p:sp>
      <p:sp>
        <p:nvSpPr>
          <p:cNvPr id="13" name="TextBox 12"/>
          <p:cNvSpPr txBox="1"/>
          <p:nvPr/>
        </p:nvSpPr>
        <p:spPr>
          <a:xfrm>
            <a:off x="1005840" y="5449824"/>
            <a:ext cx="3291840" cy="932688"/>
          </a:xfrm>
          <a:prstGeom prst="rect">
            <a:avLst/>
          </a:prstGeom>
          <a:noFill/>
        </p:spPr>
        <p:txBody>
          <a:bodyPr wrap="square" anchor="t" lIns="0" rIns="0" tIns="0" bIns="0">
            <a:spAutoFit/>
          </a:bodyPr>
          <a:lstStyle/>
          <a:p>
            <a:pPr algn="l"/>
            <a:r>
              <a:rPr sz="2400" b="1">
                <a:solidFill>
                  <a:srgbClr val="FFFFFF"/>
                </a:solidFill>
                <a:latin typeface="Calibri"/>
              </a:rPr>
              <a:t>α (alpha)</a:t>
            </a:r>
          </a:p>
        </p:txBody>
      </p:sp>
      <p:sp>
        <p:nvSpPr>
          <p:cNvPr id="14" name="TextBox 13"/>
          <p:cNvSpPr txBox="1"/>
          <p:nvPr/>
        </p:nvSpPr>
        <p:spPr>
          <a:xfrm>
            <a:off x="4297680" y="5449824"/>
            <a:ext cx="3291840" cy="932688"/>
          </a:xfrm>
          <a:prstGeom prst="rect">
            <a:avLst/>
          </a:prstGeom>
          <a:noFill/>
        </p:spPr>
        <p:txBody>
          <a:bodyPr wrap="square" anchor="t" lIns="0" rIns="0" tIns="0" bIns="0">
            <a:spAutoFit/>
          </a:bodyPr>
          <a:lstStyle/>
          <a:p>
            <a:pPr algn="l"/>
            <a:r>
              <a:rPr sz="1700" b="0">
                <a:solidFill>
                  <a:srgbClr val="5AC8E0"/>
                </a:solidFill>
                <a:latin typeface="Calibri"/>
              </a:rPr>
              <a:t>“beyond a reasonable doubt”</a:t>
            </a:r>
          </a:p>
        </p:txBody>
      </p:sp>
      <p:sp>
        <p:nvSpPr>
          <p:cNvPr id="15" name="TextBox 14"/>
          <p:cNvSpPr txBox="1"/>
          <p:nvPr/>
        </p:nvSpPr>
        <p:spPr>
          <a:xfrm>
            <a:off x="7315200" y="5449824"/>
            <a:ext cx="4023360" cy="932688"/>
          </a:xfrm>
          <a:prstGeom prst="rect">
            <a:avLst/>
          </a:prstGeom>
          <a:noFill/>
        </p:spPr>
        <p:txBody>
          <a:bodyPr wrap="square" anchor="t" lIns="0" rIns="0" tIns="0" bIns="0">
            <a:spAutoFit/>
          </a:bodyPr>
          <a:lstStyle/>
          <a:p>
            <a:pPr algn="l"/>
            <a:r>
              <a:rPr sz="1500" b="0">
                <a:solidFill>
                  <a:srgbClr val="F2F6FA"/>
                </a:solidFill>
                <a:latin typeface="Calibri"/>
              </a:rPr>
              <a:t>the evidence bar we set BEFORE the trial</a:t>
            </a:r>
          </a:p>
        </p:txBody>
      </p:sp>
      <p:sp>
        <p:nvSpPr>
          <p:cNvPr id="16" name="TextBox 15"/>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t" lIns="0" rIns="0" tIns="0" bIns="0">
            <a:spAutoFit/>
          </a:bodyPr>
          <a:lstStyle/>
          <a:p>
            <a:pPr algn="ctr"/>
            <a:r>
              <a:rPr sz="1500" b="1">
                <a:solidFill>
                  <a:srgbClr val="8FB8D9"/>
                </a:solidFill>
                <a:latin typeface="Calibri"/>
              </a:rPr>
              <a:t>STATE THE HYPOTHESES  ·  ABOUT THE PARAMETER, NOT THE SAMPLE</a:t>
            </a:r>
          </a:p>
        </p:txBody>
      </p:sp>
      <p:sp>
        <p:nvSpPr>
          <p:cNvPr id="3" name="TextBox 2"/>
          <p:cNvSpPr txBox="1"/>
          <p:nvPr/>
        </p:nvSpPr>
        <p:spPr>
          <a:xfrm>
            <a:off x="548640" y="2103120"/>
            <a:ext cx="11091672" cy="1280160"/>
          </a:xfrm>
          <a:prstGeom prst="rect">
            <a:avLst/>
          </a:prstGeom>
          <a:noFill/>
        </p:spPr>
        <p:txBody>
          <a:bodyPr wrap="square" anchor="t" lIns="0" rIns="0" tIns="0" bIns="0">
            <a:spAutoFit/>
          </a:bodyPr>
          <a:lstStyle/>
          <a:p>
            <a:pPr algn="ctr"/>
            <a:r>
              <a:rPr sz="6400" b="1">
                <a:solidFill>
                  <a:srgbClr val="FFFFFF"/>
                </a:solidFill>
                <a:latin typeface="Calibri"/>
              </a:rPr>
              <a:t>H₀   vs   Hₐ</a:t>
            </a:r>
          </a:p>
        </p:txBody>
      </p:sp>
      <p:sp>
        <p:nvSpPr>
          <p:cNvPr id="4" name="TextBox 3"/>
          <p:cNvSpPr txBox="1"/>
          <p:nvPr/>
        </p:nvSpPr>
        <p:spPr>
          <a:xfrm>
            <a:off x="914400" y="3703320"/>
            <a:ext cx="10360152" cy="822960"/>
          </a:xfrm>
          <a:prstGeom prst="rect">
            <a:avLst/>
          </a:prstGeom>
          <a:noFill/>
        </p:spPr>
        <p:txBody>
          <a:bodyPr wrap="square" anchor="t" lIns="0" rIns="0" tIns="0" bIns="0">
            <a:spAutoFit/>
          </a:bodyPr>
          <a:lstStyle/>
          <a:p>
            <a:pPr algn="ctr"/>
            <a:r>
              <a:rPr sz="3000" b="1">
                <a:solidFill>
                  <a:srgbClr val="5AC8E0"/>
                </a:solidFill>
                <a:latin typeface="Calibri"/>
              </a:rPr>
              <a:t>H₀ always has the “=”   ·   Hₐ is  ≠,  &gt;,  or  &lt;</a:t>
            </a:r>
          </a:p>
        </p:txBody>
      </p:sp>
      <p:sp>
        <p:nvSpPr>
          <p:cNvPr id="5" name="TextBox 4"/>
          <p:cNvSpPr txBox="1"/>
          <p:nvPr/>
        </p:nvSpPr>
        <p:spPr>
          <a:xfrm>
            <a:off x="914400" y="4617720"/>
            <a:ext cx="10360152" cy="822960"/>
          </a:xfrm>
          <a:prstGeom prst="rect">
            <a:avLst/>
          </a:prstGeom>
          <a:noFill/>
        </p:spPr>
        <p:txBody>
          <a:bodyPr wrap="square" anchor="t" lIns="0" rIns="0" tIns="0" bIns="0">
            <a:spAutoFit/>
          </a:bodyPr>
          <a:lstStyle/>
          <a:p>
            <a:pPr algn="ctr"/>
            <a:r>
              <a:rPr sz="1900" b="0">
                <a:solidFill>
                  <a:srgbClr val="8FB8D9"/>
                </a:solidFill>
                <a:latin typeface="Calibri"/>
              </a:rPr>
              <a:t>Null = no effect / status quo (μ = 75).   Alternative = the claim you hope to show (μ &gt; 75).</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lIns="0" rIns="0" tIns="0" bIns="0">
            <a:spAutoFit/>
          </a:bodyPr>
          <a:lstStyle/>
          <a:p>
            <a:pPr algn="ctr"/>
            <a:r>
              <a:rPr sz="1500" b="1">
                <a:solidFill>
                  <a:srgbClr val="8FB8D9"/>
                </a:solidFill>
                <a:latin typeface="Calibri"/>
              </a:rPr>
              <a:t>ONE WORKED EXAMPLE  ·  THE WHOLE PIPELINE</a:t>
            </a:r>
          </a:p>
        </p:txBody>
      </p:sp>
      <p:sp>
        <p:nvSpPr>
          <p:cNvPr id="3" name="TextBox 2"/>
          <p:cNvSpPr txBox="1"/>
          <p:nvPr/>
        </p:nvSpPr>
        <p:spPr>
          <a:xfrm>
            <a:off x="548640" y="1143000"/>
            <a:ext cx="11091672" cy="914400"/>
          </a:xfrm>
          <a:prstGeom prst="rect">
            <a:avLst/>
          </a:prstGeom>
          <a:noFill/>
        </p:spPr>
        <p:txBody>
          <a:bodyPr wrap="square" anchor="t" lIns="0" rIns="0" tIns="0" bIns="0">
            <a:spAutoFit/>
          </a:bodyPr>
          <a:lstStyle/>
          <a:p>
            <a:pPr algn="ctr"/>
            <a:r>
              <a:rPr sz="4400" b="1">
                <a:solidFill>
                  <a:srgbClr val="5AC8E0"/>
                </a:solidFill>
                <a:latin typeface="Calibri"/>
              </a:rPr>
              <a:t>State → Compare → Conclude</a:t>
            </a:r>
          </a:p>
        </p:txBody>
      </p:sp>
      <p:sp>
        <p:nvSpPr>
          <p:cNvPr id="4" name="TextBox 3"/>
          <p:cNvSpPr txBox="1"/>
          <p:nvPr/>
        </p:nvSpPr>
        <p:spPr>
          <a:xfrm>
            <a:off x="914400" y="2331720"/>
            <a:ext cx="2286000" cy="932688"/>
          </a:xfrm>
          <a:prstGeom prst="rect">
            <a:avLst/>
          </a:prstGeom>
          <a:noFill/>
        </p:spPr>
        <p:txBody>
          <a:bodyPr wrap="square" anchor="t" lIns="0" rIns="0" tIns="0" bIns="0">
            <a:spAutoFit/>
          </a:bodyPr>
          <a:lstStyle/>
          <a:p>
            <a:pPr algn="l"/>
            <a:r>
              <a:rPr sz="2400" b="1">
                <a:solidFill>
                  <a:srgbClr val="FFFFFF"/>
                </a:solidFill>
                <a:latin typeface="Calibri"/>
              </a:rPr>
              <a:t>1  STATE</a:t>
            </a:r>
          </a:p>
        </p:txBody>
      </p:sp>
      <p:sp>
        <p:nvSpPr>
          <p:cNvPr id="5" name="TextBox 4"/>
          <p:cNvSpPr txBox="1"/>
          <p:nvPr/>
        </p:nvSpPr>
        <p:spPr>
          <a:xfrm>
            <a:off x="3291840" y="2331720"/>
            <a:ext cx="3931920" cy="932688"/>
          </a:xfrm>
          <a:prstGeom prst="rect">
            <a:avLst/>
          </a:prstGeom>
          <a:noFill/>
        </p:spPr>
        <p:txBody>
          <a:bodyPr wrap="square" anchor="t" lIns="0" rIns="0" tIns="0" bIns="0">
            <a:spAutoFit/>
          </a:bodyPr>
          <a:lstStyle/>
          <a:p>
            <a:pPr algn="l"/>
            <a:r>
              <a:rPr sz="1700" b="0">
                <a:solidFill>
                  <a:srgbClr val="5AC8E0"/>
                </a:solidFill>
                <a:latin typeface="Calibri"/>
              </a:rPr>
              <a:t>H₀: μ = 75   ·   Hₐ: μ &gt; 75</a:t>
            </a:r>
          </a:p>
        </p:txBody>
      </p:sp>
      <p:sp>
        <p:nvSpPr>
          <p:cNvPr id="6" name="TextBox 5"/>
          <p:cNvSpPr txBox="1"/>
          <p:nvPr/>
        </p:nvSpPr>
        <p:spPr>
          <a:xfrm>
            <a:off x="7269480" y="2331720"/>
            <a:ext cx="4572000" cy="932688"/>
          </a:xfrm>
          <a:prstGeom prst="rect">
            <a:avLst/>
          </a:prstGeom>
          <a:noFill/>
        </p:spPr>
        <p:txBody>
          <a:bodyPr wrap="square" anchor="t" lIns="0" rIns="0" tIns="0" bIns="0">
            <a:spAutoFit/>
          </a:bodyPr>
          <a:lstStyle/>
          <a:p>
            <a:pPr algn="l"/>
            <a:r>
              <a:rPr sz="1500" b="0">
                <a:solidFill>
                  <a:srgbClr val="F2F6FA"/>
                </a:solidFill>
                <a:latin typeface="Calibri"/>
              </a:rPr>
              <a:t>“the study app does nothing”  vs  “it raises the mean”</a:t>
            </a:r>
          </a:p>
        </p:txBody>
      </p:sp>
      <p:sp>
        <p:nvSpPr>
          <p:cNvPr id="7" name="TextBox 6"/>
          <p:cNvSpPr txBox="1"/>
          <p:nvPr/>
        </p:nvSpPr>
        <p:spPr>
          <a:xfrm>
            <a:off x="914400" y="3264408"/>
            <a:ext cx="2286000" cy="932688"/>
          </a:xfrm>
          <a:prstGeom prst="rect">
            <a:avLst/>
          </a:prstGeom>
          <a:noFill/>
        </p:spPr>
        <p:txBody>
          <a:bodyPr wrap="square" anchor="t" lIns="0" rIns="0" tIns="0" bIns="0">
            <a:spAutoFit/>
          </a:bodyPr>
          <a:lstStyle/>
          <a:p>
            <a:pPr algn="l"/>
            <a:r>
              <a:rPr sz="2400" b="1">
                <a:solidFill>
                  <a:srgbClr val="FFFFFF"/>
                </a:solidFill>
                <a:latin typeface="Calibri"/>
              </a:rPr>
              <a:t>2  READ p</a:t>
            </a:r>
          </a:p>
        </p:txBody>
      </p:sp>
      <p:sp>
        <p:nvSpPr>
          <p:cNvPr id="8" name="TextBox 7"/>
          <p:cNvSpPr txBox="1"/>
          <p:nvPr/>
        </p:nvSpPr>
        <p:spPr>
          <a:xfrm>
            <a:off x="3291840" y="3264408"/>
            <a:ext cx="3931920" cy="932688"/>
          </a:xfrm>
          <a:prstGeom prst="rect">
            <a:avLst/>
          </a:prstGeom>
          <a:noFill/>
        </p:spPr>
        <p:txBody>
          <a:bodyPr wrap="square" anchor="t" lIns="0" rIns="0" tIns="0" bIns="0">
            <a:spAutoFit/>
          </a:bodyPr>
          <a:lstStyle/>
          <a:p>
            <a:pPr algn="l"/>
            <a:r>
              <a:rPr sz="1700" b="0">
                <a:solidFill>
                  <a:srgbClr val="5AC8E0"/>
                </a:solidFill>
                <a:latin typeface="Calibri"/>
              </a:rPr>
              <a:t>p = 0.03  (handed to us)</a:t>
            </a:r>
          </a:p>
        </p:txBody>
      </p:sp>
      <p:sp>
        <p:nvSpPr>
          <p:cNvPr id="9" name="TextBox 8"/>
          <p:cNvSpPr txBox="1"/>
          <p:nvPr/>
        </p:nvSpPr>
        <p:spPr>
          <a:xfrm>
            <a:off x="7269480" y="3264408"/>
            <a:ext cx="4572000" cy="932688"/>
          </a:xfrm>
          <a:prstGeom prst="rect">
            <a:avLst/>
          </a:prstGeom>
          <a:noFill/>
        </p:spPr>
        <p:txBody>
          <a:bodyPr wrap="square" anchor="t" lIns="0" rIns="0" tIns="0" bIns="0">
            <a:spAutoFit/>
          </a:bodyPr>
          <a:lstStyle/>
          <a:p>
            <a:pPr algn="l"/>
            <a:r>
              <a:rPr sz="1500" b="0">
                <a:solidFill>
                  <a:srgbClr val="F2F6FA"/>
                </a:solidFill>
                <a:latin typeface="Calibri"/>
              </a:rPr>
              <a:t>data this good ~3 in 100 IF the app did nothing → surprising</a:t>
            </a:r>
          </a:p>
        </p:txBody>
      </p:sp>
      <p:sp>
        <p:nvSpPr>
          <p:cNvPr id="10" name="TextBox 9"/>
          <p:cNvSpPr txBox="1"/>
          <p:nvPr/>
        </p:nvSpPr>
        <p:spPr>
          <a:xfrm>
            <a:off x="914400" y="4197096"/>
            <a:ext cx="2286000" cy="932688"/>
          </a:xfrm>
          <a:prstGeom prst="rect">
            <a:avLst/>
          </a:prstGeom>
          <a:noFill/>
        </p:spPr>
        <p:txBody>
          <a:bodyPr wrap="square" anchor="t" lIns="0" rIns="0" tIns="0" bIns="0">
            <a:spAutoFit/>
          </a:bodyPr>
          <a:lstStyle/>
          <a:p>
            <a:pPr algn="l"/>
            <a:r>
              <a:rPr sz="2400" b="1">
                <a:solidFill>
                  <a:srgbClr val="FFFFFF"/>
                </a:solidFill>
                <a:latin typeface="Calibri"/>
              </a:rPr>
              <a:t>3  COMPARE</a:t>
            </a:r>
          </a:p>
        </p:txBody>
      </p:sp>
      <p:sp>
        <p:nvSpPr>
          <p:cNvPr id="11" name="TextBox 10"/>
          <p:cNvSpPr txBox="1"/>
          <p:nvPr/>
        </p:nvSpPr>
        <p:spPr>
          <a:xfrm>
            <a:off x="3291840" y="4197096"/>
            <a:ext cx="3931920" cy="932688"/>
          </a:xfrm>
          <a:prstGeom prst="rect">
            <a:avLst/>
          </a:prstGeom>
          <a:noFill/>
        </p:spPr>
        <p:txBody>
          <a:bodyPr wrap="square" anchor="t" lIns="0" rIns="0" tIns="0" bIns="0">
            <a:spAutoFit/>
          </a:bodyPr>
          <a:lstStyle/>
          <a:p>
            <a:pPr algn="l"/>
            <a:r>
              <a:rPr sz="1700" b="0">
                <a:solidFill>
                  <a:srgbClr val="5AC8E0"/>
                </a:solidFill>
                <a:latin typeface="Calibri"/>
              </a:rPr>
              <a:t>0.03  ≤  α = 0.05</a:t>
            </a:r>
          </a:p>
        </p:txBody>
      </p:sp>
      <p:sp>
        <p:nvSpPr>
          <p:cNvPr id="12" name="TextBox 11"/>
          <p:cNvSpPr txBox="1"/>
          <p:nvPr/>
        </p:nvSpPr>
        <p:spPr>
          <a:xfrm>
            <a:off x="7269480" y="4197096"/>
            <a:ext cx="4572000" cy="932688"/>
          </a:xfrm>
          <a:prstGeom prst="rect">
            <a:avLst/>
          </a:prstGeom>
          <a:noFill/>
        </p:spPr>
        <p:txBody>
          <a:bodyPr wrap="square" anchor="t" lIns="0" rIns="0" tIns="0" bIns="0">
            <a:spAutoFit/>
          </a:bodyPr>
          <a:lstStyle/>
          <a:p>
            <a:pPr algn="l"/>
            <a:r>
              <a:rPr sz="1500" b="0">
                <a:solidFill>
                  <a:srgbClr val="F2F6FA"/>
                </a:solidFill>
                <a:latin typeface="Calibri"/>
              </a:rPr>
              <a:t>below the bar →  REJECT H₀</a:t>
            </a:r>
          </a:p>
        </p:txBody>
      </p:sp>
      <p:sp>
        <p:nvSpPr>
          <p:cNvPr id="13" name="TextBox 12"/>
          <p:cNvSpPr txBox="1"/>
          <p:nvPr/>
        </p:nvSpPr>
        <p:spPr>
          <a:xfrm>
            <a:off x="914400" y="5129784"/>
            <a:ext cx="2286000" cy="932688"/>
          </a:xfrm>
          <a:prstGeom prst="rect">
            <a:avLst/>
          </a:prstGeom>
          <a:noFill/>
        </p:spPr>
        <p:txBody>
          <a:bodyPr wrap="square" anchor="t" lIns="0" rIns="0" tIns="0" bIns="0">
            <a:spAutoFit/>
          </a:bodyPr>
          <a:lstStyle/>
          <a:p>
            <a:pPr algn="l"/>
            <a:r>
              <a:rPr sz="2400" b="1">
                <a:solidFill>
                  <a:srgbClr val="FFFFFF"/>
                </a:solidFill>
                <a:latin typeface="Calibri"/>
              </a:rPr>
              <a:t>4  CONCLUDE</a:t>
            </a:r>
          </a:p>
        </p:txBody>
      </p:sp>
      <p:sp>
        <p:nvSpPr>
          <p:cNvPr id="14" name="TextBox 13"/>
          <p:cNvSpPr txBox="1"/>
          <p:nvPr/>
        </p:nvSpPr>
        <p:spPr>
          <a:xfrm>
            <a:off x="3291840" y="5129784"/>
            <a:ext cx="3931920" cy="932688"/>
          </a:xfrm>
          <a:prstGeom prst="rect">
            <a:avLst/>
          </a:prstGeom>
          <a:noFill/>
        </p:spPr>
        <p:txBody>
          <a:bodyPr wrap="square" anchor="t" lIns="0" rIns="0" tIns="0" bIns="0">
            <a:spAutoFit/>
          </a:bodyPr>
          <a:lstStyle/>
          <a:p>
            <a:pPr algn="l"/>
            <a:r>
              <a:rPr sz="1700" b="0">
                <a:solidFill>
                  <a:srgbClr val="5AC8E0"/>
                </a:solidFill>
                <a:latin typeface="Calibri"/>
              </a:rPr>
              <a:t>in context, not just “reject”</a:t>
            </a:r>
          </a:p>
        </p:txBody>
      </p:sp>
      <p:sp>
        <p:nvSpPr>
          <p:cNvPr id="15" name="TextBox 14"/>
          <p:cNvSpPr txBox="1"/>
          <p:nvPr/>
        </p:nvSpPr>
        <p:spPr>
          <a:xfrm>
            <a:off x="7269480" y="5129784"/>
            <a:ext cx="4572000" cy="932688"/>
          </a:xfrm>
          <a:prstGeom prst="rect">
            <a:avLst/>
          </a:prstGeom>
          <a:noFill/>
        </p:spPr>
        <p:txBody>
          <a:bodyPr wrap="square" anchor="t" lIns="0" rIns="0" tIns="0" bIns="0">
            <a:spAutoFit/>
          </a:bodyPr>
          <a:lstStyle/>
          <a:p>
            <a:pPr algn="l"/>
            <a:r>
              <a:rPr sz="1500" b="0">
                <a:solidFill>
                  <a:srgbClr val="F2F6FA"/>
                </a:solidFill>
                <a:latin typeface="Calibri"/>
              </a:rPr>
              <a:t>“significant evidence the app raises the avg above 75”</a:t>
            </a:r>
          </a:p>
        </p:txBody>
      </p:sp>
      <p:sp>
        <p:nvSpPr>
          <p:cNvPr id="16" name="TextBox 15"/>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51560"/>
            <a:ext cx="10725912" cy="457200"/>
          </a:xfrm>
          <a:prstGeom prst="rect">
            <a:avLst/>
          </a:prstGeom>
          <a:noFill/>
        </p:spPr>
        <p:txBody>
          <a:bodyPr wrap="square" anchor="t" lIns="0" rIns="0" tIns="0" bIns="0">
            <a:spAutoFit/>
          </a:bodyPr>
          <a:lstStyle/>
          <a:p>
            <a:pPr algn="ctr"/>
            <a:r>
              <a:rPr sz="1500" b="1">
                <a:solidFill>
                  <a:srgbClr val="8FB8D9"/>
                </a:solidFill>
                <a:latin typeface="Calibri"/>
              </a:rPr>
              <a:t>THE ONE SENTENCE TO MEMORIZE</a:t>
            </a:r>
          </a:p>
        </p:txBody>
      </p:sp>
      <p:sp>
        <p:nvSpPr>
          <p:cNvPr id="3" name="TextBox 2"/>
          <p:cNvSpPr txBox="1"/>
          <p:nvPr/>
        </p:nvSpPr>
        <p:spPr>
          <a:xfrm>
            <a:off x="548640" y="1600200"/>
            <a:ext cx="11091672" cy="1097280"/>
          </a:xfrm>
          <a:prstGeom prst="rect">
            <a:avLst/>
          </a:prstGeom>
          <a:noFill/>
        </p:spPr>
        <p:txBody>
          <a:bodyPr wrap="square" anchor="t" lIns="0" rIns="0" tIns="0" bIns="0">
            <a:spAutoFit/>
          </a:bodyPr>
          <a:lstStyle/>
          <a:p>
            <a:pPr algn="ctr"/>
            <a:r>
              <a:rPr sz="8400" b="1">
                <a:solidFill>
                  <a:srgbClr val="FFFFFF"/>
                </a:solidFill>
                <a:latin typeface="Calibri"/>
              </a:rPr>
              <a:t>p-value</a:t>
            </a:r>
          </a:p>
        </p:txBody>
      </p:sp>
      <p:sp>
        <p:nvSpPr>
          <p:cNvPr id="4" name="TextBox 3"/>
          <p:cNvSpPr txBox="1"/>
          <p:nvPr/>
        </p:nvSpPr>
        <p:spPr>
          <a:xfrm>
            <a:off x="914400" y="3063240"/>
            <a:ext cx="10360152" cy="822960"/>
          </a:xfrm>
          <a:prstGeom prst="rect">
            <a:avLst/>
          </a:prstGeom>
          <a:noFill/>
        </p:spPr>
        <p:txBody>
          <a:bodyPr wrap="square" anchor="t" lIns="0" rIns="0" tIns="0" bIns="0">
            <a:spAutoFit/>
          </a:bodyPr>
          <a:lstStyle/>
          <a:p>
            <a:pPr algn="ctr"/>
            <a:r>
              <a:rPr sz="2600" b="0">
                <a:solidFill>
                  <a:srgbClr val="F2F6FA"/>
                </a:solidFill>
                <a:latin typeface="Calibri"/>
              </a:rPr>
              <a:t>the chance of data THIS extreme  —  IF H₀ were true</a:t>
            </a:r>
          </a:p>
        </p:txBody>
      </p:sp>
      <p:sp>
        <p:nvSpPr>
          <p:cNvPr id="5" name="TextBox 4"/>
          <p:cNvSpPr txBox="1"/>
          <p:nvPr/>
        </p:nvSpPr>
        <p:spPr>
          <a:xfrm>
            <a:off x="914400" y="4160520"/>
            <a:ext cx="10360152" cy="822960"/>
          </a:xfrm>
          <a:prstGeom prst="rect">
            <a:avLst/>
          </a:prstGeom>
          <a:noFill/>
        </p:spPr>
        <p:txBody>
          <a:bodyPr wrap="square" anchor="t" lIns="0" rIns="0" tIns="0" bIns="0">
            <a:spAutoFit/>
          </a:bodyPr>
          <a:lstStyle/>
          <a:p>
            <a:pPr algn="ctr"/>
            <a:r>
              <a:rPr sz="2400" b="1">
                <a:solidFill>
                  <a:srgbClr val="5AC8E0"/>
                </a:solidFill>
                <a:latin typeface="Calibri"/>
              </a:rPr>
              <a:t>small p  =  surprising data  =  evidence AGAINST H₀</a:t>
            </a:r>
          </a:p>
        </p:txBody>
      </p:sp>
      <p:sp>
        <p:nvSpPr>
          <p:cNvPr id="6" name="TextBox 5"/>
          <p:cNvSpPr txBox="1"/>
          <p:nvPr/>
        </p:nvSpPr>
        <p:spPr>
          <a:xfrm>
            <a:off x="914400" y="5074920"/>
            <a:ext cx="10360152" cy="822960"/>
          </a:xfrm>
          <a:prstGeom prst="rect">
            <a:avLst/>
          </a:prstGeom>
          <a:noFill/>
        </p:spPr>
        <p:txBody>
          <a:bodyPr wrap="square" anchor="t" lIns="0" rIns="0" tIns="0" bIns="0">
            <a:spAutoFit/>
          </a:bodyPr>
          <a:lstStyle/>
          <a:p>
            <a:pPr algn="ctr"/>
            <a:r>
              <a:rPr sz="1900" b="0">
                <a:solidFill>
                  <a:srgbClr val="8FB8D9"/>
                </a:solidFill>
                <a:latin typeface="Calibri"/>
              </a:rPr>
              <a:t>It measures how surprising our data would be if nothing were really going on.</a:t>
            </a:r>
          </a:p>
        </p:txBody>
      </p:sp>
      <p:sp>
        <p:nvSpPr>
          <p:cNvPr id="7" name="Oval 6"/>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lIns="0" rIns="0" tIns="0" bIns="0">
            <a:spAutoFit/>
          </a:bodyPr>
          <a:lstStyle/>
          <a:p>
            <a:pPr algn="ctr"/>
            <a:r>
              <a:rPr sz="1500" b="1">
                <a:solidFill>
                  <a:srgbClr val="8FB8D9"/>
                </a:solidFill>
                <a:latin typeface="Calibri"/>
              </a:rPr>
              <a:t>THE DECISION RULE  ·  DRAW THE LINE IN ADVANCE</a:t>
            </a:r>
          </a:p>
        </p:txBody>
      </p:sp>
      <p:sp>
        <p:nvSpPr>
          <p:cNvPr id="3" name="TextBox 2"/>
          <p:cNvSpPr txBox="1"/>
          <p:nvPr/>
        </p:nvSpPr>
        <p:spPr>
          <a:xfrm>
            <a:off x="548640" y="1920240"/>
            <a:ext cx="11091672" cy="1097280"/>
          </a:xfrm>
          <a:prstGeom prst="rect">
            <a:avLst/>
          </a:prstGeom>
          <a:noFill/>
        </p:spPr>
        <p:txBody>
          <a:bodyPr wrap="square" anchor="t" lIns="0" rIns="0" tIns="0" bIns="0">
            <a:spAutoFit/>
          </a:bodyPr>
          <a:lstStyle/>
          <a:p>
            <a:pPr algn="ctr"/>
            <a:r>
              <a:rPr sz="4600" b="1">
                <a:solidFill>
                  <a:srgbClr val="FFFFFF"/>
                </a:solidFill>
                <a:latin typeface="Calibri"/>
              </a:rPr>
              <a:t>p  ≤  α   →   reject  H₀</a:t>
            </a:r>
          </a:p>
        </p:txBody>
      </p:sp>
      <p:sp>
        <p:nvSpPr>
          <p:cNvPr id="4" name="TextBox 3"/>
          <p:cNvSpPr txBox="1"/>
          <p:nvPr/>
        </p:nvSpPr>
        <p:spPr>
          <a:xfrm>
            <a:off x="548640" y="3063240"/>
            <a:ext cx="11091672" cy="914400"/>
          </a:xfrm>
          <a:prstGeom prst="rect">
            <a:avLst/>
          </a:prstGeom>
          <a:noFill/>
        </p:spPr>
        <p:txBody>
          <a:bodyPr wrap="square" anchor="t" lIns="0" rIns="0" tIns="0" bIns="0">
            <a:spAutoFit/>
          </a:bodyPr>
          <a:lstStyle/>
          <a:p>
            <a:pPr algn="ctr"/>
            <a:r>
              <a:rPr sz="4000" b="1">
                <a:solidFill>
                  <a:srgbClr val="5AC8E0"/>
                </a:solidFill>
                <a:latin typeface="Calibri"/>
              </a:rPr>
              <a:t>p  &gt;  α   →   fail to reject  H₀</a:t>
            </a:r>
          </a:p>
        </p:txBody>
      </p:sp>
      <p:sp>
        <p:nvSpPr>
          <p:cNvPr id="5" name="TextBox 4"/>
          <p:cNvSpPr txBox="1"/>
          <p:nvPr/>
        </p:nvSpPr>
        <p:spPr>
          <a:xfrm>
            <a:off x="914400" y="4434840"/>
            <a:ext cx="10360152" cy="822960"/>
          </a:xfrm>
          <a:prstGeom prst="rect">
            <a:avLst/>
          </a:prstGeom>
          <a:noFill/>
        </p:spPr>
        <p:txBody>
          <a:bodyPr wrap="square" anchor="t" lIns="0" rIns="0" tIns="0" bIns="0">
            <a:spAutoFit/>
          </a:bodyPr>
          <a:lstStyle/>
          <a:p>
            <a:pPr algn="ctr"/>
            <a:r>
              <a:rPr sz="2000" b="0">
                <a:solidFill>
                  <a:srgbClr val="8FB8D9"/>
                </a:solidFill>
                <a:latin typeface="Calibri"/>
              </a:rPr>
              <a:t>α is the significance level — the surprise threshold, set BEFORE the data.  Default 0.05.</a:t>
            </a:r>
          </a:p>
        </p:txBody>
      </p:sp>
      <p:sp>
        <p:nvSpPr>
          <p:cNvPr id="6" name="TextBox 5"/>
          <p:cNvSpPr txBox="1"/>
          <p:nvPr/>
        </p:nvSpPr>
        <p:spPr>
          <a:xfrm>
            <a:off x="914400" y="5166360"/>
            <a:ext cx="10360152" cy="822960"/>
          </a:xfrm>
          <a:prstGeom prst="rect">
            <a:avLst/>
          </a:prstGeom>
          <a:noFill/>
        </p:spPr>
        <p:txBody>
          <a:bodyPr wrap="square" anchor="t" lIns="0" rIns="0" tIns="0" bIns="0">
            <a:spAutoFit/>
          </a:bodyPr>
          <a:lstStyle/>
          <a:p>
            <a:pPr algn="ctr"/>
            <a:r>
              <a:rPr sz="1700" b="0">
                <a:solidFill>
                  <a:srgbClr val="F2F6FA"/>
                </a:solidFill>
                <a:latin typeface="Calibri"/>
              </a:rPr>
              <a:t>0.03 ≤ 0.05 → reject   ·   0.20 &gt; 0.05 → fail to reject   ·   change α and the verdict can flip</a:t>
            </a:r>
          </a:p>
        </p:txBody>
      </p:sp>
      <p:sp>
        <p:nvSpPr>
          <p:cNvPr id="7" name="Oval 6"/>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lIns="0" rIns="0" tIns="0" bIns="0">
            <a:spAutoFit/>
          </a:bodyPr>
          <a:lstStyle/>
          <a:p>
            <a:pPr algn="ctr"/>
            <a:r>
              <a:rPr sz="1500" b="1">
                <a:solidFill>
                  <a:srgbClr val="8FB8D9"/>
                </a:solidFill>
                <a:latin typeface="Calibri"/>
              </a:rPr>
              <a:t>CLASSIC MISREAD #1  ·  THE ONE EVERYONE MAKES</a:t>
            </a:r>
          </a:p>
        </p:txBody>
      </p:sp>
      <p:sp>
        <p:nvSpPr>
          <p:cNvPr id="3" name="TextBox 2"/>
          <p:cNvSpPr txBox="1"/>
          <p:nvPr/>
        </p:nvSpPr>
        <p:spPr>
          <a:xfrm>
            <a:off x="548640" y="1920240"/>
            <a:ext cx="11091672" cy="1280160"/>
          </a:xfrm>
          <a:prstGeom prst="rect">
            <a:avLst/>
          </a:prstGeom>
          <a:noFill/>
        </p:spPr>
        <p:txBody>
          <a:bodyPr wrap="square" anchor="t" lIns="0" rIns="0" tIns="0" bIns="0">
            <a:spAutoFit/>
          </a:bodyPr>
          <a:lstStyle/>
          <a:p>
            <a:pPr algn="ctr"/>
            <a:r>
              <a:rPr sz="7200" b="1">
                <a:solidFill>
                  <a:srgbClr val="FFFFFF"/>
                </a:solidFill>
                <a:latin typeface="Calibri"/>
              </a:rPr>
              <a:t>p ≠ P(H₀ is true)</a:t>
            </a:r>
          </a:p>
        </p:txBody>
      </p:sp>
      <p:sp>
        <p:nvSpPr>
          <p:cNvPr id="4" name="TextBox 3"/>
          <p:cNvSpPr txBox="1"/>
          <p:nvPr/>
        </p:nvSpPr>
        <p:spPr>
          <a:xfrm>
            <a:off x="914400" y="3520440"/>
            <a:ext cx="10360152" cy="822960"/>
          </a:xfrm>
          <a:prstGeom prst="rect">
            <a:avLst/>
          </a:prstGeom>
          <a:noFill/>
        </p:spPr>
        <p:txBody>
          <a:bodyPr wrap="square" anchor="t" lIns="0" rIns="0" tIns="0" bIns="0">
            <a:spAutoFit/>
          </a:bodyPr>
          <a:lstStyle/>
          <a:p>
            <a:pPr algn="ctr"/>
            <a:r>
              <a:rPr sz="2200" b="0">
                <a:solidFill>
                  <a:srgbClr val="F2F6FA"/>
                </a:solidFill>
                <a:latin typeface="Calibri"/>
              </a:rPr>
              <a:t>“p = 0.03” does NOT mean “there's a 3% chance the null is true.”</a:t>
            </a:r>
          </a:p>
        </p:txBody>
      </p:sp>
      <p:sp>
        <p:nvSpPr>
          <p:cNvPr id="5" name="TextBox 4"/>
          <p:cNvSpPr txBox="1"/>
          <p:nvPr/>
        </p:nvSpPr>
        <p:spPr>
          <a:xfrm>
            <a:off x="914400" y="4617720"/>
            <a:ext cx="10360152" cy="822960"/>
          </a:xfrm>
          <a:prstGeom prst="rect">
            <a:avLst/>
          </a:prstGeom>
          <a:noFill/>
        </p:spPr>
        <p:txBody>
          <a:bodyPr wrap="square" anchor="t" lIns="0" rIns="0" tIns="0" bIns="0">
            <a:spAutoFit/>
          </a:bodyPr>
          <a:lstStyle/>
          <a:p>
            <a:pPr algn="ctr"/>
            <a:r>
              <a:rPr sz="2200" b="1">
                <a:solidFill>
                  <a:srgbClr val="5AC8E0"/>
                </a:solidFill>
                <a:latin typeface="Calibri"/>
              </a:rPr>
              <a:t>The p-value assumes the null — so it can't measure the null.</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ctr"/>
            <a:r>
              <a:rPr sz="1500" b="1">
                <a:solidFill>
                  <a:srgbClr val="8FB8D9"/>
                </a:solidFill>
                <a:latin typeface="Calibri"/>
              </a:rPr>
              <a:t>CLASSIC MISREADS #2 AND #3</a:t>
            </a:r>
          </a:p>
        </p:txBody>
      </p:sp>
      <p:sp>
        <p:nvSpPr>
          <p:cNvPr id="3" name="TextBox 2"/>
          <p:cNvSpPr txBox="1"/>
          <p:nvPr/>
        </p:nvSpPr>
        <p:spPr>
          <a:xfrm>
            <a:off x="548640" y="1417320"/>
            <a:ext cx="11091672" cy="914400"/>
          </a:xfrm>
          <a:prstGeom prst="rect">
            <a:avLst/>
          </a:prstGeom>
          <a:noFill/>
        </p:spPr>
        <p:txBody>
          <a:bodyPr wrap="square" anchor="t" lIns="0" rIns="0" tIns="0" bIns="0">
            <a:spAutoFit/>
          </a:bodyPr>
          <a:lstStyle/>
          <a:p>
            <a:pPr algn="ctr"/>
            <a:r>
              <a:rPr sz="3800" b="1">
                <a:solidFill>
                  <a:srgbClr val="FFFFFF"/>
                </a:solidFill>
                <a:latin typeface="Calibri"/>
              </a:rPr>
              <a:t>Two more sentences that sound right</a:t>
            </a:r>
          </a:p>
        </p:txBody>
      </p:sp>
      <p:sp>
        <p:nvSpPr>
          <p:cNvPr id="4" name="TextBox 3"/>
          <p:cNvSpPr txBox="1"/>
          <p:nvPr/>
        </p:nvSpPr>
        <p:spPr>
          <a:xfrm>
            <a:off x="1097280" y="2697480"/>
            <a:ext cx="914400" cy="822960"/>
          </a:xfrm>
          <a:prstGeom prst="rect">
            <a:avLst/>
          </a:prstGeom>
          <a:noFill/>
        </p:spPr>
        <p:txBody>
          <a:bodyPr wrap="square" anchor="t" lIns="0" rIns="0" tIns="0" bIns="0">
            <a:spAutoFit/>
          </a:bodyPr>
          <a:lstStyle/>
          <a:p>
            <a:pPr algn="l"/>
            <a:r>
              <a:rPr sz="3000" b="1">
                <a:solidFill>
                  <a:srgbClr val="5AC8E0"/>
                </a:solidFill>
                <a:latin typeface="Calibri"/>
              </a:rPr>
              <a:t>#2</a:t>
            </a:r>
          </a:p>
        </p:txBody>
      </p:sp>
      <p:sp>
        <p:nvSpPr>
          <p:cNvPr id="5" name="TextBox 4"/>
          <p:cNvSpPr txBox="1"/>
          <p:nvPr/>
        </p:nvSpPr>
        <p:spPr>
          <a:xfrm>
            <a:off x="2103120" y="2697480"/>
            <a:ext cx="8961120" cy="822960"/>
          </a:xfrm>
          <a:prstGeom prst="rect">
            <a:avLst/>
          </a:prstGeom>
          <a:noFill/>
        </p:spPr>
        <p:txBody>
          <a:bodyPr wrap="square" anchor="t" lIns="0" rIns="0" tIns="0" bIns="0">
            <a:spAutoFit/>
          </a:bodyPr>
          <a:lstStyle/>
          <a:p>
            <a:pPr algn="l"/>
            <a:r>
              <a:rPr sz="2700" b="1">
                <a:solidFill>
                  <a:srgbClr val="FFFFFF"/>
                </a:solidFill>
                <a:latin typeface="Calibri"/>
              </a:rPr>
              <a:t>“Fail to reject”  ≠  “H₀ is proven true”</a:t>
            </a:r>
          </a:p>
        </p:txBody>
      </p:sp>
      <p:sp>
        <p:nvSpPr>
          <p:cNvPr id="6" name="TextBox 5"/>
          <p:cNvSpPr txBox="1"/>
          <p:nvPr/>
        </p:nvSpPr>
        <p:spPr>
          <a:xfrm>
            <a:off x="2103120" y="3383280"/>
            <a:ext cx="8961120" cy="822960"/>
          </a:xfrm>
          <a:prstGeom prst="rect">
            <a:avLst/>
          </a:prstGeom>
          <a:noFill/>
        </p:spPr>
        <p:txBody>
          <a:bodyPr wrap="square" anchor="t" lIns="0" rIns="0" tIns="0" bIns="0">
            <a:spAutoFit/>
          </a:bodyPr>
          <a:lstStyle/>
          <a:p>
            <a:pPr algn="l"/>
            <a:r>
              <a:rPr sz="1700" b="0">
                <a:solidFill>
                  <a:srgbClr val="F2F6FA"/>
                </a:solidFill>
                <a:latin typeface="Calibri"/>
              </a:rPr>
              <a:t>“not guilty” is not “innocent” — we never ACCEPT H₀, we just don't have enough evidence</a:t>
            </a:r>
          </a:p>
        </p:txBody>
      </p:sp>
      <p:sp>
        <p:nvSpPr>
          <p:cNvPr id="7" name="TextBox 6"/>
          <p:cNvSpPr txBox="1"/>
          <p:nvPr/>
        </p:nvSpPr>
        <p:spPr>
          <a:xfrm>
            <a:off x="1097280" y="4343400"/>
            <a:ext cx="914400" cy="822960"/>
          </a:xfrm>
          <a:prstGeom prst="rect">
            <a:avLst/>
          </a:prstGeom>
          <a:noFill/>
        </p:spPr>
        <p:txBody>
          <a:bodyPr wrap="square" anchor="t" lIns="0" rIns="0" tIns="0" bIns="0">
            <a:spAutoFit/>
          </a:bodyPr>
          <a:lstStyle/>
          <a:p>
            <a:pPr algn="l"/>
            <a:r>
              <a:rPr sz="3000" b="1">
                <a:solidFill>
                  <a:srgbClr val="5AC8E0"/>
                </a:solidFill>
                <a:latin typeface="Calibri"/>
              </a:rPr>
              <a:t>#3</a:t>
            </a:r>
          </a:p>
        </p:txBody>
      </p:sp>
      <p:sp>
        <p:nvSpPr>
          <p:cNvPr id="8" name="TextBox 7"/>
          <p:cNvSpPr txBox="1"/>
          <p:nvPr/>
        </p:nvSpPr>
        <p:spPr>
          <a:xfrm>
            <a:off x="2103120" y="4343400"/>
            <a:ext cx="8961120" cy="822960"/>
          </a:xfrm>
          <a:prstGeom prst="rect">
            <a:avLst/>
          </a:prstGeom>
          <a:noFill/>
        </p:spPr>
        <p:txBody>
          <a:bodyPr wrap="square" anchor="t" lIns="0" rIns="0" tIns="0" bIns="0">
            <a:spAutoFit/>
          </a:bodyPr>
          <a:lstStyle/>
          <a:p>
            <a:pPr algn="l"/>
            <a:r>
              <a:rPr sz="2600" b="1">
                <a:solidFill>
                  <a:srgbClr val="FFFFFF"/>
                </a:solidFill>
                <a:latin typeface="Calibri"/>
              </a:rPr>
              <a:t>“statistically significant”  ≠  “large / important”</a:t>
            </a:r>
          </a:p>
        </p:txBody>
      </p:sp>
      <p:sp>
        <p:nvSpPr>
          <p:cNvPr id="9" name="TextBox 8"/>
          <p:cNvSpPr txBox="1"/>
          <p:nvPr/>
        </p:nvSpPr>
        <p:spPr>
          <a:xfrm>
            <a:off x="2103120" y="5029200"/>
            <a:ext cx="8961120" cy="822960"/>
          </a:xfrm>
          <a:prstGeom prst="rect">
            <a:avLst/>
          </a:prstGeom>
          <a:noFill/>
        </p:spPr>
        <p:txBody>
          <a:bodyPr wrap="square" anchor="t" lIns="0" rIns="0" tIns="0" bIns="0">
            <a:spAutoFit/>
          </a:bodyPr>
          <a:lstStyle/>
          <a:p>
            <a:pPr algn="l"/>
            <a:r>
              <a:rPr sz="1700" b="0">
                <a:solidFill>
                  <a:srgbClr val="F2F6FA"/>
                </a:solidFill>
                <a:latin typeface="Calibri"/>
              </a:rPr>
              <a:t>it means “probably real,” not “probably big” — a huge sample can make a trivial effect significant</a:t>
            </a:r>
          </a:p>
        </p:txBody>
      </p:sp>
      <p:sp>
        <p:nvSpPr>
          <p:cNvPr id="10" name="TextBox 9"/>
          <p:cNvSpPr txBox="1"/>
          <p:nvPr/>
        </p:nvSpPr>
        <p:spPr>
          <a:xfrm>
            <a:off x="11430000" y="6355080"/>
            <a:ext cx="548640" cy="365760"/>
          </a:xfrm>
          <a:prstGeom prst="rect">
            <a:avLst/>
          </a:prstGeom>
          <a:noFill/>
        </p:spPr>
        <p:txBody>
          <a:bodyPr wrap="square" anchor="t" lIns="0" rIns="0" tIns="0" bIns="0">
            <a:spAutoFit/>
          </a:bodyPr>
          <a:lstStyle/>
          <a:p>
            <a:pPr algn="r"/>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