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script: This is Week 14 - we turn last week's logic into real tests. Quick housekeeping: normal two-session week, we meet Tuesday December 1 and Thursday December 3, and the week's graded work (Quiz 14, Discussion 14, Assignment 14) is due Sunday December 6 - the discussion's initial post is Friday December 4 so people have something to reply to over the weekend. The promise for the week, say it out loud: last week we learned the logic of a hypothesis test - state the hypotheses, read the p-value, compare it to alpha, conclude in context. All week somebody has been wondering where that p-value actually comes from. This week is the answer. We build the evidence ourselves with two formulas - a t-statistic for a claim about a mean, a z-statistic for a claim about a proportion - plus the idea of comparing two groups. Same four beats as last week: State, Compute, Compare, Conclude. Only Step 2 is now a real formula. Tell them: friendly numbers all week, every problem lands on t = 2 or z = 2, and the p-values are handed to you - the skill is choosing the right test, setting it up, computing the statistic, and interpreting.</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skill here is interpretation - we are handed the result. Scenario: a company A/B-tests two checkout-page designs. Design A's mean order value is 54 dollars; Design B's is 50 dollars. A two-sample test of 'the means differ' at alpha = 0.05 is run and technology hands us p = 0.02. State it for them: H-naught, the two designs have the same mean order value, mu-A equals mu-B; H-alternative, they differ. Compare: 0.02 is at or below 0.05, so reject H-naught. Conclude in context: 'At the 0.05 level, there is significant evidence that the two checkout designs produce different mean order values,' and reading the direction from the data, Design A's mean is higher. Be careful with the wording: this is NOT 'we proved A is better' - the test supports a real difference, and the 4-dollar size is a separate, practical-significance question. This is the bridge to the discussion this week, where they find a real two-groups-compared claim and reason about it.</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Computing a t or a z is the easy part - the part students actually miss on the exam is picking the right test in the first place. Here's the entire decision in two questions. Question 1, mean or proportion? If the data are an average or measurement - minutes, dollars, scores - it's a t-test. If the data are a percentage, share, or yes-no rate, it's a z-test. Question 2, one group or two? One group compared to a fixed claimed number, mu-naught or p-naught, is one-sample. Two groups compared to each other is two-sample. The little table students copy: a mean versus a fixed number is a one-sample t; a mean versus another group is a two-sample comparison; a proportion versus a fixed number is a one-proportion z; proportion versus proportion is beyond this week. Do the rapid-fire classification here - five stems, vote by fingers. The two that split the room: the drug-versus-placebo one is two-sample because it compares two groups, not a group to a number; and the rate-versus-average distinction picks z versus t. Keeper line: count the groups in the question; mean means t, proportion means z.</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Anchor that nothing about the decision changed. The rule is exactly Week 13: p at or below alpha, reject H-naught; p above alpha, fail to reject. Alpha is the significance level - the surprise threshold set BEFORE the data, default 0.05. The only new part this week is Step 2: we now compute the test statistic - a t for a mean, a z for a proportion - and that statistic is what produces the p-value we compare. Read the strip across the bottom: our worked t was 2.00 with p approximately 0.028, which is at or below 0.05, so reject; our worked z was 2.00 with p approximately 0.023, reject; and when the data are mild and p is about 0.20, that's above 0.05, so fail to reject. Same line in the sand, two new engines feeding it.</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Live demo - the formulas become a few cells, and Google Sheets and Excel are identical. One-sample t: put x-bar 64 in B1, mu-naught 60 in B2, s = 10 in B3, n = 25 in B4. Standard error in B5 is equals B3 over SQRT of B4, which gives 2. The statistic in B6 is equals open-paren B1 minus B2 close-paren over B5, which gives 2.00. One-proportion z: p-hat 0.60 in D1, p-naught 0.50 in D2, n = 100 in D3. Standard error in D4 is equals SQRT of open-paren D2 times open-paren 1 minus D2 close-paren over D3, which gives 0.05. The statistic in D5 is equals open-paren D1 minus D2 close-paren over D4, which gives 2.00. Then reuse last week's decision formula: put the supplied p-value in F1, alpha in F2, and in F3 equals IF of open-paren F1 less-than-or-equal F2 comma 'Reject H0' comma 'Fail to reject H0'. Change F1 from 0.028 to 0.20 and watch the verdict flip. The point: the spreadsheet does the arithmetic so the thinking is choosing the test and reading the result.</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signature habit: students VERIFY the model, they don't consume it. Have them paste to an approved chatbot: 'I ran a one-sample t-test - x-bar 64, mu-naught 60, s = 10, n = 25, alternative mu greater than 60, and p approximately 0.028 with alpha 0.05. Compute the t-statistic and state the conclusion.' Then audit the answer against this week's rules. Two failure modes to hunt. First, the chatbot drops the root-n and reports the wrong standard error or t - check that s over root n must be 10 over 5 = 2, so t = 2.00; if it divided by 10 instead of 2 it's wrong. Second, it slides into a forbidden Week-13 sentence: 'p approximately 0.028 means a 2.8 percent chance the null is true' - wrong - or it calls a significant result 'large' or 'important.' Make students catch it and rewrite it correctly: 't = open-paren 64 minus 60 over 10 over root 25 = 2.00 on df 24; since p approximately 0.028 is at or below 0.05 we reject H-naught and conclude at the 0.05 level that the mean study time is above 60 - not that there's a 2.8 percent chance the null is true, and not that the effect is necessarily large.' The tool drafts; you judge. This is exactly how the weekly Lecture Tutorial works.</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Wrap the week and hand off the graded work. The whole week in one line: same four beats - State, Compute, Compare, Conclude - with two new engines. Mean: t = open-paren x-bar minus mu-naught over s over root n. Proportion: z = open-paren p-hat minus p-naught over the square root of p-naught times one-minus-p-naught over n. And to pick the test, count the groups and ask mean or proportion. Due Sunday December 6: Lecture Tutorial 14 - work the one-sample t, the one-proportion z, the two-sample idea, and choosing the test with one approved chatbot, then submit the share link. Quiz 14 - ten items on choosing the test, computing a statistic, and interpreting a p-value decision, plus one-versus-two-sample. Discussion 14 - find a real 'two groups compared' claim, an A/B test or a drug-versus-placebo trial or a before/after study, and reason with your chatbot about which test was used and whether the conclusion is justified; initial post Friday December 4, replies Sunday December 6. Assignment 14 - four problems with your AI coach: state the hypotheses and pick the test, compute a one-sample t and decide, compute a one-proportion z and decide, and interpret a two-sample result for a non-expert. Tease: next week is the last new tool - linear regression and a hypothesis test on a line's slope. Same machine, one more setting.</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Read the question aloud, then anchor it. All term you've measured samples, and samples wobble. Last week you learned how to decide whether an effect is real or wobble - the logic. But every time I said 'technology hands us p = 0.03,' I dodged the question of where that number comes from. This week we answer it. The plan: the same four beats from Week 13 - State the hypotheses, Compute a test statistic, Compare its p-value to alpha, Conclude in context - except now 'Compute' is a real formula. Two formulas: one for means (a t-test) and one for proportions (a z-test), plus the conceptual idea of comparing two groups to each other (two-sample). Put State - Compute - Compare - Conclude on the board and leave it up all week; every example marches through those four words.</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Plain language first: a one-sample t-test asks one thing - is the mean of my one group far enough from a specific claimed number, mu-naught, to be more than chance wobble? Use it whenever the claim is about an average measured against a fixed value: 'the average wait is more than 5 minutes,' 'the mean score differs from 70.' Now the statistic, in words before symbols. We want a single number for how many standard errors our sample mean sits away from the claim. Top: x-bar minus mu-naught is how far our mean is from the claim. Denominator s over root n is the standard error - how much a sample mean of this size typically wobbles. So t is distance over wobble: how far our mean is from the claim, measured in standard-error units. Big absolute t means far out, means surprising, means evidence against H-naught. Why a t and not a z? Because we don't know the true spread and must estimate it with the sample's s; that extra uncertainty widens the curve into the t-distribution, pinned down by degrees of freedom df = n minus 1. That's the only reason - we don't derive it. Memory hook: t = (your mean minus the claim) over the wobble; mean question means t; df = n minus 1.</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centerpiece of the week - the four-step pipeline students photograph. Walk it end to end, slowly. Scenario: a study-skills coach claims a new method raises students' average daily study time above the campus norm of 60 minutes. We sample 25 students; their mean is 64 minutes with sample standard deviation 10. Test at alpha = 0.05. Step 1, STATE - and these are about the parameter mu, never the sample x-bar: H-naught mu = 60 (the method does nothing, the true mean is still 60), H-alternative mu greater than 60 (one-sided, the claim is specifically higher). Step 2, COMPUTE - the new skill: standard error = s over root n = 10 over root 25 = 10 over 5 = 2. Then t = (64 minus 60) over 2 = 4 over 2 = 2.00, with df = n minus 1 = 24. Read it: our mean sits 2 standard errors above the claim - fairly far out. Step 3, COMPARE: technology hands us p approximately 0.028 - the chance of a mean this high or higher if the truth were really 60. Cross-check with the embedded critical value: t = 2.00 is greater than t-star = 1.711, the one-sided alpha = 0.05 cutoff at df 24 - same verdict. Since 0.028 is at or below 0.05, reject H-naught. Step 4, CONCLUDE in context - the step they skip: 'At the 0.05 level, we have significant evidence that the new method raises average daily study time above 60 minutes.' Not 'we proved it'; not just 'reject.' Then flip one number on the next slide to show the other verdict.</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Same scenario, milder data. Suppose technology had handed us p approximately 0.20 instead. Reading: a sample mean like this would happen about 20 percent of the time even if the method did nothing - not surprising at all. Since 0.20 is greater than 0.05, we fail to reject H-naught. In context: 'we don't have enough evidence to conclude the method raises study time.' Hammer the Week-13 point: that is NOT 'the method definitely doesn't work.' It's the jury's 'not guilty,' not 'innocent' - maybe there's no effect, maybe the sample was just too small to catch one. The decision rule never changed from last week: p at or below alpha, reject; p above alpha, fail to reject. The only new thing this week is that we computed the statistic that produces the p-value.</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Name each trap, then cure it. One: hypotheses are about the population parameter mu, never the sample mean x-bar - same rule as last week, but it bites harder now that x-bar sits right there in the formula. x-bar is the evidence; mu is the claim. Two: the denominator is the standard error s over root n, not s. Dividing by root n is what turns one sample's spread into the sample mean's wobble; skip it and you shrink t every time. Here it's 10 over root 25 = 2. Three: a bigger t does not mean a bigger or more important effect. Absolute t measures surprise relative to wobble; a large sample makes the standard error small, so even a tiny mean gap can produce a large t. Significant is not the same as big - straight from Week 13. Four: one-sided or two-sided is decided by the claim's wording, not by guessing. 'Above, more than, less than' is one-sided with greater-than or less-than; 'different from, changed' with no direction is two-sided with not-equal. When genuinely unsure, two-sided is the safe, honest default. Memory hook: hypotheses about mu, denominator is s over root n, and the claim's wording picks the sides.</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Hook back in: Session 1 was about means, a t. But tons of real claims aren't about an average at all - they're about a proportion: 'more than half of voters support it,' 'the defect rate is above 2 percent,' 'the pass rate changed.' Same machine, a sibling formula - a z. Plain language: a one-proportion z-test asks whether my sample proportion p-hat is far enough from a claimed proportion p-naught to be more than chance. Use it whenever the data are a percentage, share, or yes-no rate of one group measured against a fixed value. The statistic: top, p-hat minus p-naught is how far our share is from the claim. Denominator, square root of p-naught times one-minus-p-naught over n, is the standard error of a proportion - and notice it's built from p-naught, the null value, because the whole p-value is computed assuming H-naught is true. So z is again distance over wobble. Two cautions that live on this slide: proportions go in as decimals - 0.60, not 60 - or the formula breaks; and it's a z, not a t, because for a large enough sample the sample proportion is approximately normal, so there's no separate spread to estimate. Memory hook: proportion question means z; standard error uses p-naught, not p-hat; decimals, not percents.</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Mirror the t pipeline exactly so students see it's the same machine. Scenario: a campaign claims more than half of a district's voters support a measure. A poll of 100 finds p-hat = 0.60 in favor. Test at alpha = 0.05. Step 1, STATE: H-naught p = 0.50 (support is no more than half - exactly half under the null), H-alternative p greater than 0.50 (one-sided, the claim is 'more than half'). Step 2, COMPUTE: standard error = square root of (0.50 times 0.50 over 100) = square root of (0.25 over 100) = square root of 0.0025 = 0.05. Then z = (0.60 minus 0.50) over 0.05 = 0.10 over 0.05 = 2.00. Our sample share sits 2 standard errors above 0.50. Step 3, COMPARE: technology hands us p approximately 0.023. Cross-check: z = 2.00 is greater than z-star = 1.645, the one-sided alpha = 0.05 cutoff. Since 0.023 is at or below 0.05, reject H-naught. Step 4, CONCLUDE in context: 'At the 0.05 level, we have significant evidence that more than half of the district's voters support the measure.' Note the one spot a proportion test differs from a proportion confidence interval from Week 12: the test uses p-naught in the standard error; the interval uses p-hat. Flag it, don't dwell.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different question. So far every test compared ONE group to a FIXED number, mu-naught or p-naught. But the most common question in real research compares TWO groups to each other: treatment versus placebo, version A versus version B, before versus after. That's a two-sample comparison - a two-sample t-test for means. Keep it conceptual this week per the course's depth decision: we interpret a supplied result, we do not compute the two-sample standard error by hand. What's the SAME: it still produces a test statistic and a p-value, and we still compare p to alpha and conclude in context - identical four beats. What's DIFFERENT: the hypotheses. Now H-naught is 'the two means are equal,' mu-A equals mu-B, which is the same as 'their difference is zero,' and H-alternative is 'they're different,' or one-sided 'A is higher than B.' And the 'distance' is now built from mean-of-A minus mean-of-B over the standard error of that difference - same shape, distance over wobble, just two groups. The exact denominator is a Week-15-and-beyond detail; this week we read the verdict. Next slide: a worked interpretation.</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1554480"/>
            <a:ext cx="10725912" cy="457200"/>
          </a:xfrm>
          <a:prstGeom prst="rect">
            <a:avLst/>
          </a:prstGeom>
          <a:noFill/>
        </p:spPr>
        <p:txBody>
          <a:bodyPr wrap="square" anchor="t">
            <a:spAutoFit/>
          </a:bodyPr>
          <a:lstStyle/>
          <a:p>
            <a:pPr algn="ctr"/>
            <a:r>
              <a:rPr sz="1500" b="1">
                <a:solidFill>
                  <a:srgbClr val="8FB8D9"/>
                </a:solidFill>
                <a:latin typeface="Calibri"/>
              </a:rPr>
              <a:t>INTRODUCTION TO STATISTICS  ·  MATH 11  ·  WEEK 14</a:t>
            </a:r>
          </a:p>
        </p:txBody>
      </p:sp>
      <p:sp>
        <p:nvSpPr>
          <p:cNvPr id="3" name="TextBox 2"/>
          <p:cNvSpPr txBox="1"/>
          <p:nvPr/>
        </p:nvSpPr>
        <p:spPr>
          <a:xfrm>
            <a:off x="548640" y="2103120"/>
            <a:ext cx="11091672" cy="2194560"/>
          </a:xfrm>
          <a:prstGeom prst="rect">
            <a:avLst/>
          </a:prstGeom>
          <a:noFill/>
        </p:spPr>
        <p:txBody>
          <a:bodyPr wrap="square" anchor="t">
            <a:spAutoFit/>
          </a:bodyPr>
          <a:lstStyle/>
          <a:p>
            <a:pPr algn="ctr"/>
            <a:r>
              <a:rPr sz="6000" b="1">
                <a:solidFill>
                  <a:srgbClr val="FFFFFF"/>
                </a:solidFill>
                <a:latin typeface="Calibri"/>
              </a:rPr>
              <a:t>Tests for Means</a:t>
            </a:r>
          </a:p>
          <a:p>
            <a:pPr algn="ctr"/>
            <a:r>
              <a:rPr sz="6000" b="1">
                <a:solidFill>
                  <a:srgbClr val="FFFFFF"/>
                </a:solidFill>
                <a:latin typeface="Calibri"/>
              </a:rPr>
              <a:t>&amp; Proportions</a:t>
            </a:r>
          </a:p>
        </p:txBody>
      </p:sp>
      <p:sp>
        <p:nvSpPr>
          <p:cNvPr id="4" name="TextBox 3"/>
          <p:cNvSpPr txBox="1"/>
          <p:nvPr/>
        </p:nvSpPr>
        <p:spPr>
          <a:xfrm>
            <a:off x="914400" y="4526280"/>
            <a:ext cx="10360152" cy="822960"/>
          </a:xfrm>
          <a:prstGeom prst="rect">
            <a:avLst/>
          </a:prstGeom>
          <a:noFill/>
        </p:spPr>
        <p:txBody>
          <a:bodyPr wrap="square" anchor="t">
            <a:spAutoFit/>
          </a:bodyPr>
          <a:lstStyle/>
          <a:p>
            <a:pPr algn="ctr"/>
            <a:r>
              <a:rPr sz="2200" b="0">
                <a:solidFill>
                  <a:srgbClr val="8FB8D9"/>
                </a:solidFill>
                <a:latin typeface="Calibri"/>
              </a:rPr>
              <a:t>Where does the p-value come from? A t for means, a z for proportions.</a:t>
            </a:r>
          </a:p>
        </p:txBody>
      </p:sp>
      <p:sp>
        <p:nvSpPr>
          <p:cNvPr id="5" name="TextBox 4"/>
          <p:cNvSpPr txBox="1"/>
          <p:nvPr/>
        </p:nvSpPr>
        <p:spPr>
          <a:xfrm>
            <a:off x="914400" y="5257800"/>
            <a:ext cx="10360152" cy="822960"/>
          </a:xfrm>
          <a:prstGeom prst="rect">
            <a:avLst/>
          </a:prstGeom>
          <a:noFill/>
        </p:spPr>
        <p:txBody>
          <a:bodyPr wrap="square" anchor="t">
            <a:spAutoFit/>
          </a:bodyPr>
          <a:lstStyle/>
          <a:p>
            <a:pPr algn="ctr"/>
            <a:r>
              <a:rPr sz="1700" b="0">
                <a:solidFill>
                  <a:srgbClr val="F2F6FA"/>
                </a:solidFill>
                <a:latin typeface="Calibri"/>
              </a:rPr>
              <a:t>Silver Oak University  ·  Department of Mathematics &amp; Statistics  ·  Prof. Rivera</a:t>
            </a:r>
          </a:p>
        </p:txBody>
      </p:sp>
      <p:sp>
        <p:nvSpPr>
          <p:cNvPr id="6" name="TextBox 5"/>
          <p:cNvSpPr txBox="1"/>
          <p:nvPr/>
        </p:nvSpPr>
        <p:spPr>
          <a:xfrm>
            <a:off x="914400" y="6035040"/>
            <a:ext cx="10360152" cy="822960"/>
          </a:xfrm>
          <a:prstGeom prst="rect">
            <a:avLst/>
          </a:prstGeom>
          <a:noFill/>
        </p:spPr>
        <p:txBody>
          <a:bodyPr wrap="square" anchor="t">
            <a:spAutoFit/>
          </a:bodyPr>
          <a:lstStyle/>
          <a:p>
            <a:pPr algn="ctr"/>
            <a:r>
              <a:rPr sz="1500" b="0">
                <a:solidFill>
                  <a:srgbClr val="6E8CA6"/>
                </a:solidFill>
                <a:latin typeface="Calibri"/>
              </a:rPr>
              <a:t>~ Prof. Rivera's edition  ·  Fall 2026  ·  built with thecoursemaker.com</a:t>
            </a:r>
          </a:p>
        </p:txBody>
      </p:sp>
      <p:sp>
        <p:nvSpPr>
          <p:cNvPr id="7" name="TextBox 6"/>
          <p:cNvSpPr txBox="1"/>
          <p:nvPr/>
        </p:nvSpPr>
        <p:spPr>
          <a:xfrm>
            <a:off x="11430000" y="6355080"/>
            <a:ext cx="548640" cy="365760"/>
          </a:xfrm>
          <a:prstGeom prst="rect">
            <a:avLst/>
          </a:prstGeom>
          <a:noFill/>
        </p:spPr>
        <p:txBody>
          <a:bodyPr wrap="square" anchor="t">
            <a:spAutoFit/>
          </a:bodyPr>
          <a:lstStyle/>
          <a:p>
            <a:pPr algn="r"/>
            <a:r>
              <a:rPr sz="1100" b="0">
                <a:solidFill>
                  <a:srgbClr val="6E8CA6"/>
                </a:solidFill>
                <a:latin typeface="Calibri"/>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777240"/>
            <a:ext cx="10725912" cy="457200"/>
          </a:xfrm>
          <a:prstGeom prst="rect">
            <a:avLst/>
          </a:prstGeom>
          <a:noFill/>
        </p:spPr>
        <p:txBody>
          <a:bodyPr wrap="square" anchor="t">
            <a:spAutoFit/>
          </a:bodyPr>
          <a:lstStyle/>
          <a:p>
            <a:pPr algn="ctr"/>
            <a:r>
              <a:rPr sz="1500" b="1">
                <a:solidFill>
                  <a:srgbClr val="8FB8D9"/>
                </a:solidFill>
                <a:latin typeface="Calibri"/>
              </a:rPr>
              <a:t>TWO-SAMPLE  ·  INTERPRET A HANDED RESULT  ·  A/B CHECKOUT TEST</a:t>
            </a:r>
          </a:p>
        </p:txBody>
      </p:sp>
      <p:sp>
        <p:nvSpPr>
          <p:cNvPr id="3" name="TextBox 2"/>
          <p:cNvSpPr txBox="1"/>
          <p:nvPr/>
        </p:nvSpPr>
        <p:spPr>
          <a:xfrm>
            <a:off x="548640" y="1371600"/>
            <a:ext cx="11091672" cy="914400"/>
          </a:xfrm>
          <a:prstGeom prst="rect">
            <a:avLst/>
          </a:prstGeom>
          <a:noFill/>
        </p:spPr>
        <p:txBody>
          <a:bodyPr wrap="square" anchor="t">
            <a:spAutoFit/>
          </a:bodyPr>
          <a:lstStyle/>
          <a:p>
            <a:pPr algn="ctr"/>
            <a:r>
              <a:rPr sz="5600" b="1">
                <a:solidFill>
                  <a:srgbClr val="FFFFFF"/>
                </a:solidFill>
                <a:latin typeface="Calibri"/>
              </a:rPr>
              <a:t>p = 0.02</a:t>
            </a:r>
          </a:p>
        </p:txBody>
      </p:sp>
      <p:sp>
        <p:nvSpPr>
          <p:cNvPr id="4" name="TextBox 3"/>
          <p:cNvSpPr txBox="1"/>
          <p:nvPr/>
        </p:nvSpPr>
        <p:spPr>
          <a:xfrm>
            <a:off x="548640" y="2514600"/>
            <a:ext cx="11091672" cy="731520"/>
          </a:xfrm>
          <a:prstGeom prst="rect">
            <a:avLst/>
          </a:prstGeom>
          <a:noFill/>
        </p:spPr>
        <p:txBody>
          <a:bodyPr wrap="square" anchor="t">
            <a:spAutoFit/>
          </a:bodyPr>
          <a:lstStyle/>
          <a:p>
            <a:pPr algn="ctr"/>
            <a:r>
              <a:rPr sz="2000" b="1">
                <a:solidFill>
                  <a:srgbClr val="5AC8E0"/>
                </a:solidFill>
                <a:latin typeface="Calibri"/>
              </a:rPr>
              <a:t>Design A mean order = $54   ·   Design B = $50   ·   α = 0.05</a:t>
            </a:r>
          </a:p>
        </p:txBody>
      </p:sp>
      <p:sp>
        <p:nvSpPr>
          <p:cNvPr id="5" name="TextBox 4"/>
          <p:cNvSpPr txBox="1"/>
          <p:nvPr/>
        </p:nvSpPr>
        <p:spPr>
          <a:xfrm>
            <a:off x="1005840" y="3429000"/>
            <a:ext cx="2560320" cy="777240"/>
          </a:xfrm>
          <a:prstGeom prst="rect">
            <a:avLst/>
          </a:prstGeom>
          <a:noFill/>
        </p:spPr>
        <p:txBody>
          <a:bodyPr wrap="square" anchor="t">
            <a:spAutoFit/>
          </a:bodyPr>
          <a:lstStyle/>
          <a:p>
            <a:pPr algn="l"/>
            <a:r>
              <a:rPr sz="1900" b="1">
                <a:solidFill>
                  <a:srgbClr val="5AC8E0"/>
                </a:solidFill>
                <a:latin typeface="Calibri"/>
              </a:rPr>
              <a:t>STATE</a:t>
            </a:r>
          </a:p>
        </p:txBody>
      </p:sp>
      <p:sp>
        <p:nvSpPr>
          <p:cNvPr id="6" name="TextBox 5"/>
          <p:cNvSpPr txBox="1"/>
          <p:nvPr/>
        </p:nvSpPr>
        <p:spPr>
          <a:xfrm>
            <a:off x="3749039" y="3429000"/>
            <a:ext cx="7498079" cy="777240"/>
          </a:xfrm>
          <a:prstGeom prst="rect">
            <a:avLst/>
          </a:prstGeom>
          <a:noFill/>
        </p:spPr>
        <p:txBody>
          <a:bodyPr wrap="square" anchor="t">
            <a:spAutoFit/>
          </a:bodyPr>
          <a:lstStyle/>
          <a:p>
            <a:pPr algn="l"/>
            <a:r>
              <a:rPr sz="1500" b="0">
                <a:solidFill>
                  <a:srgbClr val="F2F6FA"/>
                </a:solidFill>
                <a:latin typeface="Calibri"/>
              </a:rPr>
              <a:t>H₀: the two designs have the same mean order value (μA = μB)   ·   Hₐ: they differ</a:t>
            </a:r>
          </a:p>
        </p:txBody>
      </p:sp>
      <p:sp>
        <p:nvSpPr>
          <p:cNvPr id="7" name="TextBox 6"/>
          <p:cNvSpPr txBox="1"/>
          <p:nvPr/>
        </p:nvSpPr>
        <p:spPr>
          <a:xfrm>
            <a:off x="1005840" y="4297680"/>
            <a:ext cx="2560320" cy="777240"/>
          </a:xfrm>
          <a:prstGeom prst="rect">
            <a:avLst/>
          </a:prstGeom>
          <a:noFill/>
        </p:spPr>
        <p:txBody>
          <a:bodyPr wrap="square" anchor="t">
            <a:spAutoFit/>
          </a:bodyPr>
          <a:lstStyle/>
          <a:p>
            <a:pPr algn="l"/>
            <a:r>
              <a:rPr sz="1900" b="1">
                <a:solidFill>
                  <a:srgbClr val="5AC8E0"/>
                </a:solidFill>
                <a:latin typeface="Calibri"/>
              </a:rPr>
              <a:t>COMPARE</a:t>
            </a:r>
          </a:p>
        </p:txBody>
      </p:sp>
      <p:sp>
        <p:nvSpPr>
          <p:cNvPr id="8" name="TextBox 7"/>
          <p:cNvSpPr txBox="1"/>
          <p:nvPr/>
        </p:nvSpPr>
        <p:spPr>
          <a:xfrm>
            <a:off x="3749039" y="4297680"/>
            <a:ext cx="7498079" cy="777240"/>
          </a:xfrm>
          <a:prstGeom prst="rect">
            <a:avLst/>
          </a:prstGeom>
          <a:noFill/>
        </p:spPr>
        <p:txBody>
          <a:bodyPr wrap="square" anchor="t">
            <a:spAutoFit/>
          </a:bodyPr>
          <a:lstStyle/>
          <a:p>
            <a:pPr algn="l"/>
            <a:r>
              <a:rPr sz="1500" b="0">
                <a:solidFill>
                  <a:srgbClr val="F2F6FA"/>
                </a:solidFill>
                <a:latin typeface="Calibri"/>
              </a:rPr>
              <a:t>0.02  ≤  0.05  →  reject H₀</a:t>
            </a:r>
          </a:p>
        </p:txBody>
      </p:sp>
      <p:sp>
        <p:nvSpPr>
          <p:cNvPr id="9" name="TextBox 8"/>
          <p:cNvSpPr txBox="1"/>
          <p:nvPr/>
        </p:nvSpPr>
        <p:spPr>
          <a:xfrm>
            <a:off x="1005840" y="5166360"/>
            <a:ext cx="2560320" cy="777240"/>
          </a:xfrm>
          <a:prstGeom prst="rect">
            <a:avLst/>
          </a:prstGeom>
          <a:noFill/>
        </p:spPr>
        <p:txBody>
          <a:bodyPr wrap="square" anchor="t">
            <a:spAutoFit/>
          </a:bodyPr>
          <a:lstStyle/>
          <a:p>
            <a:pPr algn="l"/>
            <a:r>
              <a:rPr sz="1900" b="1">
                <a:solidFill>
                  <a:srgbClr val="5AC8E0"/>
                </a:solidFill>
                <a:latin typeface="Calibri"/>
              </a:rPr>
              <a:t>CONCLUDE</a:t>
            </a:r>
          </a:p>
        </p:txBody>
      </p:sp>
      <p:sp>
        <p:nvSpPr>
          <p:cNvPr id="10" name="TextBox 9"/>
          <p:cNvSpPr txBox="1"/>
          <p:nvPr/>
        </p:nvSpPr>
        <p:spPr>
          <a:xfrm>
            <a:off x="3749039" y="5166360"/>
            <a:ext cx="7498079" cy="777240"/>
          </a:xfrm>
          <a:prstGeom prst="rect">
            <a:avLst/>
          </a:prstGeom>
          <a:noFill/>
        </p:spPr>
        <p:txBody>
          <a:bodyPr wrap="square" anchor="t">
            <a:spAutoFit/>
          </a:bodyPr>
          <a:lstStyle/>
          <a:p>
            <a:pPr algn="l"/>
            <a:r>
              <a:rPr sz="1500" b="0">
                <a:solidFill>
                  <a:srgbClr val="F2F6FA"/>
                </a:solidFill>
                <a:latin typeface="Calibri"/>
              </a:rPr>
              <a:t>“significant evidence the two designs give different mean order values” — A’s is higher; the $4 size is a separate practical question</a:t>
            </a:r>
          </a:p>
        </p:txBody>
      </p:sp>
      <p:sp>
        <p:nvSpPr>
          <p:cNvPr id="11" name="TextBox 10"/>
          <p:cNvSpPr txBox="1"/>
          <p:nvPr/>
        </p:nvSpPr>
        <p:spPr>
          <a:xfrm>
            <a:off x="11430000" y="6355080"/>
            <a:ext cx="548640" cy="365760"/>
          </a:xfrm>
          <a:prstGeom prst="rect">
            <a:avLst/>
          </a:prstGeom>
          <a:noFill/>
        </p:spPr>
        <p:txBody>
          <a:bodyPr wrap="square" anchor="t">
            <a:spAutoFit/>
          </a:bodyPr>
          <a:lstStyle/>
          <a:p>
            <a:pPr algn="r"/>
            <a:r>
              <a:rPr sz="1100" b="0">
                <a:solidFill>
                  <a:srgbClr val="6E8CA6"/>
                </a:solidFill>
                <a:latin typeface="Calibri"/>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640080"/>
            <a:ext cx="10725912" cy="457200"/>
          </a:xfrm>
          <a:prstGeom prst="rect">
            <a:avLst/>
          </a:prstGeom>
          <a:noFill/>
        </p:spPr>
        <p:txBody>
          <a:bodyPr wrap="square" anchor="t">
            <a:spAutoFit/>
          </a:bodyPr>
          <a:lstStyle/>
          <a:p>
            <a:pPr algn="ctr"/>
            <a:r>
              <a:rPr sz="1500" b="1">
                <a:solidFill>
                  <a:srgbClr val="8FB8D9"/>
                </a:solidFill>
                <a:latin typeface="Calibri"/>
              </a:rPr>
              <a:t>CHOOSING THE RIGHT TEST  ·  TWO QUESTIONS</a:t>
            </a:r>
          </a:p>
        </p:txBody>
      </p:sp>
      <p:sp>
        <p:nvSpPr>
          <p:cNvPr id="3" name="TextBox 2"/>
          <p:cNvSpPr txBox="1"/>
          <p:nvPr/>
        </p:nvSpPr>
        <p:spPr>
          <a:xfrm>
            <a:off x="548640" y="1143000"/>
            <a:ext cx="11091672" cy="822960"/>
          </a:xfrm>
          <a:prstGeom prst="rect">
            <a:avLst/>
          </a:prstGeom>
          <a:noFill/>
        </p:spPr>
        <p:txBody>
          <a:bodyPr wrap="square" anchor="t">
            <a:spAutoFit/>
          </a:bodyPr>
          <a:lstStyle/>
          <a:p>
            <a:pPr algn="ctr"/>
            <a:r>
              <a:rPr sz="3200" b="1">
                <a:solidFill>
                  <a:srgbClr val="FFFFFF"/>
                </a:solidFill>
                <a:latin typeface="Calibri"/>
              </a:rPr>
              <a:t>The part students actually miss</a:t>
            </a:r>
          </a:p>
        </p:txBody>
      </p:sp>
      <p:sp>
        <p:nvSpPr>
          <p:cNvPr id="4" name="TextBox 3"/>
          <p:cNvSpPr txBox="1"/>
          <p:nvPr/>
        </p:nvSpPr>
        <p:spPr>
          <a:xfrm>
            <a:off x="914400" y="2057400"/>
            <a:ext cx="10360152" cy="640080"/>
          </a:xfrm>
          <a:prstGeom prst="rect">
            <a:avLst/>
          </a:prstGeom>
          <a:noFill/>
        </p:spPr>
        <p:txBody>
          <a:bodyPr wrap="square" anchor="t">
            <a:spAutoFit/>
          </a:bodyPr>
          <a:lstStyle/>
          <a:p>
            <a:pPr algn="l"/>
            <a:r>
              <a:rPr sz="1900" b="1">
                <a:solidFill>
                  <a:srgbClr val="5AC8E0"/>
                </a:solidFill>
                <a:latin typeface="Calibri"/>
              </a:rPr>
              <a:t>Q1   Mean or proportion?   →   average/measurement = t   ·   share/rate/% = z</a:t>
            </a:r>
          </a:p>
        </p:txBody>
      </p:sp>
      <p:sp>
        <p:nvSpPr>
          <p:cNvPr id="5" name="TextBox 4"/>
          <p:cNvSpPr txBox="1"/>
          <p:nvPr/>
        </p:nvSpPr>
        <p:spPr>
          <a:xfrm>
            <a:off x="914400" y="2697480"/>
            <a:ext cx="10360152" cy="640080"/>
          </a:xfrm>
          <a:prstGeom prst="rect">
            <a:avLst/>
          </a:prstGeom>
          <a:noFill/>
        </p:spPr>
        <p:txBody>
          <a:bodyPr wrap="square" anchor="t">
            <a:spAutoFit/>
          </a:bodyPr>
          <a:lstStyle/>
          <a:p>
            <a:pPr algn="l"/>
            <a:r>
              <a:rPr sz="1900" b="1">
                <a:solidFill>
                  <a:srgbClr val="5AC8E0"/>
                </a:solidFill>
                <a:latin typeface="Calibri"/>
              </a:rPr>
              <a:t>Q2   One group or two?   →   vs a fixed number = one-sample   ·   vs another group = two-sample</a:t>
            </a:r>
          </a:p>
        </p:txBody>
      </p:sp>
      <p:sp>
        <p:nvSpPr>
          <p:cNvPr id="6" name="TextBox 5"/>
          <p:cNvSpPr txBox="1"/>
          <p:nvPr/>
        </p:nvSpPr>
        <p:spPr>
          <a:xfrm>
            <a:off x="914400" y="3703320"/>
            <a:ext cx="3840480" cy="457200"/>
          </a:xfrm>
          <a:prstGeom prst="rect">
            <a:avLst/>
          </a:prstGeom>
          <a:noFill/>
        </p:spPr>
        <p:txBody>
          <a:bodyPr wrap="square" anchor="t">
            <a:spAutoFit/>
          </a:bodyPr>
          <a:lstStyle/>
          <a:p>
            <a:pPr algn="l"/>
            <a:r>
              <a:rPr sz="1500" b="1">
                <a:solidFill>
                  <a:srgbClr val="8FB8D9"/>
                </a:solidFill>
                <a:latin typeface="Calibri"/>
              </a:rPr>
              <a:t>What it’s about</a:t>
            </a:r>
          </a:p>
        </p:txBody>
      </p:sp>
      <p:sp>
        <p:nvSpPr>
          <p:cNvPr id="7" name="TextBox 6"/>
          <p:cNvSpPr txBox="1"/>
          <p:nvPr/>
        </p:nvSpPr>
        <p:spPr>
          <a:xfrm>
            <a:off x="4846320" y="3703320"/>
            <a:ext cx="3200400" cy="457200"/>
          </a:xfrm>
          <a:prstGeom prst="rect">
            <a:avLst/>
          </a:prstGeom>
          <a:noFill/>
        </p:spPr>
        <p:txBody>
          <a:bodyPr wrap="square" anchor="t">
            <a:spAutoFit/>
          </a:bodyPr>
          <a:lstStyle/>
          <a:p>
            <a:pPr algn="l"/>
            <a:r>
              <a:rPr sz="1500" b="1">
                <a:solidFill>
                  <a:srgbClr val="8FB8D9"/>
                </a:solidFill>
                <a:latin typeface="Calibri"/>
              </a:rPr>
              <a:t>vs a fixed number</a:t>
            </a:r>
          </a:p>
        </p:txBody>
      </p:sp>
      <p:sp>
        <p:nvSpPr>
          <p:cNvPr id="8" name="TextBox 7"/>
          <p:cNvSpPr txBox="1"/>
          <p:nvPr/>
        </p:nvSpPr>
        <p:spPr>
          <a:xfrm>
            <a:off x="8138160" y="3703320"/>
            <a:ext cx="3108960" cy="457200"/>
          </a:xfrm>
          <a:prstGeom prst="rect">
            <a:avLst/>
          </a:prstGeom>
          <a:noFill/>
        </p:spPr>
        <p:txBody>
          <a:bodyPr wrap="square" anchor="t">
            <a:spAutoFit/>
          </a:bodyPr>
          <a:lstStyle/>
          <a:p>
            <a:pPr algn="l"/>
            <a:r>
              <a:rPr sz="1500" b="1">
                <a:solidFill>
                  <a:srgbClr val="8FB8D9"/>
                </a:solidFill>
                <a:latin typeface="Calibri"/>
              </a:rPr>
              <a:t>vs another group</a:t>
            </a:r>
          </a:p>
        </p:txBody>
      </p:sp>
      <p:sp>
        <p:nvSpPr>
          <p:cNvPr id="9" name="TextBox 8"/>
          <p:cNvSpPr txBox="1"/>
          <p:nvPr/>
        </p:nvSpPr>
        <p:spPr>
          <a:xfrm>
            <a:off x="914400" y="4251960"/>
            <a:ext cx="3840480" cy="640080"/>
          </a:xfrm>
          <a:prstGeom prst="rect">
            <a:avLst/>
          </a:prstGeom>
          <a:noFill/>
        </p:spPr>
        <p:txBody>
          <a:bodyPr wrap="square" anchor="t">
            <a:spAutoFit/>
          </a:bodyPr>
          <a:lstStyle/>
          <a:p>
            <a:pPr algn="l"/>
            <a:r>
              <a:rPr sz="1600" b="1">
                <a:solidFill>
                  <a:srgbClr val="FFFFFF"/>
                </a:solidFill>
                <a:latin typeface="Calibri"/>
              </a:rPr>
              <a:t>a MEAN (average)</a:t>
            </a:r>
          </a:p>
        </p:txBody>
      </p:sp>
      <p:sp>
        <p:nvSpPr>
          <p:cNvPr id="10" name="TextBox 9"/>
          <p:cNvSpPr txBox="1"/>
          <p:nvPr/>
        </p:nvSpPr>
        <p:spPr>
          <a:xfrm>
            <a:off x="4846320" y="4251960"/>
            <a:ext cx="3200400" cy="640080"/>
          </a:xfrm>
          <a:prstGeom prst="rect">
            <a:avLst/>
          </a:prstGeom>
          <a:noFill/>
        </p:spPr>
        <p:txBody>
          <a:bodyPr wrap="square" anchor="t">
            <a:spAutoFit/>
          </a:bodyPr>
          <a:lstStyle/>
          <a:p>
            <a:pPr algn="l"/>
            <a:r>
              <a:rPr sz="1600" b="0">
                <a:solidFill>
                  <a:srgbClr val="F2F6FA"/>
                </a:solidFill>
                <a:latin typeface="Calibri"/>
              </a:rPr>
              <a:t>one-sample t-test</a:t>
            </a:r>
          </a:p>
        </p:txBody>
      </p:sp>
      <p:sp>
        <p:nvSpPr>
          <p:cNvPr id="11" name="TextBox 10"/>
          <p:cNvSpPr txBox="1"/>
          <p:nvPr/>
        </p:nvSpPr>
        <p:spPr>
          <a:xfrm>
            <a:off x="8138160" y="4251960"/>
            <a:ext cx="3108960" cy="640080"/>
          </a:xfrm>
          <a:prstGeom prst="rect">
            <a:avLst/>
          </a:prstGeom>
          <a:noFill/>
        </p:spPr>
        <p:txBody>
          <a:bodyPr wrap="square" anchor="t">
            <a:spAutoFit/>
          </a:bodyPr>
          <a:lstStyle/>
          <a:p>
            <a:pPr algn="l"/>
            <a:r>
              <a:rPr sz="1600" b="0">
                <a:solidFill>
                  <a:srgbClr val="F2F6FA"/>
                </a:solidFill>
                <a:latin typeface="Calibri"/>
              </a:rPr>
              <a:t>two-sample (t)</a:t>
            </a:r>
          </a:p>
        </p:txBody>
      </p:sp>
      <p:sp>
        <p:nvSpPr>
          <p:cNvPr id="12" name="TextBox 11"/>
          <p:cNvSpPr txBox="1"/>
          <p:nvPr/>
        </p:nvSpPr>
        <p:spPr>
          <a:xfrm>
            <a:off x="914400" y="4937760"/>
            <a:ext cx="3840480" cy="640080"/>
          </a:xfrm>
          <a:prstGeom prst="rect">
            <a:avLst/>
          </a:prstGeom>
          <a:noFill/>
        </p:spPr>
        <p:txBody>
          <a:bodyPr wrap="square" anchor="t">
            <a:spAutoFit/>
          </a:bodyPr>
          <a:lstStyle/>
          <a:p>
            <a:pPr algn="l"/>
            <a:r>
              <a:rPr sz="1600" b="1">
                <a:solidFill>
                  <a:srgbClr val="FFFFFF"/>
                </a:solidFill>
                <a:latin typeface="Calibri"/>
              </a:rPr>
              <a:t>a PROPORTION (%)</a:t>
            </a:r>
          </a:p>
        </p:txBody>
      </p:sp>
      <p:sp>
        <p:nvSpPr>
          <p:cNvPr id="13" name="TextBox 12"/>
          <p:cNvSpPr txBox="1"/>
          <p:nvPr/>
        </p:nvSpPr>
        <p:spPr>
          <a:xfrm>
            <a:off x="4846320" y="4937760"/>
            <a:ext cx="3200400" cy="640080"/>
          </a:xfrm>
          <a:prstGeom prst="rect">
            <a:avLst/>
          </a:prstGeom>
          <a:noFill/>
        </p:spPr>
        <p:txBody>
          <a:bodyPr wrap="square" anchor="t">
            <a:spAutoFit/>
          </a:bodyPr>
          <a:lstStyle/>
          <a:p>
            <a:pPr algn="l"/>
            <a:r>
              <a:rPr sz="1600" b="0">
                <a:solidFill>
                  <a:srgbClr val="F2F6FA"/>
                </a:solidFill>
                <a:latin typeface="Calibri"/>
              </a:rPr>
              <a:t>one-proportion z-test</a:t>
            </a:r>
          </a:p>
        </p:txBody>
      </p:sp>
      <p:sp>
        <p:nvSpPr>
          <p:cNvPr id="14" name="TextBox 13"/>
          <p:cNvSpPr txBox="1"/>
          <p:nvPr/>
        </p:nvSpPr>
        <p:spPr>
          <a:xfrm>
            <a:off x="8138160" y="4937760"/>
            <a:ext cx="3108960" cy="640080"/>
          </a:xfrm>
          <a:prstGeom prst="rect">
            <a:avLst/>
          </a:prstGeom>
          <a:noFill/>
        </p:spPr>
        <p:txBody>
          <a:bodyPr wrap="square" anchor="t">
            <a:spAutoFit/>
          </a:bodyPr>
          <a:lstStyle/>
          <a:p>
            <a:pPr algn="l"/>
            <a:r>
              <a:rPr sz="1600" b="0">
                <a:solidFill>
                  <a:srgbClr val="F2F6FA"/>
                </a:solidFill>
                <a:latin typeface="Calibri"/>
              </a:rPr>
              <a:t>(two-proportion — later)</a:t>
            </a:r>
          </a:p>
        </p:txBody>
      </p:sp>
      <p:sp>
        <p:nvSpPr>
          <p:cNvPr id="15" name="TextBox 14"/>
          <p:cNvSpPr txBox="1"/>
          <p:nvPr/>
        </p:nvSpPr>
        <p:spPr>
          <a:xfrm>
            <a:off x="914400" y="5715000"/>
            <a:ext cx="10360152" cy="548640"/>
          </a:xfrm>
          <a:prstGeom prst="rect">
            <a:avLst/>
          </a:prstGeom>
          <a:noFill/>
        </p:spPr>
        <p:txBody>
          <a:bodyPr wrap="square" anchor="t">
            <a:spAutoFit/>
          </a:bodyPr>
          <a:lstStyle/>
          <a:p>
            <a:pPr algn="l"/>
            <a:r>
              <a:rPr sz="1700" b="1">
                <a:solidFill>
                  <a:srgbClr val="5AC8E0"/>
                </a:solidFill>
                <a:latin typeface="Calibri"/>
              </a:rPr>
              <a:t>Count the groups in the question.  Mean → t.  Proportion → z.</a:t>
            </a:r>
          </a:p>
        </p:txBody>
      </p:sp>
      <p:sp>
        <p:nvSpPr>
          <p:cNvPr id="16" name="TextBox 15"/>
          <p:cNvSpPr txBox="1"/>
          <p:nvPr/>
        </p:nvSpPr>
        <p:spPr>
          <a:xfrm>
            <a:off x="11430000" y="6355080"/>
            <a:ext cx="548640" cy="365760"/>
          </a:xfrm>
          <a:prstGeom prst="rect">
            <a:avLst/>
          </a:prstGeom>
          <a:noFill/>
        </p:spPr>
        <p:txBody>
          <a:bodyPr wrap="square" anchor="t">
            <a:spAutoFit/>
          </a:bodyPr>
          <a:lstStyle/>
          <a:p>
            <a:pPr algn="r"/>
            <a:r>
              <a:rPr sz="1100" b="0">
                <a:solidFill>
                  <a:srgbClr val="6E8CA6"/>
                </a:solidFill>
                <a:latin typeface="Calibri"/>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1234440"/>
            <a:ext cx="10725912" cy="457200"/>
          </a:xfrm>
          <a:prstGeom prst="rect">
            <a:avLst/>
          </a:prstGeom>
          <a:noFill/>
        </p:spPr>
        <p:txBody>
          <a:bodyPr wrap="square" anchor="t">
            <a:spAutoFit/>
          </a:bodyPr>
          <a:lstStyle/>
          <a:p>
            <a:pPr algn="ctr"/>
            <a:r>
              <a:rPr sz="1500" b="1">
                <a:solidFill>
                  <a:srgbClr val="8FB8D9"/>
                </a:solidFill>
                <a:latin typeface="Calibri"/>
              </a:rPr>
              <a:t>THE DECISION RULE  ·  UNCHANGED FROM WEEK 13</a:t>
            </a:r>
          </a:p>
        </p:txBody>
      </p:sp>
      <p:sp>
        <p:nvSpPr>
          <p:cNvPr id="3" name="TextBox 2"/>
          <p:cNvSpPr txBox="1"/>
          <p:nvPr/>
        </p:nvSpPr>
        <p:spPr>
          <a:xfrm>
            <a:off x="548640" y="1920240"/>
            <a:ext cx="11091672" cy="1097280"/>
          </a:xfrm>
          <a:prstGeom prst="rect">
            <a:avLst/>
          </a:prstGeom>
          <a:noFill/>
        </p:spPr>
        <p:txBody>
          <a:bodyPr wrap="square" anchor="t">
            <a:spAutoFit/>
          </a:bodyPr>
          <a:lstStyle/>
          <a:p>
            <a:pPr algn="ctr"/>
            <a:r>
              <a:rPr sz="4600" b="1">
                <a:solidFill>
                  <a:srgbClr val="FFFFFF"/>
                </a:solidFill>
                <a:latin typeface="Calibri"/>
              </a:rPr>
              <a:t>p  ≤  α   →   reject  H₀</a:t>
            </a:r>
          </a:p>
        </p:txBody>
      </p:sp>
      <p:sp>
        <p:nvSpPr>
          <p:cNvPr id="4" name="TextBox 3"/>
          <p:cNvSpPr txBox="1"/>
          <p:nvPr/>
        </p:nvSpPr>
        <p:spPr>
          <a:xfrm>
            <a:off x="548640" y="3063240"/>
            <a:ext cx="11091672" cy="914400"/>
          </a:xfrm>
          <a:prstGeom prst="rect">
            <a:avLst/>
          </a:prstGeom>
          <a:noFill/>
        </p:spPr>
        <p:txBody>
          <a:bodyPr wrap="square" anchor="t">
            <a:spAutoFit/>
          </a:bodyPr>
          <a:lstStyle/>
          <a:p>
            <a:pPr algn="ctr"/>
            <a:r>
              <a:rPr sz="4000" b="1">
                <a:solidFill>
                  <a:srgbClr val="5AC8E0"/>
                </a:solidFill>
                <a:latin typeface="Calibri"/>
              </a:rPr>
              <a:t>p  &gt;  α   →   fail to reject  H₀</a:t>
            </a:r>
          </a:p>
        </p:txBody>
      </p:sp>
      <p:sp>
        <p:nvSpPr>
          <p:cNvPr id="5" name="TextBox 4"/>
          <p:cNvSpPr txBox="1"/>
          <p:nvPr/>
        </p:nvSpPr>
        <p:spPr>
          <a:xfrm>
            <a:off x="914400" y="4434840"/>
            <a:ext cx="10360152" cy="822960"/>
          </a:xfrm>
          <a:prstGeom prst="rect">
            <a:avLst/>
          </a:prstGeom>
          <a:noFill/>
        </p:spPr>
        <p:txBody>
          <a:bodyPr wrap="square" anchor="t">
            <a:spAutoFit/>
          </a:bodyPr>
          <a:lstStyle/>
          <a:p>
            <a:pPr algn="ctr"/>
            <a:r>
              <a:rPr sz="2000" b="0">
                <a:solidFill>
                  <a:srgbClr val="8FB8D9"/>
                </a:solidFill>
                <a:latin typeface="Calibri"/>
              </a:rPr>
              <a:t>The NEW part this week is Step 2 — computing the t or z that produces the p-value.</a:t>
            </a:r>
          </a:p>
        </p:txBody>
      </p:sp>
      <p:sp>
        <p:nvSpPr>
          <p:cNvPr id="6" name="TextBox 5"/>
          <p:cNvSpPr txBox="1"/>
          <p:nvPr/>
        </p:nvSpPr>
        <p:spPr>
          <a:xfrm>
            <a:off x="914400" y="5166360"/>
            <a:ext cx="10360152" cy="822960"/>
          </a:xfrm>
          <a:prstGeom prst="rect">
            <a:avLst/>
          </a:prstGeom>
          <a:noFill/>
        </p:spPr>
        <p:txBody>
          <a:bodyPr wrap="square" anchor="t">
            <a:spAutoFit/>
          </a:bodyPr>
          <a:lstStyle/>
          <a:p>
            <a:pPr algn="ctr"/>
            <a:r>
              <a:rPr sz="1600" b="0">
                <a:solidFill>
                  <a:srgbClr val="F2F6FA"/>
                </a:solidFill>
                <a:latin typeface="Calibri"/>
              </a:rPr>
              <a:t>t = 2.00, p ≈ 0.028 → reject   ·   z = 2.00, p ≈ 0.023 → reject   ·   p ≈ 0.20 → fail to reject</a:t>
            </a:r>
          </a:p>
        </p:txBody>
      </p:sp>
      <p:sp>
        <p:nvSpPr>
          <p:cNvPr id="7" name="Oval 6"/>
          <p:cNvSpPr/>
          <p:nvPr/>
        </p:nvSpPr>
        <p:spPr>
          <a:xfrm>
            <a:off x="6035040" y="5806440"/>
            <a:ext cx="118872" cy="118872"/>
          </a:xfrm>
          <a:prstGeom prst="ellipse">
            <a:avLst/>
          </a:prstGeom>
          <a:solidFill>
            <a:srgbClr val="5AC8E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11430000" y="6355080"/>
            <a:ext cx="548640" cy="365760"/>
          </a:xfrm>
          <a:prstGeom prst="rect">
            <a:avLst/>
          </a:prstGeom>
          <a:noFill/>
        </p:spPr>
        <p:txBody>
          <a:bodyPr wrap="square" anchor="t">
            <a:spAutoFit/>
          </a:bodyPr>
          <a:lstStyle/>
          <a:p>
            <a:pPr algn="r"/>
            <a:r>
              <a:rPr sz="1100" b="0">
                <a:solidFill>
                  <a:srgbClr val="6E8CA6"/>
                </a:solidFill>
                <a:latin typeface="Calibri"/>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777240"/>
            <a:ext cx="10725912" cy="457200"/>
          </a:xfrm>
          <a:prstGeom prst="rect">
            <a:avLst/>
          </a:prstGeom>
          <a:noFill/>
        </p:spPr>
        <p:txBody>
          <a:bodyPr wrap="square" anchor="t">
            <a:spAutoFit/>
          </a:bodyPr>
          <a:lstStyle/>
          <a:p>
            <a:pPr algn="ctr"/>
            <a:r>
              <a:rPr sz="1500" b="1">
                <a:solidFill>
                  <a:srgbClr val="8FB8D9"/>
                </a:solidFill>
                <a:latin typeface="Calibri"/>
              </a:rPr>
              <a:t>TECHNOLOGY  ·  COMPUTE THE STATISTIC IN A SPREADSHEET</a:t>
            </a:r>
          </a:p>
        </p:txBody>
      </p:sp>
      <p:sp>
        <p:nvSpPr>
          <p:cNvPr id="3" name="TextBox 2"/>
          <p:cNvSpPr txBox="1"/>
          <p:nvPr/>
        </p:nvSpPr>
        <p:spPr>
          <a:xfrm>
            <a:off x="548640" y="1325880"/>
            <a:ext cx="11091672" cy="777240"/>
          </a:xfrm>
          <a:prstGeom prst="rect">
            <a:avLst/>
          </a:prstGeom>
          <a:noFill/>
        </p:spPr>
        <p:txBody>
          <a:bodyPr wrap="square" anchor="t">
            <a:spAutoFit/>
          </a:bodyPr>
          <a:lstStyle/>
          <a:p>
            <a:pPr algn="ctr"/>
            <a:r>
              <a:rPr sz="3400" b="1">
                <a:solidFill>
                  <a:srgbClr val="5AC8E0"/>
                </a:solidFill>
                <a:latin typeface="Consolas"/>
              </a:rPr>
              <a:t>=(B1-B2)/(B3/SQRT(B4))</a:t>
            </a:r>
          </a:p>
        </p:txBody>
      </p:sp>
      <p:sp>
        <p:nvSpPr>
          <p:cNvPr id="4" name="TextBox 3"/>
          <p:cNvSpPr txBox="1"/>
          <p:nvPr/>
        </p:nvSpPr>
        <p:spPr>
          <a:xfrm>
            <a:off x="1005840" y="2377440"/>
            <a:ext cx="10241280" cy="640080"/>
          </a:xfrm>
          <a:prstGeom prst="rect">
            <a:avLst/>
          </a:prstGeom>
          <a:noFill/>
        </p:spPr>
        <p:txBody>
          <a:bodyPr wrap="square" anchor="t">
            <a:spAutoFit/>
          </a:bodyPr>
          <a:lstStyle/>
          <a:p>
            <a:pPr algn="l"/>
            <a:r>
              <a:rPr sz="1600" b="0">
                <a:solidFill>
                  <a:srgbClr val="F2F6FA"/>
                </a:solidFill>
                <a:latin typeface="Calibri"/>
              </a:rPr>
              <a:t>One-sample t:  B1 x̄=64 · B2 μ₀=60 · B3 s=10 · B4 n=25</a:t>
            </a:r>
          </a:p>
        </p:txBody>
      </p:sp>
      <p:sp>
        <p:nvSpPr>
          <p:cNvPr id="5" name="TextBox 4"/>
          <p:cNvSpPr txBox="1"/>
          <p:nvPr/>
        </p:nvSpPr>
        <p:spPr>
          <a:xfrm>
            <a:off x="1005840" y="3090672"/>
            <a:ext cx="10241280" cy="640080"/>
          </a:xfrm>
          <a:prstGeom prst="rect">
            <a:avLst/>
          </a:prstGeom>
          <a:noFill/>
        </p:spPr>
        <p:txBody>
          <a:bodyPr wrap="square" anchor="t">
            <a:spAutoFit/>
          </a:bodyPr>
          <a:lstStyle/>
          <a:p>
            <a:pPr algn="l"/>
            <a:r>
              <a:rPr sz="1600" b="0">
                <a:solidFill>
                  <a:srgbClr val="F2F6FA"/>
                </a:solidFill>
                <a:latin typeface="Calibri"/>
              </a:rPr>
              <a:t>      SE in B5:  =B3/SQRT(B4)  → 2      t in B6:  =(B1-B2)/B5  → 2.00</a:t>
            </a:r>
          </a:p>
        </p:txBody>
      </p:sp>
      <p:sp>
        <p:nvSpPr>
          <p:cNvPr id="6" name="TextBox 5"/>
          <p:cNvSpPr txBox="1"/>
          <p:nvPr/>
        </p:nvSpPr>
        <p:spPr>
          <a:xfrm>
            <a:off x="1005840" y="3803904"/>
            <a:ext cx="10241280" cy="640080"/>
          </a:xfrm>
          <a:prstGeom prst="rect">
            <a:avLst/>
          </a:prstGeom>
          <a:noFill/>
        </p:spPr>
        <p:txBody>
          <a:bodyPr wrap="square" anchor="t">
            <a:spAutoFit/>
          </a:bodyPr>
          <a:lstStyle/>
          <a:p>
            <a:pPr algn="l"/>
            <a:r>
              <a:rPr sz="1600" b="0">
                <a:solidFill>
                  <a:srgbClr val="F2F6FA"/>
                </a:solidFill>
                <a:latin typeface="Calibri"/>
              </a:rPr>
              <a:t>One-prop z:  D1 p̂=0.60 · D2 p₀=0.50 · D3 n=100</a:t>
            </a:r>
          </a:p>
        </p:txBody>
      </p:sp>
      <p:sp>
        <p:nvSpPr>
          <p:cNvPr id="7" name="TextBox 6"/>
          <p:cNvSpPr txBox="1"/>
          <p:nvPr/>
        </p:nvSpPr>
        <p:spPr>
          <a:xfrm>
            <a:off x="1005840" y="4517136"/>
            <a:ext cx="10241280" cy="640080"/>
          </a:xfrm>
          <a:prstGeom prst="rect">
            <a:avLst/>
          </a:prstGeom>
          <a:noFill/>
        </p:spPr>
        <p:txBody>
          <a:bodyPr wrap="square" anchor="t">
            <a:spAutoFit/>
          </a:bodyPr>
          <a:lstStyle/>
          <a:p>
            <a:pPr algn="l"/>
            <a:r>
              <a:rPr sz="1600" b="0">
                <a:solidFill>
                  <a:srgbClr val="F2F6FA"/>
                </a:solidFill>
                <a:latin typeface="Calibri"/>
              </a:rPr>
              <a:t>      SE in D4:  =SQRT(D2*(1-D2)/D3) → 0.05    z in D5:  =(D1-D2)/D4 → 2.00</a:t>
            </a:r>
          </a:p>
        </p:txBody>
      </p:sp>
      <p:sp>
        <p:nvSpPr>
          <p:cNvPr id="8" name="TextBox 7"/>
          <p:cNvSpPr txBox="1"/>
          <p:nvPr/>
        </p:nvSpPr>
        <p:spPr>
          <a:xfrm>
            <a:off x="1005840" y="5230368"/>
            <a:ext cx="10241280" cy="640080"/>
          </a:xfrm>
          <a:prstGeom prst="rect">
            <a:avLst/>
          </a:prstGeom>
          <a:noFill/>
        </p:spPr>
        <p:txBody>
          <a:bodyPr wrap="square" anchor="t">
            <a:spAutoFit/>
          </a:bodyPr>
          <a:lstStyle/>
          <a:p>
            <a:pPr algn="l"/>
            <a:r>
              <a:rPr sz="1600" b="0">
                <a:solidFill>
                  <a:srgbClr val="F2F6FA"/>
                </a:solidFill>
                <a:latin typeface="Calibri"/>
              </a:rPr>
              <a:t>Decision (last week’s formula):  =IF(F1&lt;=F2,"Reject H0","Fail to reject H0")</a:t>
            </a:r>
          </a:p>
        </p:txBody>
      </p:sp>
      <p:sp>
        <p:nvSpPr>
          <p:cNvPr id="9" name="TextBox 8"/>
          <p:cNvSpPr txBox="1"/>
          <p:nvPr/>
        </p:nvSpPr>
        <p:spPr>
          <a:xfrm>
            <a:off x="11430000" y="6355080"/>
            <a:ext cx="548640" cy="365760"/>
          </a:xfrm>
          <a:prstGeom prst="rect">
            <a:avLst/>
          </a:prstGeom>
          <a:noFill/>
        </p:spPr>
        <p:txBody>
          <a:bodyPr wrap="square" anchor="t">
            <a:spAutoFit/>
          </a:bodyPr>
          <a:lstStyle/>
          <a:p>
            <a:pPr algn="r"/>
            <a:r>
              <a:rPr sz="1100" b="0">
                <a:solidFill>
                  <a:srgbClr val="6E8CA6"/>
                </a:solidFill>
                <a:latin typeface="Calibri"/>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777240"/>
            <a:ext cx="10725912" cy="457200"/>
          </a:xfrm>
          <a:prstGeom prst="rect">
            <a:avLst/>
          </a:prstGeom>
          <a:noFill/>
        </p:spPr>
        <p:txBody>
          <a:bodyPr wrap="square" anchor="t">
            <a:spAutoFit/>
          </a:bodyPr>
          <a:lstStyle/>
          <a:p>
            <a:pPr algn="ctr"/>
            <a:r>
              <a:rPr sz="1500" b="1">
                <a:solidFill>
                  <a:srgbClr val="8FB8D9"/>
                </a:solidFill>
                <a:latin typeface="Calibri"/>
              </a:rPr>
              <a:t>THE AI-CRITIQUE MOMENT  ·  THE TOOL DRAFTS, YOU JUDGE</a:t>
            </a:r>
          </a:p>
        </p:txBody>
      </p:sp>
      <p:sp>
        <p:nvSpPr>
          <p:cNvPr id="3" name="TextBox 2"/>
          <p:cNvSpPr txBox="1"/>
          <p:nvPr/>
        </p:nvSpPr>
        <p:spPr>
          <a:xfrm>
            <a:off x="548640" y="1371600"/>
            <a:ext cx="11091672" cy="868680"/>
          </a:xfrm>
          <a:prstGeom prst="rect">
            <a:avLst/>
          </a:prstGeom>
          <a:noFill/>
        </p:spPr>
        <p:txBody>
          <a:bodyPr wrap="square" anchor="t">
            <a:spAutoFit/>
          </a:bodyPr>
          <a:lstStyle/>
          <a:p>
            <a:pPr algn="ctr"/>
            <a:r>
              <a:rPr sz="4000" b="1">
                <a:solidFill>
                  <a:srgbClr val="FFFFFF"/>
                </a:solidFill>
                <a:latin typeface="Calibri"/>
              </a:rPr>
              <a:t>Audit the AI</a:t>
            </a:r>
          </a:p>
        </p:txBody>
      </p:sp>
      <p:sp>
        <p:nvSpPr>
          <p:cNvPr id="4" name="TextBox 3"/>
          <p:cNvSpPr txBox="1"/>
          <p:nvPr/>
        </p:nvSpPr>
        <p:spPr>
          <a:xfrm>
            <a:off x="914400" y="2468880"/>
            <a:ext cx="10360152" cy="914400"/>
          </a:xfrm>
          <a:prstGeom prst="rect">
            <a:avLst/>
          </a:prstGeom>
          <a:noFill/>
        </p:spPr>
        <p:txBody>
          <a:bodyPr wrap="square" anchor="t">
            <a:spAutoFit/>
          </a:bodyPr>
          <a:lstStyle/>
          <a:p>
            <a:pPr algn="ctr"/>
            <a:r>
              <a:rPr sz="1700" b="1">
                <a:solidFill>
                  <a:srgbClr val="5AC8E0"/>
                </a:solidFill>
                <a:latin typeface="Calibri"/>
              </a:rPr>
              <a:t>Ask:  “One-sample t-test: x̄=64, μ₀=60, s=10, n=25, Hₐ: μ&gt;60, p≈0.028, α=0.05. Find t and conclude.”</a:t>
            </a:r>
          </a:p>
        </p:txBody>
      </p:sp>
      <p:sp>
        <p:nvSpPr>
          <p:cNvPr id="5" name="TextBox 4"/>
          <p:cNvSpPr txBox="1"/>
          <p:nvPr/>
        </p:nvSpPr>
        <p:spPr>
          <a:xfrm>
            <a:off x="914400" y="3520440"/>
            <a:ext cx="10360152" cy="914400"/>
          </a:xfrm>
          <a:prstGeom prst="rect">
            <a:avLst/>
          </a:prstGeom>
          <a:noFill/>
        </p:spPr>
        <p:txBody>
          <a:bodyPr wrap="square" anchor="t">
            <a:spAutoFit/>
          </a:bodyPr>
          <a:lstStyle/>
          <a:p>
            <a:pPr algn="ctr"/>
            <a:r>
              <a:rPr sz="1600" b="0">
                <a:solidFill>
                  <a:srgbClr val="F2F6FA"/>
                </a:solidFill>
                <a:latin typeface="Calibri"/>
              </a:rPr>
              <a:t>Hunt two failures:  (a) it DROPS the √n  (check: s/√n = 10/5 = 2, so t = 2.00);  (b) it writes the forbidden line “a 2.8% chance the null is true” — or calls a significant result “large/important.”</a:t>
            </a:r>
          </a:p>
        </p:txBody>
      </p:sp>
      <p:sp>
        <p:nvSpPr>
          <p:cNvPr id="6" name="TextBox 5"/>
          <p:cNvSpPr txBox="1"/>
          <p:nvPr/>
        </p:nvSpPr>
        <p:spPr>
          <a:xfrm>
            <a:off x="914400" y="4800600"/>
            <a:ext cx="10360152" cy="914400"/>
          </a:xfrm>
          <a:prstGeom prst="rect">
            <a:avLst/>
          </a:prstGeom>
          <a:noFill/>
        </p:spPr>
        <p:txBody>
          <a:bodyPr wrap="square" anchor="t">
            <a:spAutoFit/>
          </a:bodyPr>
          <a:lstStyle/>
          <a:p>
            <a:pPr algn="ctr"/>
            <a:r>
              <a:rPr sz="1700" b="1">
                <a:solidFill>
                  <a:srgbClr val="8FB8D9"/>
                </a:solidFill>
                <a:latin typeface="Calibri"/>
              </a:rPr>
              <a:t>Catch it. Rewrite it correctly. That habit — verify, don’t consume — is the whole job, all semester.</a:t>
            </a:r>
          </a:p>
        </p:txBody>
      </p:sp>
      <p:sp>
        <p:nvSpPr>
          <p:cNvPr id="7" name="Oval 6"/>
          <p:cNvSpPr/>
          <p:nvPr/>
        </p:nvSpPr>
        <p:spPr>
          <a:xfrm>
            <a:off x="6035040" y="5897880"/>
            <a:ext cx="118872" cy="118872"/>
          </a:xfrm>
          <a:prstGeom prst="ellipse">
            <a:avLst/>
          </a:prstGeom>
          <a:solidFill>
            <a:srgbClr val="5AC8E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11430000" y="6355080"/>
            <a:ext cx="548640" cy="365760"/>
          </a:xfrm>
          <a:prstGeom prst="rect">
            <a:avLst/>
          </a:prstGeom>
          <a:noFill/>
        </p:spPr>
        <p:txBody>
          <a:bodyPr wrap="square" anchor="t">
            <a:spAutoFit/>
          </a:bodyPr>
          <a:lstStyle/>
          <a:p>
            <a:pPr algn="r"/>
            <a:r>
              <a:rPr sz="1100" b="0">
                <a:solidFill>
                  <a:srgbClr val="6E8CA6"/>
                </a:solidFill>
                <a:latin typeface="Calibri"/>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777240"/>
            <a:ext cx="10725912" cy="457200"/>
          </a:xfrm>
          <a:prstGeom prst="rect">
            <a:avLst/>
          </a:prstGeom>
          <a:noFill/>
        </p:spPr>
        <p:txBody>
          <a:bodyPr wrap="square" anchor="t">
            <a:spAutoFit/>
          </a:bodyPr>
          <a:lstStyle/>
          <a:p>
            <a:pPr algn="ctr"/>
            <a:r>
              <a:rPr sz="1500" b="1">
                <a:solidFill>
                  <a:srgbClr val="8FB8D9"/>
                </a:solidFill>
                <a:latin typeface="Calibri"/>
              </a:rPr>
              <a:t>BEFORE NEXT CLASS  ·  WEEK 14 WRAP  (DUE SUN DEC 6)</a:t>
            </a:r>
          </a:p>
        </p:txBody>
      </p:sp>
      <p:sp>
        <p:nvSpPr>
          <p:cNvPr id="3" name="TextBox 2"/>
          <p:cNvSpPr txBox="1"/>
          <p:nvPr/>
        </p:nvSpPr>
        <p:spPr>
          <a:xfrm>
            <a:off x="548640" y="1371600"/>
            <a:ext cx="11091672" cy="914400"/>
          </a:xfrm>
          <a:prstGeom prst="rect">
            <a:avLst/>
          </a:prstGeom>
          <a:noFill/>
        </p:spPr>
        <p:txBody>
          <a:bodyPr wrap="square" anchor="t">
            <a:spAutoFit/>
          </a:bodyPr>
          <a:lstStyle/>
          <a:p>
            <a:pPr algn="ctr"/>
            <a:r>
              <a:rPr sz="4400" b="1">
                <a:solidFill>
                  <a:srgbClr val="FFFFFF"/>
                </a:solidFill>
                <a:latin typeface="Calibri"/>
              </a:rPr>
              <a:t>State → Compute → Compare → Conclude</a:t>
            </a:r>
          </a:p>
        </p:txBody>
      </p:sp>
      <p:sp>
        <p:nvSpPr>
          <p:cNvPr id="4" name="TextBox 3"/>
          <p:cNvSpPr txBox="1"/>
          <p:nvPr/>
        </p:nvSpPr>
        <p:spPr>
          <a:xfrm>
            <a:off x="914400" y="2468880"/>
            <a:ext cx="10360152" cy="822960"/>
          </a:xfrm>
          <a:prstGeom prst="rect">
            <a:avLst/>
          </a:prstGeom>
          <a:noFill/>
        </p:spPr>
        <p:txBody>
          <a:bodyPr wrap="square" anchor="t">
            <a:spAutoFit/>
          </a:bodyPr>
          <a:lstStyle/>
          <a:p>
            <a:pPr algn="ctr"/>
            <a:r>
              <a:rPr sz="1800" b="0">
                <a:solidFill>
                  <a:srgbClr val="8FB8D9"/>
                </a:solidFill>
                <a:latin typeface="Calibri"/>
              </a:rPr>
              <a:t>mean → t = (x̄−μ₀)/(s/√n)   ·   proportion → z = (p̂−p₀)/√(p₀(1−p₀)/n)   ·   count the groups</a:t>
            </a:r>
          </a:p>
        </p:txBody>
      </p:sp>
      <p:sp>
        <p:nvSpPr>
          <p:cNvPr id="5" name="TextBox 4"/>
          <p:cNvSpPr txBox="1"/>
          <p:nvPr/>
        </p:nvSpPr>
        <p:spPr>
          <a:xfrm>
            <a:off x="1417320" y="3337560"/>
            <a:ext cx="3657600" cy="749808"/>
          </a:xfrm>
          <a:prstGeom prst="rect">
            <a:avLst/>
          </a:prstGeom>
          <a:noFill/>
        </p:spPr>
        <p:txBody>
          <a:bodyPr wrap="square" anchor="t">
            <a:spAutoFit/>
          </a:bodyPr>
          <a:lstStyle/>
          <a:p>
            <a:pPr algn="l"/>
            <a:r>
              <a:rPr sz="1900" b="1">
                <a:solidFill>
                  <a:srgbClr val="5AC8E0"/>
                </a:solidFill>
                <a:latin typeface="Calibri"/>
              </a:rPr>
              <a:t>LECTURE TUTORIAL 14</a:t>
            </a:r>
          </a:p>
        </p:txBody>
      </p:sp>
      <p:sp>
        <p:nvSpPr>
          <p:cNvPr id="6" name="TextBox 5"/>
          <p:cNvSpPr txBox="1"/>
          <p:nvPr/>
        </p:nvSpPr>
        <p:spPr>
          <a:xfrm>
            <a:off x="5212080" y="3337560"/>
            <a:ext cx="5943600" cy="749808"/>
          </a:xfrm>
          <a:prstGeom prst="rect">
            <a:avLst/>
          </a:prstGeom>
          <a:noFill/>
        </p:spPr>
        <p:txBody>
          <a:bodyPr wrap="square" anchor="t">
            <a:spAutoFit/>
          </a:bodyPr>
          <a:lstStyle/>
          <a:p>
            <a:pPr algn="l"/>
            <a:r>
              <a:rPr sz="1600" b="0">
                <a:solidFill>
                  <a:srgbClr val="F2F6FA"/>
                </a:solidFill>
                <a:latin typeface="Calibri"/>
              </a:rPr>
              <a:t>AI tutor — submit the share link  (~30–45 min)</a:t>
            </a:r>
          </a:p>
        </p:txBody>
      </p:sp>
      <p:sp>
        <p:nvSpPr>
          <p:cNvPr id="7" name="TextBox 6"/>
          <p:cNvSpPr txBox="1"/>
          <p:nvPr/>
        </p:nvSpPr>
        <p:spPr>
          <a:xfrm>
            <a:off x="1417320" y="4087368"/>
            <a:ext cx="3657600" cy="749808"/>
          </a:xfrm>
          <a:prstGeom prst="rect">
            <a:avLst/>
          </a:prstGeom>
          <a:noFill/>
        </p:spPr>
        <p:txBody>
          <a:bodyPr wrap="square" anchor="t">
            <a:spAutoFit/>
          </a:bodyPr>
          <a:lstStyle/>
          <a:p>
            <a:pPr algn="l"/>
            <a:r>
              <a:rPr sz="1900" b="1">
                <a:solidFill>
                  <a:srgbClr val="5AC8E0"/>
                </a:solidFill>
                <a:latin typeface="Calibri"/>
              </a:rPr>
              <a:t>QUIZ 14</a:t>
            </a:r>
          </a:p>
        </p:txBody>
      </p:sp>
      <p:sp>
        <p:nvSpPr>
          <p:cNvPr id="8" name="TextBox 7"/>
          <p:cNvSpPr txBox="1"/>
          <p:nvPr/>
        </p:nvSpPr>
        <p:spPr>
          <a:xfrm>
            <a:off x="5212080" y="4087368"/>
            <a:ext cx="5943600" cy="749808"/>
          </a:xfrm>
          <a:prstGeom prst="rect">
            <a:avLst/>
          </a:prstGeom>
          <a:noFill/>
        </p:spPr>
        <p:txBody>
          <a:bodyPr wrap="square" anchor="t">
            <a:spAutoFit/>
          </a:bodyPr>
          <a:lstStyle/>
          <a:p>
            <a:pPr algn="l"/>
            <a:r>
              <a:rPr sz="1600" b="0">
                <a:solidFill>
                  <a:srgbClr val="F2F6FA"/>
                </a:solidFill>
                <a:latin typeface="Calibri"/>
              </a:rPr>
              <a:t>choose the test · compute t or z · interpret p vs α  (10 items)</a:t>
            </a:r>
          </a:p>
        </p:txBody>
      </p:sp>
      <p:sp>
        <p:nvSpPr>
          <p:cNvPr id="9" name="TextBox 8"/>
          <p:cNvSpPr txBox="1"/>
          <p:nvPr/>
        </p:nvSpPr>
        <p:spPr>
          <a:xfrm>
            <a:off x="1417320" y="4837176"/>
            <a:ext cx="3657600" cy="749808"/>
          </a:xfrm>
          <a:prstGeom prst="rect">
            <a:avLst/>
          </a:prstGeom>
          <a:noFill/>
        </p:spPr>
        <p:txBody>
          <a:bodyPr wrap="square" anchor="t">
            <a:spAutoFit/>
          </a:bodyPr>
          <a:lstStyle/>
          <a:p>
            <a:pPr algn="l"/>
            <a:r>
              <a:rPr sz="1900" b="1">
                <a:solidFill>
                  <a:srgbClr val="5AC8E0"/>
                </a:solidFill>
                <a:latin typeface="Calibri"/>
              </a:rPr>
              <a:t>DISCUSSION 14</a:t>
            </a:r>
          </a:p>
        </p:txBody>
      </p:sp>
      <p:sp>
        <p:nvSpPr>
          <p:cNvPr id="10" name="TextBox 9"/>
          <p:cNvSpPr txBox="1"/>
          <p:nvPr/>
        </p:nvSpPr>
        <p:spPr>
          <a:xfrm>
            <a:off x="5212080" y="4837176"/>
            <a:ext cx="5943600" cy="749808"/>
          </a:xfrm>
          <a:prstGeom prst="rect">
            <a:avLst/>
          </a:prstGeom>
          <a:noFill/>
        </p:spPr>
        <p:txBody>
          <a:bodyPr wrap="square" anchor="t">
            <a:spAutoFit/>
          </a:bodyPr>
          <a:lstStyle/>
          <a:p>
            <a:pPr algn="l"/>
            <a:r>
              <a:rPr sz="1600" b="0">
                <a:solidFill>
                  <a:srgbClr val="F2F6FA"/>
                </a:solidFill>
                <a:latin typeface="Calibri"/>
              </a:rPr>
              <a:t>a real “two groups compared” claim — is the conclusion justified?</a:t>
            </a:r>
          </a:p>
        </p:txBody>
      </p:sp>
      <p:sp>
        <p:nvSpPr>
          <p:cNvPr id="11" name="TextBox 10"/>
          <p:cNvSpPr txBox="1"/>
          <p:nvPr/>
        </p:nvSpPr>
        <p:spPr>
          <a:xfrm>
            <a:off x="1417320" y="5486400"/>
            <a:ext cx="3657600" cy="640080"/>
          </a:xfrm>
          <a:prstGeom prst="rect">
            <a:avLst/>
          </a:prstGeom>
          <a:noFill/>
        </p:spPr>
        <p:txBody>
          <a:bodyPr wrap="square" anchor="t">
            <a:spAutoFit/>
          </a:bodyPr>
          <a:lstStyle/>
          <a:p>
            <a:pPr algn="l"/>
            <a:r>
              <a:rPr sz="1900" b="1">
                <a:solidFill>
                  <a:srgbClr val="5AC8E0"/>
                </a:solidFill>
                <a:latin typeface="Calibri"/>
              </a:rPr>
              <a:t>ASSIGNMENT 14</a:t>
            </a:r>
          </a:p>
        </p:txBody>
      </p:sp>
      <p:sp>
        <p:nvSpPr>
          <p:cNvPr id="12" name="TextBox 11"/>
          <p:cNvSpPr txBox="1"/>
          <p:nvPr/>
        </p:nvSpPr>
        <p:spPr>
          <a:xfrm>
            <a:off x="5212080" y="5486400"/>
            <a:ext cx="5943600" cy="640080"/>
          </a:xfrm>
          <a:prstGeom prst="rect">
            <a:avLst/>
          </a:prstGeom>
          <a:noFill/>
        </p:spPr>
        <p:txBody>
          <a:bodyPr wrap="square" anchor="t">
            <a:spAutoFit/>
          </a:bodyPr>
          <a:lstStyle/>
          <a:p>
            <a:pPr algn="l"/>
            <a:r>
              <a:rPr sz="1600" b="0">
                <a:solidFill>
                  <a:srgbClr val="F2F6FA"/>
                </a:solidFill>
                <a:latin typeface="Calibri"/>
              </a:rPr>
              <a:t>4 problems with your AI coach  —  Next week: linear regression</a:t>
            </a:r>
          </a:p>
        </p:txBody>
      </p:sp>
      <p:sp>
        <p:nvSpPr>
          <p:cNvPr id="13" name="TextBox 12"/>
          <p:cNvSpPr txBox="1"/>
          <p:nvPr/>
        </p:nvSpPr>
        <p:spPr>
          <a:xfrm>
            <a:off x="11430000" y="6355080"/>
            <a:ext cx="548640" cy="365760"/>
          </a:xfrm>
          <a:prstGeom prst="rect">
            <a:avLst/>
          </a:prstGeom>
          <a:noFill/>
        </p:spPr>
        <p:txBody>
          <a:bodyPr wrap="square" anchor="t">
            <a:spAutoFit/>
          </a:bodyPr>
          <a:lstStyle/>
          <a:p>
            <a:pPr algn="r"/>
            <a:r>
              <a:rPr sz="1100" b="0">
                <a:solidFill>
                  <a:srgbClr val="6E8CA6"/>
                </a:solidFill>
                <a:latin typeface="Calibri"/>
              </a:rPr>
              <a:t>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868680"/>
            <a:ext cx="10725912" cy="457200"/>
          </a:xfrm>
          <a:prstGeom prst="rect">
            <a:avLst/>
          </a:prstGeom>
          <a:noFill/>
        </p:spPr>
        <p:txBody>
          <a:bodyPr wrap="square" anchor="t">
            <a:spAutoFit/>
          </a:bodyPr>
          <a:lstStyle/>
          <a:p>
            <a:pPr algn="ctr"/>
            <a:r>
              <a:rPr sz="1500" b="1">
                <a:solidFill>
                  <a:srgbClr val="8FB8D9"/>
                </a:solidFill>
                <a:latin typeface="Calibri"/>
              </a:rPr>
              <a:t>THE WEEK'S BIG QUESTION</a:t>
            </a:r>
          </a:p>
        </p:txBody>
      </p:sp>
      <p:sp>
        <p:nvSpPr>
          <p:cNvPr id="3" name="TextBox 2"/>
          <p:cNvSpPr txBox="1"/>
          <p:nvPr/>
        </p:nvSpPr>
        <p:spPr>
          <a:xfrm>
            <a:off x="548640" y="1417320"/>
            <a:ext cx="11091672" cy="1920240"/>
          </a:xfrm>
          <a:prstGeom prst="rect">
            <a:avLst/>
          </a:prstGeom>
          <a:noFill/>
        </p:spPr>
        <p:txBody>
          <a:bodyPr wrap="square" anchor="t">
            <a:spAutoFit/>
          </a:bodyPr>
          <a:lstStyle/>
          <a:p>
            <a:pPr algn="ctr">
              <a:lnSpc>
                <a:spcPct val="105000"/>
              </a:lnSpc>
            </a:pPr>
            <a:r>
              <a:rPr sz="4000" b="1">
                <a:solidFill>
                  <a:srgbClr val="FFFFFF"/>
                </a:solidFill>
                <a:latin typeface="Calibri"/>
              </a:rPr>
              <a:t>Last week we learned the logic of a test.</a:t>
            </a:r>
          </a:p>
          <a:p>
            <a:pPr algn="ctr">
              <a:lnSpc>
                <a:spcPct val="105000"/>
              </a:lnSpc>
            </a:pPr>
            <a:r>
              <a:rPr sz="4000" b="1">
                <a:solidFill>
                  <a:srgbClr val="FFFFFF"/>
                </a:solidFill>
                <a:latin typeface="Calibri"/>
              </a:rPr>
              <a:t>Now — where does the p-value come from,</a:t>
            </a:r>
          </a:p>
          <a:p>
            <a:pPr algn="ctr">
              <a:lnSpc>
                <a:spcPct val="105000"/>
              </a:lnSpc>
            </a:pPr>
            <a:r>
              <a:rPr sz="4000" b="1">
                <a:solidFill>
                  <a:srgbClr val="FFFFFF"/>
                </a:solidFill>
                <a:latin typeface="Calibri"/>
              </a:rPr>
              <a:t>and which test does the question need?</a:t>
            </a:r>
          </a:p>
        </p:txBody>
      </p:sp>
      <p:sp>
        <p:nvSpPr>
          <p:cNvPr id="4" name="Oval 3"/>
          <p:cNvSpPr/>
          <p:nvPr/>
        </p:nvSpPr>
        <p:spPr>
          <a:xfrm>
            <a:off x="6035040" y="3703320"/>
            <a:ext cx="118872" cy="118872"/>
          </a:xfrm>
          <a:prstGeom prst="ellipse">
            <a:avLst/>
          </a:prstGeom>
          <a:solidFill>
            <a:srgbClr val="5AC8E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914400" y="4069080"/>
            <a:ext cx="10360152" cy="1463040"/>
          </a:xfrm>
          <a:prstGeom prst="rect">
            <a:avLst/>
          </a:prstGeom>
          <a:noFill/>
        </p:spPr>
        <p:txBody>
          <a:bodyPr wrap="square" anchor="t">
            <a:spAutoFit/>
          </a:bodyPr>
          <a:lstStyle/>
          <a:p>
            <a:pPr algn="ctr">
              <a:lnSpc>
                <a:spcPct val="120000"/>
              </a:lnSpc>
            </a:pPr>
            <a:r>
              <a:rPr sz="2200" b="1">
                <a:solidFill>
                  <a:srgbClr val="5AC8E0"/>
                </a:solidFill>
                <a:latin typeface="Calibri"/>
              </a:rPr>
              <a:t>State  →  Compute  →  Compare  →  Conclude</a:t>
            </a:r>
          </a:p>
          <a:p>
            <a:pPr algn="ctr">
              <a:lnSpc>
                <a:spcPct val="120000"/>
              </a:lnSpc>
            </a:pPr>
            <a:r>
              <a:rPr sz="2200" b="1">
                <a:solidFill>
                  <a:srgbClr val="5AC8E0"/>
                </a:solidFill>
                <a:latin typeface="Calibri"/>
              </a:rPr>
              <a:t>a  t  for a mean   ·   a  z  for a proportion   ·   the two-sample idea for two groups</a:t>
            </a:r>
          </a:p>
        </p:txBody>
      </p:sp>
      <p:sp>
        <p:nvSpPr>
          <p:cNvPr id="6" name="TextBox 5"/>
          <p:cNvSpPr txBox="1"/>
          <p:nvPr/>
        </p:nvSpPr>
        <p:spPr>
          <a:xfrm>
            <a:off x="11430000" y="6355080"/>
            <a:ext cx="548640" cy="365760"/>
          </a:xfrm>
          <a:prstGeom prst="rect">
            <a:avLst/>
          </a:prstGeom>
          <a:noFill/>
        </p:spPr>
        <p:txBody>
          <a:bodyPr wrap="square" anchor="t">
            <a:spAutoFit/>
          </a:bodyPr>
          <a:lstStyle/>
          <a:p>
            <a:pPr algn="r"/>
            <a:r>
              <a:rPr sz="1100" b="0">
                <a:solidFill>
                  <a:srgbClr val="6E8CA6"/>
                </a:solidFill>
                <a:latin typeface="Calibri"/>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777240"/>
            <a:ext cx="10725912" cy="457200"/>
          </a:xfrm>
          <a:prstGeom prst="rect">
            <a:avLst/>
          </a:prstGeom>
          <a:noFill/>
        </p:spPr>
        <p:txBody>
          <a:bodyPr wrap="square" anchor="t">
            <a:spAutoFit/>
          </a:bodyPr>
          <a:lstStyle/>
          <a:p>
            <a:pPr algn="ctr"/>
            <a:r>
              <a:rPr sz="1500" b="1">
                <a:solidFill>
                  <a:srgbClr val="8FB8D9"/>
                </a:solidFill>
                <a:latin typeface="Calibri"/>
              </a:rPr>
              <a:t>THE ONE-SAMPLE t-TEST  ·  IS ONE MEAN FAR FROM A CLAIMED NUMBER?</a:t>
            </a:r>
          </a:p>
        </p:txBody>
      </p:sp>
      <p:sp>
        <p:nvSpPr>
          <p:cNvPr id="3" name="TextBox 2"/>
          <p:cNvSpPr txBox="1"/>
          <p:nvPr/>
        </p:nvSpPr>
        <p:spPr>
          <a:xfrm>
            <a:off x="548640" y="1325880"/>
            <a:ext cx="11091672" cy="960120"/>
          </a:xfrm>
          <a:prstGeom prst="rect">
            <a:avLst/>
          </a:prstGeom>
          <a:noFill/>
        </p:spPr>
        <p:txBody>
          <a:bodyPr wrap="square" anchor="t">
            <a:spAutoFit/>
          </a:bodyPr>
          <a:lstStyle/>
          <a:p>
            <a:pPr algn="ctr"/>
            <a:r>
              <a:rPr sz="4600" b="1">
                <a:solidFill>
                  <a:srgbClr val="FFFFFF"/>
                </a:solidFill>
                <a:latin typeface="Calibri"/>
              </a:rPr>
              <a:t>t = (x̄ − μ₀) / (s / √n)</a:t>
            </a:r>
          </a:p>
        </p:txBody>
      </p:sp>
      <p:sp>
        <p:nvSpPr>
          <p:cNvPr id="4" name="TextBox 3"/>
          <p:cNvSpPr txBox="1"/>
          <p:nvPr/>
        </p:nvSpPr>
        <p:spPr>
          <a:xfrm>
            <a:off x="1005840" y="2606040"/>
            <a:ext cx="3291840" cy="914400"/>
          </a:xfrm>
          <a:prstGeom prst="rect">
            <a:avLst/>
          </a:prstGeom>
          <a:noFill/>
        </p:spPr>
        <p:txBody>
          <a:bodyPr wrap="square" anchor="t">
            <a:spAutoFit/>
          </a:bodyPr>
          <a:lstStyle/>
          <a:p>
            <a:pPr algn="l"/>
            <a:r>
              <a:rPr sz="2400" b="1">
                <a:solidFill>
                  <a:srgbClr val="FFFFFF"/>
                </a:solidFill>
                <a:latin typeface="Calibri"/>
              </a:rPr>
              <a:t>x̄ − μ₀</a:t>
            </a:r>
          </a:p>
        </p:txBody>
      </p:sp>
      <p:sp>
        <p:nvSpPr>
          <p:cNvPr id="5" name="TextBox 4"/>
          <p:cNvSpPr txBox="1"/>
          <p:nvPr/>
        </p:nvSpPr>
        <p:spPr>
          <a:xfrm>
            <a:off x="4297680" y="2606040"/>
            <a:ext cx="3291840" cy="914400"/>
          </a:xfrm>
          <a:prstGeom prst="rect">
            <a:avLst/>
          </a:prstGeom>
          <a:noFill/>
        </p:spPr>
        <p:txBody>
          <a:bodyPr wrap="square" anchor="t">
            <a:spAutoFit/>
          </a:bodyPr>
          <a:lstStyle/>
          <a:p>
            <a:pPr algn="l"/>
            <a:r>
              <a:rPr sz="1600" b="0">
                <a:solidFill>
                  <a:srgbClr val="5AC8E0"/>
                </a:solidFill>
                <a:latin typeface="Calibri"/>
              </a:rPr>
              <a:t>how far our mean is from the claim</a:t>
            </a:r>
          </a:p>
        </p:txBody>
      </p:sp>
      <p:sp>
        <p:nvSpPr>
          <p:cNvPr id="6" name="TextBox 5"/>
          <p:cNvSpPr txBox="1"/>
          <p:nvPr/>
        </p:nvSpPr>
        <p:spPr>
          <a:xfrm>
            <a:off x="7315200" y="2606040"/>
            <a:ext cx="4023360" cy="914400"/>
          </a:xfrm>
          <a:prstGeom prst="rect">
            <a:avLst/>
          </a:prstGeom>
          <a:noFill/>
        </p:spPr>
        <p:txBody>
          <a:bodyPr wrap="square" anchor="t">
            <a:spAutoFit/>
          </a:bodyPr>
          <a:lstStyle/>
          <a:p>
            <a:pPr algn="l"/>
            <a:r>
              <a:rPr sz="1400" b="0">
                <a:solidFill>
                  <a:srgbClr val="F2F6FA"/>
                </a:solidFill>
                <a:latin typeface="Calibri"/>
              </a:rPr>
              <a:t>x̄ = measured mean ; μ₀ = the null/claimed mean</a:t>
            </a:r>
          </a:p>
        </p:txBody>
      </p:sp>
      <p:sp>
        <p:nvSpPr>
          <p:cNvPr id="7" name="TextBox 6"/>
          <p:cNvSpPr txBox="1"/>
          <p:nvPr/>
        </p:nvSpPr>
        <p:spPr>
          <a:xfrm>
            <a:off x="1005840" y="3520440"/>
            <a:ext cx="3291840" cy="914400"/>
          </a:xfrm>
          <a:prstGeom prst="rect">
            <a:avLst/>
          </a:prstGeom>
          <a:noFill/>
        </p:spPr>
        <p:txBody>
          <a:bodyPr wrap="square" anchor="t">
            <a:spAutoFit/>
          </a:bodyPr>
          <a:lstStyle/>
          <a:p>
            <a:pPr algn="l"/>
            <a:r>
              <a:rPr sz="2400" b="1">
                <a:solidFill>
                  <a:srgbClr val="FFFFFF"/>
                </a:solidFill>
                <a:latin typeface="Calibri"/>
              </a:rPr>
              <a:t>s / √n</a:t>
            </a:r>
          </a:p>
        </p:txBody>
      </p:sp>
      <p:sp>
        <p:nvSpPr>
          <p:cNvPr id="8" name="TextBox 7"/>
          <p:cNvSpPr txBox="1"/>
          <p:nvPr/>
        </p:nvSpPr>
        <p:spPr>
          <a:xfrm>
            <a:off x="4297680" y="3520440"/>
            <a:ext cx="3291840" cy="914400"/>
          </a:xfrm>
          <a:prstGeom prst="rect">
            <a:avLst/>
          </a:prstGeom>
          <a:noFill/>
        </p:spPr>
        <p:txBody>
          <a:bodyPr wrap="square" anchor="t">
            <a:spAutoFit/>
          </a:bodyPr>
          <a:lstStyle/>
          <a:p>
            <a:pPr algn="l"/>
            <a:r>
              <a:rPr sz="1600" b="0">
                <a:solidFill>
                  <a:srgbClr val="5AC8E0"/>
                </a:solidFill>
                <a:latin typeface="Calibri"/>
              </a:rPr>
              <a:t>the standard error — the mean's wobble</a:t>
            </a:r>
          </a:p>
        </p:txBody>
      </p:sp>
      <p:sp>
        <p:nvSpPr>
          <p:cNvPr id="9" name="TextBox 8"/>
          <p:cNvSpPr txBox="1"/>
          <p:nvPr/>
        </p:nvSpPr>
        <p:spPr>
          <a:xfrm>
            <a:off x="7315200" y="3520440"/>
            <a:ext cx="4023360" cy="914400"/>
          </a:xfrm>
          <a:prstGeom prst="rect">
            <a:avLst/>
          </a:prstGeom>
          <a:noFill/>
        </p:spPr>
        <p:txBody>
          <a:bodyPr wrap="square" anchor="t">
            <a:spAutoFit/>
          </a:bodyPr>
          <a:lstStyle/>
          <a:p>
            <a:pPr algn="l"/>
            <a:r>
              <a:rPr sz="1400" b="0">
                <a:solidFill>
                  <a:srgbClr val="F2F6FA"/>
                </a:solidFill>
                <a:latin typeface="Calibri"/>
              </a:rPr>
              <a:t>one sample's spread s, shrunk by √n</a:t>
            </a:r>
          </a:p>
        </p:txBody>
      </p:sp>
      <p:sp>
        <p:nvSpPr>
          <p:cNvPr id="10" name="TextBox 9"/>
          <p:cNvSpPr txBox="1"/>
          <p:nvPr/>
        </p:nvSpPr>
        <p:spPr>
          <a:xfrm>
            <a:off x="1005840" y="4434840"/>
            <a:ext cx="3291840" cy="914400"/>
          </a:xfrm>
          <a:prstGeom prst="rect">
            <a:avLst/>
          </a:prstGeom>
          <a:noFill/>
        </p:spPr>
        <p:txBody>
          <a:bodyPr wrap="square" anchor="t">
            <a:spAutoFit/>
          </a:bodyPr>
          <a:lstStyle/>
          <a:p>
            <a:pPr algn="l"/>
            <a:r>
              <a:rPr sz="2400" b="1">
                <a:solidFill>
                  <a:srgbClr val="FFFFFF"/>
                </a:solidFill>
                <a:latin typeface="Calibri"/>
              </a:rPr>
              <a:t>t</a:t>
            </a:r>
          </a:p>
        </p:txBody>
      </p:sp>
      <p:sp>
        <p:nvSpPr>
          <p:cNvPr id="11" name="TextBox 10"/>
          <p:cNvSpPr txBox="1"/>
          <p:nvPr/>
        </p:nvSpPr>
        <p:spPr>
          <a:xfrm>
            <a:off x="4297680" y="4434840"/>
            <a:ext cx="3291840" cy="914400"/>
          </a:xfrm>
          <a:prstGeom prst="rect">
            <a:avLst/>
          </a:prstGeom>
          <a:noFill/>
        </p:spPr>
        <p:txBody>
          <a:bodyPr wrap="square" anchor="t">
            <a:spAutoFit/>
          </a:bodyPr>
          <a:lstStyle/>
          <a:p>
            <a:pPr algn="l"/>
            <a:r>
              <a:rPr sz="1600" b="0">
                <a:solidFill>
                  <a:srgbClr val="5AC8E0"/>
                </a:solidFill>
                <a:latin typeface="Calibri"/>
              </a:rPr>
              <a:t>distance measured in standard errors</a:t>
            </a:r>
          </a:p>
        </p:txBody>
      </p:sp>
      <p:sp>
        <p:nvSpPr>
          <p:cNvPr id="12" name="TextBox 11"/>
          <p:cNvSpPr txBox="1"/>
          <p:nvPr/>
        </p:nvSpPr>
        <p:spPr>
          <a:xfrm>
            <a:off x="7315200" y="4434840"/>
            <a:ext cx="4023360" cy="914400"/>
          </a:xfrm>
          <a:prstGeom prst="rect">
            <a:avLst/>
          </a:prstGeom>
          <a:noFill/>
        </p:spPr>
        <p:txBody>
          <a:bodyPr wrap="square" anchor="t">
            <a:spAutoFit/>
          </a:bodyPr>
          <a:lstStyle/>
          <a:p>
            <a:pPr algn="l"/>
            <a:r>
              <a:rPr sz="1400" b="0">
                <a:solidFill>
                  <a:srgbClr val="F2F6FA"/>
                </a:solidFill>
                <a:latin typeface="Calibri"/>
              </a:rPr>
              <a:t>big |t| → mean is far from μ₀ → surprising</a:t>
            </a:r>
          </a:p>
        </p:txBody>
      </p:sp>
      <p:sp>
        <p:nvSpPr>
          <p:cNvPr id="13" name="TextBox 12"/>
          <p:cNvSpPr txBox="1"/>
          <p:nvPr/>
        </p:nvSpPr>
        <p:spPr>
          <a:xfrm>
            <a:off x="1005840" y="5349240"/>
            <a:ext cx="3291840" cy="914400"/>
          </a:xfrm>
          <a:prstGeom prst="rect">
            <a:avLst/>
          </a:prstGeom>
          <a:noFill/>
        </p:spPr>
        <p:txBody>
          <a:bodyPr wrap="square" anchor="t">
            <a:spAutoFit/>
          </a:bodyPr>
          <a:lstStyle/>
          <a:p>
            <a:pPr algn="l"/>
            <a:r>
              <a:rPr sz="2400" b="1">
                <a:solidFill>
                  <a:srgbClr val="FFFFFF"/>
                </a:solidFill>
                <a:latin typeface="Calibri"/>
              </a:rPr>
              <a:t>df = n − 1</a:t>
            </a:r>
          </a:p>
        </p:txBody>
      </p:sp>
      <p:sp>
        <p:nvSpPr>
          <p:cNvPr id="14" name="TextBox 13"/>
          <p:cNvSpPr txBox="1"/>
          <p:nvPr/>
        </p:nvSpPr>
        <p:spPr>
          <a:xfrm>
            <a:off x="4297680" y="5349240"/>
            <a:ext cx="3291840" cy="914400"/>
          </a:xfrm>
          <a:prstGeom prst="rect">
            <a:avLst/>
          </a:prstGeom>
          <a:noFill/>
        </p:spPr>
        <p:txBody>
          <a:bodyPr wrap="square" anchor="t">
            <a:spAutoFit/>
          </a:bodyPr>
          <a:lstStyle/>
          <a:p>
            <a:pPr algn="l"/>
            <a:r>
              <a:rPr sz="1600" b="0">
                <a:solidFill>
                  <a:srgbClr val="5AC8E0"/>
                </a:solidFill>
                <a:latin typeface="Calibri"/>
              </a:rPr>
              <a:t>degrees of freedom</a:t>
            </a:r>
          </a:p>
        </p:txBody>
      </p:sp>
      <p:sp>
        <p:nvSpPr>
          <p:cNvPr id="15" name="TextBox 14"/>
          <p:cNvSpPr txBox="1"/>
          <p:nvPr/>
        </p:nvSpPr>
        <p:spPr>
          <a:xfrm>
            <a:off x="7315200" y="5349240"/>
            <a:ext cx="4023360" cy="914400"/>
          </a:xfrm>
          <a:prstGeom prst="rect">
            <a:avLst/>
          </a:prstGeom>
          <a:noFill/>
        </p:spPr>
        <p:txBody>
          <a:bodyPr wrap="square" anchor="t">
            <a:spAutoFit/>
          </a:bodyPr>
          <a:lstStyle/>
          <a:p>
            <a:pPr algn="l"/>
            <a:r>
              <a:rPr sz="1400" b="0">
                <a:solidFill>
                  <a:srgbClr val="F2F6FA"/>
                </a:solidFill>
                <a:latin typeface="Calibri"/>
              </a:rPr>
              <a:t>why it's a t (estimating s) and not a z</a:t>
            </a:r>
          </a:p>
        </p:txBody>
      </p:sp>
      <p:sp>
        <p:nvSpPr>
          <p:cNvPr id="16" name="TextBox 15"/>
          <p:cNvSpPr txBox="1"/>
          <p:nvPr/>
        </p:nvSpPr>
        <p:spPr>
          <a:xfrm>
            <a:off x="11430000" y="6355080"/>
            <a:ext cx="548640" cy="365760"/>
          </a:xfrm>
          <a:prstGeom prst="rect">
            <a:avLst/>
          </a:prstGeom>
          <a:noFill/>
        </p:spPr>
        <p:txBody>
          <a:bodyPr wrap="square" anchor="t">
            <a:spAutoFit/>
          </a:bodyPr>
          <a:lstStyle/>
          <a:p>
            <a:pPr algn="r"/>
            <a:r>
              <a:rPr sz="1100" b="0">
                <a:solidFill>
                  <a:srgbClr val="6E8CA6"/>
                </a:solidFill>
                <a:latin typeface="Calibri"/>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640080"/>
            <a:ext cx="10725912" cy="457200"/>
          </a:xfrm>
          <a:prstGeom prst="rect">
            <a:avLst/>
          </a:prstGeom>
          <a:noFill/>
        </p:spPr>
        <p:txBody>
          <a:bodyPr wrap="square" anchor="t">
            <a:spAutoFit/>
          </a:bodyPr>
          <a:lstStyle/>
          <a:p>
            <a:pPr algn="ctr"/>
            <a:r>
              <a:rPr sz="1500" b="1">
                <a:solidFill>
                  <a:srgbClr val="8FB8D9"/>
                </a:solidFill>
                <a:latin typeface="Calibri"/>
              </a:rPr>
              <a:t>ONE-SAMPLE t  ·  THE WHOLE PIPELINE  ·  STUDY-TIME CLAIM</a:t>
            </a:r>
          </a:p>
        </p:txBody>
      </p:sp>
      <p:sp>
        <p:nvSpPr>
          <p:cNvPr id="3" name="TextBox 2"/>
          <p:cNvSpPr txBox="1"/>
          <p:nvPr/>
        </p:nvSpPr>
        <p:spPr>
          <a:xfrm>
            <a:off x="548640" y="1097280"/>
            <a:ext cx="11091672" cy="777240"/>
          </a:xfrm>
          <a:prstGeom prst="rect">
            <a:avLst/>
          </a:prstGeom>
          <a:noFill/>
        </p:spPr>
        <p:txBody>
          <a:bodyPr wrap="square" anchor="t">
            <a:spAutoFit/>
          </a:bodyPr>
          <a:lstStyle/>
          <a:p>
            <a:pPr algn="ctr"/>
            <a:r>
              <a:rPr sz="2200" b="1">
                <a:solidFill>
                  <a:srgbClr val="5AC8E0"/>
                </a:solidFill>
                <a:latin typeface="Calibri"/>
              </a:rPr>
              <a:t>x̄ = 64,  μ₀ = 60,  s = 10,  n = 25   ·   α = 0.05   ·   Hₐ: μ &gt; 60</a:t>
            </a:r>
          </a:p>
        </p:txBody>
      </p:sp>
      <p:sp>
        <p:nvSpPr>
          <p:cNvPr id="4" name="TextBox 3"/>
          <p:cNvSpPr txBox="1"/>
          <p:nvPr/>
        </p:nvSpPr>
        <p:spPr>
          <a:xfrm>
            <a:off x="914400" y="2103120"/>
            <a:ext cx="2377440" cy="914400"/>
          </a:xfrm>
          <a:prstGeom prst="rect">
            <a:avLst/>
          </a:prstGeom>
          <a:noFill/>
        </p:spPr>
        <p:txBody>
          <a:bodyPr wrap="square" anchor="t">
            <a:spAutoFit/>
          </a:bodyPr>
          <a:lstStyle/>
          <a:p>
            <a:pPr algn="l"/>
            <a:r>
              <a:rPr sz="2200" b="1">
                <a:solidFill>
                  <a:srgbClr val="FFFFFF"/>
                </a:solidFill>
                <a:latin typeface="Calibri"/>
              </a:rPr>
              <a:t>1  STATE</a:t>
            </a:r>
          </a:p>
        </p:txBody>
      </p:sp>
      <p:sp>
        <p:nvSpPr>
          <p:cNvPr id="5" name="TextBox 4"/>
          <p:cNvSpPr txBox="1"/>
          <p:nvPr/>
        </p:nvSpPr>
        <p:spPr>
          <a:xfrm>
            <a:off x="3383280" y="2103120"/>
            <a:ext cx="3886200" cy="914400"/>
          </a:xfrm>
          <a:prstGeom prst="rect">
            <a:avLst/>
          </a:prstGeom>
          <a:noFill/>
        </p:spPr>
        <p:txBody>
          <a:bodyPr wrap="square" anchor="t">
            <a:spAutoFit/>
          </a:bodyPr>
          <a:lstStyle/>
          <a:p>
            <a:pPr algn="l"/>
            <a:r>
              <a:rPr sz="1600" b="0">
                <a:solidFill>
                  <a:srgbClr val="5AC8E0"/>
                </a:solidFill>
                <a:latin typeface="Calibri"/>
              </a:rPr>
              <a:t>H₀: μ = 60   ·   Hₐ: μ &gt; 60</a:t>
            </a:r>
          </a:p>
        </p:txBody>
      </p:sp>
      <p:sp>
        <p:nvSpPr>
          <p:cNvPr id="6" name="TextBox 5"/>
          <p:cNvSpPr txBox="1"/>
          <p:nvPr/>
        </p:nvSpPr>
        <p:spPr>
          <a:xfrm>
            <a:off x="7315200" y="2103120"/>
            <a:ext cx="4572000" cy="914400"/>
          </a:xfrm>
          <a:prstGeom prst="rect">
            <a:avLst/>
          </a:prstGeom>
          <a:noFill/>
        </p:spPr>
        <p:txBody>
          <a:bodyPr wrap="square" anchor="t">
            <a:spAutoFit/>
          </a:bodyPr>
          <a:lstStyle/>
          <a:p>
            <a:pPr algn="l"/>
            <a:r>
              <a:rPr sz="1400" b="0">
                <a:solidFill>
                  <a:srgbClr val="F2F6FA"/>
                </a:solidFill>
                <a:latin typeface="Calibri"/>
              </a:rPr>
              <a:t>“the method does nothing” vs “it raises the mean”</a:t>
            </a:r>
          </a:p>
        </p:txBody>
      </p:sp>
      <p:sp>
        <p:nvSpPr>
          <p:cNvPr id="7" name="TextBox 6"/>
          <p:cNvSpPr txBox="1"/>
          <p:nvPr/>
        </p:nvSpPr>
        <p:spPr>
          <a:xfrm>
            <a:off x="914400" y="3035808"/>
            <a:ext cx="2377440" cy="914400"/>
          </a:xfrm>
          <a:prstGeom prst="rect">
            <a:avLst/>
          </a:prstGeom>
          <a:noFill/>
        </p:spPr>
        <p:txBody>
          <a:bodyPr wrap="square" anchor="t">
            <a:spAutoFit/>
          </a:bodyPr>
          <a:lstStyle/>
          <a:p>
            <a:pPr algn="l"/>
            <a:r>
              <a:rPr sz="2200" b="1">
                <a:solidFill>
                  <a:srgbClr val="FFFFFF"/>
                </a:solidFill>
                <a:latin typeface="Calibri"/>
              </a:rPr>
              <a:t>2  COMPUTE</a:t>
            </a:r>
          </a:p>
        </p:txBody>
      </p:sp>
      <p:sp>
        <p:nvSpPr>
          <p:cNvPr id="8" name="TextBox 7"/>
          <p:cNvSpPr txBox="1"/>
          <p:nvPr/>
        </p:nvSpPr>
        <p:spPr>
          <a:xfrm>
            <a:off x="3383280" y="3035808"/>
            <a:ext cx="3886200" cy="914400"/>
          </a:xfrm>
          <a:prstGeom prst="rect">
            <a:avLst/>
          </a:prstGeom>
          <a:noFill/>
        </p:spPr>
        <p:txBody>
          <a:bodyPr wrap="square" anchor="t">
            <a:spAutoFit/>
          </a:bodyPr>
          <a:lstStyle/>
          <a:p>
            <a:pPr algn="l"/>
            <a:r>
              <a:rPr sz="1600" b="0">
                <a:solidFill>
                  <a:srgbClr val="5AC8E0"/>
                </a:solidFill>
                <a:latin typeface="Calibri"/>
              </a:rPr>
              <a:t>t = (64−60)/(10/√25) = 4/2 = 2.00</a:t>
            </a:r>
          </a:p>
        </p:txBody>
      </p:sp>
      <p:sp>
        <p:nvSpPr>
          <p:cNvPr id="9" name="TextBox 8"/>
          <p:cNvSpPr txBox="1"/>
          <p:nvPr/>
        </p:nvSpPr>
        <p:spPr>
          <a:xfrm>
            <a:off x="7315200" y="3035808"/>
            <a:ext cx="4572000" cy="914400"/>
          </a:xfrm>
          <a:prstGeom prst="rect">
            <a:avLst/>
          </a:prstGeom>
          <a:noFill/>
        </p:spPr>
        <p:txBody>
          <a:bodyPr wrap="square" anchor="t">
            <a:spAutoFit/>
          </a:bodyPr>
          <a:lstStyle/>
          <a:p>
            <a:pPr algn="l"/>
            <a:r>
              <a:rPr sz="1400" b="0">
                <a:solidFill>
                  <a:srgbClr val="F2F6FA"/>
                </a:solidFill>
                <a:latin typeface="Calibri"/>
              </a:rPr>
              <a:t>standard error = 10/5 = 2 ; df = 24</a:t>
            </a:r>
          </a:p>
        </p:txBody>
      </p:sp>
      <p:sp>
        <p:nvSpPr>
          <p:cNvPr id="10" name="TextBox 9"/>
          <p:cNvSpPr txBox="1"/>
          <p:nvPr/>
        </p:nvSpPr>
        <p:spPr>
          <a:xfrm>
            <a:off x="914400" y="3968496"/>
            <a:ext cx="2377440" cy="914400"/>
          </a:xfrm>
          <a:prstGeom prst="rect">
            <a:avLst/>
          </a:prstGeom>
          <a:noFill/>
        </p:spPr>
        <p:txBody>
          <a:bodyPr wrap="square" anchor="t">
            <a:spAutoFit/>
          </a:bodyPr>
          <a:lstStyle/>
          <a:p>
            <a:pPr algn="l"/>
            <a:r>
              <a:rPr sz="2200" b="1">
                <a:solidFill>
                  <a:srgbClr val="FFFFFF"/>
                </a:solidFill>
                <a:latin typeface="Calibri"/>
              </a:rPr>
              <a:t>3  COMPARE</a:t>
            </a:r>
          </a:p>
        </p:txBody>
      </p:sp>
      <p:sp>
        <p:nvSpPr>
          <p:cNvPr id="11" name="TextBox 10"/>
          <p:cNvSpPr txBox="1"/>
          <p:nvPr/>
        </p:nvSpPr>
        <p:spPr>
          <a:xfrm>
            <a:off x="3383280" y="3968496"/>
            <a:ext cx="3886200" cy="914400"/>
          </a:xfrm>
          <a:prstGeom prst="rect">
            <a:avLst/>
          </a:prstGeom>
          <a:noFill/>
        </p:spPr>
        <p:txBody>
          <a:bodyPr wrap="square" anchor="t">
            <a:spAutoFit/>
          </a:bodyPr>
          <a:lstStyle/>
          <a:p>
            <a:pPr algn="l"/>
            <a:r>
              <a:rPr sz="1600" b="0">
                <a:solidFill>
                  <a:srgbClr val="5AC8E0"/>
                </a:solidFill>
                <a:latin typeface="Calibri"/>
              </a:rPr>
              <a:t>p ≈ 0.028  ≤  α = 0.05</a:t>
            </a:r>
          </a:p>
        </p:txBody>
      </p:sp>
      <p:sp>
        <p:nvSpPr>
          <p:cNvPr id="12" name="TextBox 11"/>
          <p:cNvSpPr txBox="1"/>
          <p:nvPr/>
        </p:nvSpPr>
        <p:spPr>
          <a:xfrm>
            <a:off x="7315200" y="3968496"/>
            <a:ext cx="4572000" cy="914400"/>
          </a:xfrm>
          <a:prstGeom prst="rect">
            <a:avLst/>
          </a:prstGeom>
          <a:noFill/>
        </p:spPr>
        <p:txBody>
          <a:bodyPr wrap="square" anchor="t">
            <a:spAutoFit/>
          </a:bodyPr>
          <a:lstStyle/>
          <a:p>
            <a:pPr algn="l"/>
            <a:r>
              <a:rPr sz="1400" b="0">
                <a:solidFill>
                  <a:srgbClr val="F2F6FA"/>
                </a:solidFill>
                <a:latin typeface="Calibri"/>
              </a:rPr>
              <a:t>cross-check: t = 2.00 &gt; t* = 1.711 → REJECT H₀</a:t>
            </a:r>
          </a:p>
        </p:txBody>
      </p:sp>
      <p:sp>
        <p:nvSpPr>
          <p:cNvPr id="13" name="TextBox 12"/>
          <p:cNvSpPr txBox="1"/>
          <p:nvPr/>
        </p:nvSpPr>
        <p:spPr>
          <a:xfrm>
            <a:off x="914400" y="4901183"/>
            <a:ext cx="2377440" cy="914400"/>
          </a:xfrm>
          <a:prstGeom prst="rect">
            <a:avLst/>
          </a:prstGeom>
          <a:noFill/>
        </p:spPr>
        <p:txBody>
          <a:bodyPr wrap="square" anchor="t">
            <a:spAutoFit/>
          </a:bodyPr>
          <a:lstStyle/>
          <a:p>
            <a:pPr algn="l"/>
            <a:r>
              <a:rPr sz="2200" b="1">
                <a:solidFill>
                  <a:srgbClr val="FFFFFF"/>
                </a:solidFill>
                <a:latin typeface="Calibri"/>
              </a:rPr>
              <a:t>4  CONCLUDE</a:t>
            </a:r>
          </a:p>
        </p:txBody>
      </p:sp>
      <p:sp>
        <p:nvSpPr>
          <p:cNvPr id="14" name="TextBox 13"/>
          <p:cNvSpPr txBox="1"/>
          <p:nvPr/>
        </p:nvSpPr>
        <p:spPr>
          <a:xfrm>
            <a:off x="3383280" y="4901183"/>
            <a:ext cx="3886200" cy="914400"/>
          </a:xfrm>
          <a:prstGeom prst="rect">
            <a:avLst/>
          </a:prstGeom>
          <a:noFill/>
        </p:spPr>
        <p:txBody>
          <a:bodyPr wrap="square" anchor="t">
            <a:spAutoFit/>
          </a:bodyPr>
          <a:lstStyle/>
          <a:p>
            <a:pPr algn="l"/>
            <a:r>
              <a:rPr sz="1600" b="0">
                <a:solidFill>
                  <a:srgbClr val="5AC8E0"/>
                </a:solidFill>
                <a:latin typeface="Calibri"/>
              </a:rPr>
              <a:t>in context, not just “reject”</a:t>
            </a:r>
          </a:p>
        </p:txBody>
      </p:sp>
      <p:sp>
        <p:nvSpPr>
          <p:cNvPr id="15" name="TextBox 14"/>
          <p:cNvSpPr txBox="1"/>
          <p:nvPr/>
        </p:nvSpPr>
        <p:spPr>
          <a:xfrm>
            <a:off x="7315200" y="4901183"/>
            <a:ext cx="4572000" cy="914400"/>
          </a:xfrm>
          <a:prstGeom prst="rect">
            <a:avLst/>
          </a:prstGeom>
          <a:noFill/>
        </p:spPr>
        <p:txBody>
          <a:bodyPr wrap="square" anchor="t">
            <a:spAutoFit/>
          </a:bodyPr>
          <a:lstStyle/>
          <a:p>
            <a:pPr algn="l"/>
            <a:r>
              <a:rPr sz="1400" b="0">
                <a:solidFill>
                  <a:srgbClr val="F2F6FA"/>
                </a:solidFill>
                <a:latin typeface="Calibri"/>
              </a:rPr>
              <a:t>“significant evidence the mean study time is above 60”</a:t>
            </a:r>
          </a:p>
        </p:txBody>
      </p:sp>
      <p:sp>
        <p:nvSpPr>
          <p:cNvPr id="16" name="TextBox 15"/>
          <p:cNvSpPr txBox="1"/>
          <p:nvPr/>
        </p:nvSpPr>
        <p:spPr>
          <a:xfrm>
            <a:off x="11430000" y="6355080"/>
            <a:ext cx="548640" cy="365760"/>
          </a:xfrm>
          <a:prstGeom prst="rect">
            <a:avLst/>
          </a:prstGeom>
          <a:noFill/>
        </p:spPr>
        <p:txBody>
          <a:bodyPr wrap="square" anchor="t">
            <a:spAutoFit/>
          </a:bodyPr>
          <a:lstStyle/>
          <a:p>
            <a:pPr algn="r"/>
            <a:r>
              <a:rPr sz="1100" b="0">
                <a:solidFill>
                  <a:srgbClr val="6E8CA6"/>
                </a:solidFill>
                <a:latin typeface="Calibri"/>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1234440"/>
            <a:ext cx="10725912" cy="457200"/>
          </a:xfrm>
          <a:prstGeom prst="rect">
            <a:avLst/>
          </a:prstGeom>
          <a:noFill/>
        </p:spPr>
        <p:txBody>
          <a:bodyPr wrap="square" anchor="t">
            <a:spAutoFit/>
          </a:bodyPr>
          <a:lstStyle/>
          <a:p>
            <a:pPr algn="ctr"/>
            <a:r>
              <a:rPr sz="1500" b="1">
                <a:solidFill>
                  <a:srgbClr val="8FB8D9"/>
                </a:solidFill>
                <a:latin typeface="Calibri"/>
              </a:rPr>
              <a:t>FLIP ONE NUMBER  ·  THE OTHER VERDICT</a:t>
            </a:r>
          </a:p>
        </p:txBody>
      </p:sp>
      <p:sp>
        <p:nvSpPr>
          <p:cNvPr id="3" name="TextBox 2"/>
          <p:cNvSpPr txBox="1"/>
          <p:nvPr/>
        </p:nvSpPr>
        <p:spPr>
          <a:xfrm>
            <a:off x="548640" y="1920240"/>
            <a:ext cx="11091672" cy="1097280"/>
          </a:xfrm>
          <a:prstGeom prst="rect">
            <a:avLst/>
          </a:prstGeom>
          <a:noFill/>
        </p:spPr>
        <p:txBody>
          <a:bodyPr wrap="square" anchor="t">
            <a:spAutoFit/>
          </a:bodyPr>
          <a:lstStyle/>
          <a:p>
            <a:pPr algn="ctr"/>
            <a:r>
              <a:rPr sz="4600" b="1">
                <a:solidFill>
                  <a:srgbClr val="FFFFFF"/>
                </a:solidFill>
                <a:latin typeface="Calibri"/>
              </a:rPr>
              <a:t>same study — but  p ≈ 0.20</a:t>
            </a:r>
          </a:p>
        </p:txBody>
      </p:sp>
      <p:sp>
        <p:nvSpPr>
          <p:cNvPr id="4" name="TextBox 3"/>
          <p:cNvSpPr txBox="1"/>
          <p:nvPr/>
        </p:nvSpPr>
        <p:spPr>
          <a:xfrm>
            <a:off x="548640" y="3063240"/>
            <a:ext cx="11091672" cy="914400"/>
          </a:xfrm>
          <a:prstGeom prst="rect">
            <a:avLst/>
          </a:prstGeom>
          <a:noFill/>
        </p:spPr>
        <p:txBody>
          <a:bodyPr wrap="square" anchor="t">
            <a:spAutoFit/>
          </a:bodyPr>
          <a:lstStyle/>
          <a:p>
            <a:pPr algn="ctr"/>
            <a:r>
              <a:rPr sz="4000" b="1">
                <a:solidFill>
                  <a:srgbClr val="5AC8E0"/>
                </a:solidFill>
                <a:latin typeface="Calibri"/>
              </a:rPr>
              <a:t>0.20  &gt;  α = 0.05   →   fail to reject H₀</a:t>
            </a:r>
          </a:p>
        </p:txBody>
      </p:sp>
      <p:sp>
        <p:nvSpPr>
          <p:cNvPr id="5" name="TextBox 4"/>
          <p:cNvSpPr txBox="1"/>
          <p:nvPr/>
        </p:nvSpPr>
        <p:spPr>
          <a:xfrm>
            <a:off x="914400" y="4434840"/>
            <a:ext cx="10360152" cy="822960"/>
          </a:xfrm>
          <a:prstGeom prst="rect">
            <a:avLst/>
          </a:prstGeom>
          <a:noFill/>
        </p:spPr>
        <p:txBody>
          <a:bodyPr wrap="square" anchor="t">
            <a:spAutoFit/>
          </a:bodyPr>
          <a:lstStyle/>
          <a:p>
            <a:pPr algn="ctr"/>
            <a:r>
              <a:rPr sz="2000" b="0">
                <a:solidFill>
                  <a:srgbClr val="8FB8D9"/>
                </a:solidFill>
                <a:latin typeface="Calibri"/>
              </a:rPr>
              <a:t>A mean like this would happen ~20% of the time even if the method did nothing — not surprising.</a:t>
            </a:r>
          </a:p>
        </p:txBody>
      </p:sp>
      <p:sp>
        <p:nvSpPr>
          <p:cNvPr id="6" name="TextBox 5"/>
          <p:cNvSpPr txBox="1"/>
          <p:nvPr/>
        </p:nvSpPr>
        <p:spPr>
          <a:xfrm>
            <a:off x="914400" y="5166360"/>
            <a:ext cx="10360152" cy="822960"/>
          </a:xfrm>
          <a:prstGeom prst="rect">
            <a:avLst/>
          </a:prstGeom>
          <a:noFill/>
        </p:spPr>
        <p:txBody>
          <a:bodyPr wrap="square" anchor="t">
            <a:spAutoFit/>
          </a:bodyPr>
          <a:lstStyle/>
          <a:p>
            <a:pPr algn="ctr"/>
            <a:r>
              <a:rPr sz="1600" b="0">
                <a:solidFill>
                  <a:srgbClr val="F2F6FA"/>
                </a:solidFill>
                <a:latin typeface="Calibri"/>
              </a:rPr>
              <a:t>In context: “not enough evidence the method raises study time” — NOT “the method definitely does nothing.”</a:t>
            </a:r>
          </a:p>
        </p:txBody>
      </p:sp>
      <p:sp>
        <p:nvSpPr>
          <p:cNvPr id="7" name="Oval 6"/>
          <p:cNvSpPr/>
          <p:nvPr/>
        </p:nvSpPr>
        <p:spPr>
          <a:xfrm>
            <a:off x="6035040" y="5806440"/>
            <a:ext cx="118872" cy="118872"/>
          </a:xfrm>
          <a:prstGeom prst="ellipse">
            <a:avLst/>
          </a:prstGeom>
          <a:solidFill>
            <a:srgbClr val="5AC8E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11430000" y="6355080"/>
            <a:ext cx="548640" cy="365760"/>
          </a:xfrm>
          <a:prstGeom prst="rect">
            <a:avLst/>
          </a:prstGeom>
          <a:noFill/>
        </p:spPr>
        <p:txBody>
          <a:bodyPr wrap="square" anchor="t">
            <a:spAutoFit/>
          </a:bodyPr>
          <a:lstStyle/>
          <a:p>
            <a:pPr algn="r"/>
            <a:r>
              <a:rPr sz="1100" b="0">
                <a:solidFill>
                  <a:srgbClr val="6E8CA6"/>
                </a:solidFill>
                <a:latin typeface="Calibri"/>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777240"/>
            <a:ext cx="10725912" cy="457200"/>
          </a:xfrm>
          <a:prstGeom prst="rect">
            <a:avLst/>
          </a:prstGeom>
          <a:noFill/>
        </p:spPr>
        <p:txBody>
          <a:bodyPr wrap="square" anchor="t">
            <a:spAutoFit/>
          </a:bodyPr>
          <a:lstStyle/>
          <a:p>
            <a:pPr algn="ctr"/>
            <a:r>
              <a:rPr sz="1500" b="1">
                <a:solidFill>
                  <a:srgbClr val="8FB8D9"/>
                </a:solidFill>
                <a:latin typeface="Calibri"/>
              </a:rPr>
              <a:t>t-TEST TRAPS  ·  THE FOUR THAT COST POINTS</a:t>
            </a:r>
          </a:p>
        </p:txBody>
      </p:sp>
      <p:sp>
        <p:nvSpPr>
          <p:cNvPr id="3" name="TextBox 2"/>
          <p:cNvSpPr txBox="1"/>
          <p:nvPr/>
        </p:nvSpPr>
        <p:spPr>
          <a:xfrm>
            <a:off x="548640" y="1325880"/>
            <a:ext cx="11091672" cy="731520"/>
          </a:xfrm>
          <a:prstGeom prst="rect">
            <a:avLst/>
          </a:prstGeom>
          <a:noFill/>
        </p:spPr>
        <p:txBody>
          <a:bodyPr wrap="square" anchor="t">
            <a:spAutoFit/>
          </a:bodyPr>
          <a:lstStyle/>
          <a:p>
            <a:pPr algn="ctr"/>
            <a:r>
              <a:rPr sz="2800" b="1">
                <a:solidFill>
                  <a:srgbClr val="FFFFFF"/>
                </a:solidFill>
                <a:latin typeface="Calibri"/>
              </a:rPr>
              <a:t>Hypotheses about μ · keep the √n · read the wording</a:t>
            </a:r>
          </a:p>
        </p:txBody>
      </p:sp>
      <p:sp>
        <p:nvSpPr>
          <p:cNvPr id="4" name="Oval 3"/>
          <p:cNvSpPr/>
          <p:nvPr/>
        </p:nvSpPr>
        <p:spPr>
          <a:xfrm>
            <a:off x="1005840" y="2331720"/>
            <a:ext cx="128016" cy="128016"/>
          </a:xfrm>
          <a:prstGeom prst="ellipse">
            <a:avLst/>
          </a:prstGeom>
          <a:solidFill>
            <a:srgbClr val="5AC8E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1325880" y="2240280"/>
            <a:ext cx="3749039" cy="868680"/>
          </a:xfrm>
          <a:prstGeom prst="rect">
            <a:avLst/>
          </a:prstGeom>
          <a:noFill/>
        </p:spPr>
        <p:txBody>
          <a:bodyPr wrap="square" anchor="t">
            <a:spAutoFit/>
          </a:bodyPr>
          <a:lstStyle/>
          <a:p>
            <a:pPr algn="l"/>
            <a:r>
              <a:rPr sz="1900" b="1">
                <a:solidFill>
                  <a:srgbClr val="5AC8E0"/>
                </a:solidFill>
                <a:latin typeface="Calibri"/>
              </a:rPr>
              <a:t>μ, never x̄</a:t>
            </a:r>
          </a:p>
        </p:txBody>
      </p:sp>
      <p:sp>
        <p:nvSpPr>
          <p:cNvPr id="6" name="TextBox 5"/>
          <p:cNvSpPr txBox="1"/>
          <p:nvPr/>
        </p:nvSpPr>
        <p:spPr>
          <a:xfrm>
            <a:off x="5212080" y="2240280"/>
            <a:ext cx="6035040" cy="868680"/>
          </a:xfrm>
          <a:prstGeom prst="rect">
            <a:avLst/>
          </a:prstGeom>
          <a:noFill/>
        </p:spPr>
        <p:txBody>
          <a:bodyPr wrap="square" anchor="t">
            <a:spAutoFit/>
          </a:bodyPr>
          <a:lstStyle/>
          <a:p>
            <a:pPr algn="l"/>
            <a:r>
              <a:rPr sz="1600" b="0">
                <a:solidFill>
                  <a:srgbClr val="F2F6FA"/>
                </a:solidFill>
                <a:latin typeface="Calibri"/>
              </a:rPr>
              <a:t>H₀ is about the parameter μ — x̄ is the evidence, not the claim</a:t>
            </a:r>
          </a:p>
        </p:txBody>
      </p:sp>
      <p:sp>
        <p:nvSpPr>
          <p:cNvPr id="7" name="Oval 6"/>
          <p:cNvSpPr/>
          <p:nvPr/>
        </p:nvSpPr>
        <p:spPr>
          <a:xfrm>
            <a:off x="1005840" y="3264408"/>
            <a:ext cx="128016" cy="128016"/>
          </a:xfrm>
          <a:prstGeom prst="ellipse">
            <a:avLst/>
          </a:prstGeom>
          <a:solidFill>
            <a:srgbClr val="5AC8E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1325880" y="3172968"/>
            <a:ext cx="3749039" cy="868680"/>
          </a:xfrm>
          <a:prstGeom prst="rect">
            <a:avLst/>
          </a:prstGeom>
          <a:noFill/>
        </p:spPr>
        <p:txBody>
          <a:bodyPr wrap="square" anchor="t">
            <a:spAutoFit/>
          </a:bodyPr>
          <a:lstStyle/>
          <a:p>
            <a:pPr algn="l"/>
            <a:r>
              <a:rPr sz="1900" b="1">
                <a:solidFill>
                  <a:srgbClr val="5AC8E0"/>
                </a:solidFill>
                <a:latin typeface="Calibri"/>
              </a:rPr>
              <a:t>denominator = s/√n</a:t>
            </a:r>
          </a:p>
        </p:txBody>
      </p:sp>
      <p:sp>
        <p:nvSpPr>
          <p:cNvPr id="9" name="TextBox 8"/>
          <p:cNvSpPr txBox="1"/>
          <p:nvPr/>
        </p:nvSpPr>
        <p:spPr>
          <a:xfrm>
            <a:off x="5212080" y="3172968"/>
            <a:ext cx="6035040" cy="868680"/>
          </a:xfrm>
          <a:prstGeom prst="rect">
            <a:avLst/>
          </a:prstGeom>
          <a:noFill/>
        </p:spPr>
        <p:txBody>
          <a:bodyPr wrap="square" anchor="t">
            <a:spAutoFit/>
          </a:bodyPr>
          <a:lstStyle/>
          <a:p>
            <a:pPr algn="l"/>
            <a:r>
              <a:rPr sz="1600" b="0">
                <a:solidFill>
                  <a:srgbClr val="F2F6FA"/>
                </a:solidFill>
                <a:latin typeface="Calibri"/>
              </a:rPr>
              <a:t>drop the √n and you inflate the wobble and shrink t every time</a:t>
            </a:r>
          </a:p>
        </p:txBody>
      </p:sp>
      <p:sp>
        <p:nvSpPr>
          <p:cNvPr id="10" name="Oval 9"/>
          <p:cNvSpPr/>
          <p:nvPr/>
        </p:nvSpPr>
        <p:spPr>
          <a:xfrm>
            <a:off x="1005840" y="4197096"/>
            <a:ext cx="128016" cy="128016"/>
          </a:xfrm>
          <a:prstGeom prst="ellipse">
            <a:avLst/>
          </a:prstGeom>
          <a:solidFill>
            <a:srgbClr val="5AC8E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1325880" y="4105656"/>
            <a:ext cx="3749039" cy="868680"/>
          </a:xfrm>
          <a:prstGeom prst="rect">
            <a:avLst/>
          </a:prstGeom>
          <a:noFill/>
        </p:spPr>
        <p:txBody>
          <a:bodyPr wrap="square" anchor="t">
            <a:spAutoFit/>
          </a:bodyPr>
          <a:lstStyle/>
          <a:p>
            <a:pPr algn="l"/>
            <a:r>
              <a:rPr sz="1900" b="1">
                <a:solidFill>
                  <a:srgbClr val="5AC8E0"/>
                </a:solidFill>
                <a:latin typeface="Calibri"/>
              </a:rPr>
              <a:t>|t| ≠ effect size</a:t>
            </a:r>
          </a:p>
        </p:txBody>
      </p:sp>
      <p:sp>
        <p:nvSpPr>
          <p:cNvPr id="12" name="TextBox 11"/>
          <p:cNvSpPr txBox="1"/>
          <p:nvPr/>
        </p:nvSpPr>
        <p:spPr>
          <a:xfrm>
            <a:off x="5212080" y="4105656"/>
            <a:ext cx="6035040" cy="868680"/>
          </a:xfrm>
          <a:prstGeom prst="rect">
            <a:avLst/>
          </a:prstGeom>
          <a:noFill/>
        </p:spPr>
        <p:txBody>
          <a:bodyPr wrap="square" anchor="t">
            <a:spAutoFit/>
          </a:bodyPr>
          <a:lstStyle/>
          <a:p>
            <a:pPr algn="l"/>
            <a:r>
              <a:rPr sz="1600" b="0">
                <a:solidFill>
                  <a:srgbClr val="F2F6FA"/>
                </a:solidFill>
                <a:latin typeface="Calibri"/>
              </a:rPr>
              <a:t>a big t can come from a tiny mean gap when n is large — significant ≠ big</a:t>
            </a:r>
          </a:p>
        </p:txBody>
      </p:sp>
      <p:sp>
        <p:nvSpPr>
          <p:cNvPr id="13" name="Oval 12"/>
          <p:cNvSpPr/>
          <p:nvPr/>
        </p:nvSpPr>
        <p:spPr>
          <a:xfrm>
            <a:off x="1005840" y="5129783"/>
            <a:ext cx="128016" cy="128016"/>
          </a:xfrm>
          <a:prstGeom prst="ellipse">
            <a:avLst/>
          </a:prstGeom>
          <a:solidFill>
            <a:srgbClr val="5AC8E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1325880" y="5038344"/>
            <a:ext cx="3749039" cy="868680"/>
          </a:xfrm>
          <a:prstGeom prst="rect">
            <a:avLst/>
          </a:prstGeom>
          <a:noFill/>
        </p:spPr>
        <p:txBody>
          <a:bodyPr wrap="square" anchor="t">
            <a:spAutoFit/>
          </a:bodyPr>
          <a:lstStyle/>
          <a:p>
            <a:pPr algn="l"/>
            <a:r>
              <a:rPr sz="1900" b="1">
                <a:solidFill>
                  <a:srgbClr val="5AC8E0"/>
                </a:solidFill>
                <a:latin typeface="Calibri"/>
              </a:rPr>
              <a:t>wording → sides</a:t>
            </a:r>
          </a:p>
        </p:txBody>
      </p:sp>
      <p:sp>
        <p:nvSpPr>
          <p:cNvPr id="15" name="TextBox 14"/>
          <p:cNvSpPr txBox="1"/>
          <p:nvPr/>
        </p:nvSpPr>
        <p:spPr>
          <a:xfrm>
            <a:off x="5212080" y="5038344"/>
            <a:ext cx="6035040" cy="868680"/>
          </a:xfrm>
          <a:prstGeom prst="rect">
            <a:avLst/>
          </a:prstGeom>
          <a:noFill/>
        </p:spPr>
        <p:txBody>
          <a:bodyPr wrap="square" anchor="t">
            <a:spAutoFit/>
          </a:bodyPr>
          <a:lstStyle/>
          <a:p>
            <a:pPr algn="l"/>
            <a:r>
              <a:rPr sz="1600" b="0">
                <a:solidFill>
                  <a:srgbClr val="F2F6FA"/>
                </a:solidFill>
                <a:latin typeface="Calibri"/>
              </a:rPr>
              <a:t>“above/less than” = one-sided (&gt;, &lt;) ; “different/changed” = two-sided (≠)</a:t>
            </a:r>
          </a:p>
        </p:txBody>
      </p:sp>
      <p:sp>
        <p:nvSpPr>
          <p:cNvPr id="16" name="TextBox 15"/>
          <p:cNvSpPr txBox="1"/>
          <p:nvPr/>
        </p:nvSpPr>
        <p:spPr>
          <a:xfrm>
            <a:off x="11430000" y="6355080"/>
            <a:ext cx="548640" cy="365760"/>
          </a:xfrm>
          <a:prstGeom prst="rect">
            <a:avLst/>
          </a:prstGeom>
          <a:noFill/>
        </p:spPr>
        <p:txBody>
          <a:bodyPr wrap="square" anchor="t">
            <a:spAutoFit/>
          </a:bodyPr>
          <a:lstStyle/>
          <a:p>
            <a:pPr algn="r"/>
            <a:r>
              <a:rPr sz="1100" b="0">
                <a:solidFill>
                  <a:srgbClr val="6E8CA6"/>
                </a:solidFill>
                <a:latin typeface="Calibri"/>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777240"/>
            <a:ext cx="10725912" cy="457200"/>
          </a:xfrm>
          <a:prstGeom prst="rect">
            <a:avLst/>
          </a:prstGeom>
          <a:noFill/>
        </p:spPr>
        <p:txBody>
          <a:bodyPr wrap="square" anchor="t">
            <a:spAutoFit/>
          </a:bodyPr>
          <a:lstStyle/>
          <a:p>
            <a:pPr algn="ctr"/>
            <a:r>
              <a:rPr sz="1500" b="1">
                <a:solidFill>
                  <a:srgbClr val="8FB8D9"/>
                </a:solidFill>
                <a:latin typeface="Calibri"/>
              </a:rPr>
              <a:t>THE ONE-PROPORTION z-TEST  ·  IS ONE SHARE FAR FROM A CLAIMED %?</a:t>
            </a:r>
          </a:p>
        </p:txBody>
      </p:sp>
      <p:sp>
        <p:nvSpPr>
          <p:cNvPr id="3" name="TextBox 2"/>
          <p:cNvSpPr txBox="1"/>
          <p:nvPr/>
        </p:nvSpPr>
        <p:spPr>
          <a:xfrm>
            <a:off x="548640" y="1325880"/>
            <a:ext cx="11091672" cy="960120"/>
          </a:xfrm>
          <a:prstGeom prst="rect">
            <a:avLst/>
          </a:prstGeom>
          <a:noFill/>
        </p:spPr>
        <p:txBody>
          <a:bodyPr wrap="square" anchor="t">
            <a:spAutoFit/>
          </a:bodyPr>
          <a:lstStyle/>
          <a:p>
            <a:pPr algn="ctr"/>
            <a:r>
              <a:rPr sz="4000" b="1">
                <a:solidFill>
                  <a:srgbClr val="FFFFFF"/>
                </a:solidFill>
                <a:latin typeface="Calibri"/>
              </a:rPr>
              <a:t>z = (p̂ − p₀) / √( p₀(1−p₀) / n )</a:t>
            </a:r>
          </a:p>
        </p:txBody>
      </p:sp>
      <p:sp>
        <p:nvSpPr>
          <p:cNvPr id="4" name="TextBox 3"/>
          <p:cNvSpPr txBox="1"/>
          <p:nvPr/>
        </p:nvSpPr>
        <p:spPr>
          <a:xfrm>
            <a:off x="1005840" y="2606040"/>
            <a:ext cx="3291840" cy="914400"/>
          </a:xfrm>
          <a:prstGeom prst="rect">
            <a:avLst/>
          </a:prstGeom>
          <a:noFill/>
        </p:spPr>
        <p:txBody>
          <a:bodyPr wrap="square" anchor="t">
            <a:spAutoFit/>
          </a:bodyPr>
          <a:lstStyle/>
          <a:p>
            <a:pPr algn="l"/>
            <a:r>
              <a:rPr sz="2200" b="1">
                <a:solidFill>
                  <a:srgbClr val="FFFFFF"/>
                </a:solidFill>
                <a:latin typeface="Calibri"/>
              </a:rPr>
              <a:t>p̂ − p₀</a:t>
            </a:r>
          </a:p>
        </p:txBody>
      </p:sp>
      <p:sp>
        <p:nvSpPr>
          <p:cNvPr id="5" name="TextBox 4"/>
          <p:cNvSpPr txBox="1"/>
          <p:nvPr/>
        </p:nvSpPr>
        <p:spPr>
          <a:xfrm>
            <a:off x="4526280" y="2606040"/>
            <a:ext cx="3154680" cy="914400"/>
          </a:xfrm>
          <a:prstGeom prst="rect">
            <a:avLst/>
          </a:prstGeom>
          <a:noFill/>
        </p:spPr>
        <p:txBody>
          <a:bodyPr wrap="square" anchor="t">
            <a:spAutoFit/>
          </a:bodyPr>
          <a:lstStyle/>
          <a:p>
            <a:pPr algn="l"/>
            <a:r>
              <a:rPr sz="1600" b="0">
                <a:solidFill>
                  <a:srgbClr val="5AC8E0"/>
                </a:solidFill>
                <a:latin typeface="Calibri"/>
              </a:rPr>
              <a:t>how far our share is from the claim</a:t>
            </a:r>
          </a:p>
        </p:txBody>
      </p:sp>
      <p:sp>
        <p:nvSpPr>
          <p:cNvPr id="6" name="TextBox 5"/>
          <p:cNvSpPr txBox="1"/>
          <p:nvPr/>
        </p:nvSpPr>
        <p:spPr>
          <a:xfrm>
            <a:off x="7680960" y="2606040"/>
            <a:ext cx="3749039" cy="914400"/>
          </a:xfrm>
          <a:prstGeom prst="rect">
            <a:avLst/>
          </a:prstGeom>
          <a:noFill/>
        </p:spPr>
        <p:txBody>
          <a:bodyPr wrap="square" anchor="t">
            <a:spAutoFit/>
          </a:bodyPr>
          <a:lstStyle/>
          <a:p>
            <a:pPr algn="l"/>
            <a:r>
              <a:rPr sz="1400" b="0">
                <a:solidFill>
                  <a:srgbClr val="F2F6FA"/>
                </a:solidFill>
                <a:latin typeface="Calibri"/>
              </a:rPr>
              <a:t>p̂ = measured proportion ; p₀ = null proportion</a:t>
            </a:r>
          </a:p>
        </p:txBody>
      </p:sp>
      <p:sp>
        <p:nvSpPr>
          <p:cNvPr id="7" name="TextBox 6"/>
          <p:cNvSpPr txBox="1"/>
          <p:nvPr/>
        </p:nvSpPr>
        <p:spPr>
          <a:xfrm>
            <a:off x="1005840" y="3520440"/>
            <a:ext cx="3291840" cy="914400"/>
          </a:xfrm>
          <a:prstGeom prst="rect">
            <a:avLst/>
          </a:prstGeom>
          <a:noFill/>
        </p:spPr>
        <p:txBody>
          <a:bodyPr wrap="square" anchor="t">
            <a:spAutoFit/>
          </a:bodyPr>
          <a:lstStyle/>
          <a:p>
            <a:pPr algn="l"/>
            <a:r>
              <a:rPr sz="2200" b="1">
                <a:solidFill>
                  <a:srgbClr val="FFFFFF"/>
                </a:solidFill>
                <a:latin typeface="Calibri"/>
              </a:rPr>
              <a:t>√(p₀(1−p₀)/n)</a:t>
            </a:r>
          </a:p>
        </p:txBody>
      </p:sp>
      <p:sp>
        <p:nvSpPr>
          <p:cNvPr id="8" name="TextBox 7"/>
          <p:cNvSpPr txBox="1"/>
          <p:nvPr/>
        </p:nvSpPr>
        <p:spPr>
          <a:xfrm>
            <a:off x="4526280" y="3520440"/>
            <a:ext cx="3154680" cy="914400"/>
          </a:xfrm>
          <a:prstGeom prst="rect">
            <a:avLst/>
          </a:prstGeom>
          <a:noFill/>
        </p:spPr>
        <p:txBody>
          <a:bodyPr wrap="square" anchor="t">
            <a:spAutoFit/>
          </a:bodyPr>
          <a:lstStyle/>
          <a:p>
            <a:pPr algn="l"/>
            <a:r>
              <a:rPr sz="1600" b="0">
                <a:solidFill>
                  <a:srgbClr val="5AC8E0"/>
                </a:solidFill>
                <a:latin typeface="Calibri"/>
              </a:rPr>
              <a:t>the standard error of a proportion</a:t>
            </a:r>
          </a:p>
        </p:txBody>
      </p:sp>
      <p:sp>
        <p:nvSpPr>
          <p:cNvPr id="9" name="TextBox 8"/>
          <p:cNvSpPr txBox="1"/>
          <p:nvPr/>
        </p:nvSpPr>
        <p:spPr>
          <a:xfrm>
            <a:off x="7680960" y="3520440"/>
            <a:ext cx="3749039" cy="914400"/>
          </a:xfrm>
          <a:prstGeom prst="rect">
            <a:avLst/>
          </a:prstGeom>
          <a:noFill/>
        </p:spPr>
        <p:txBody>
          <a:bodyPr wrap="square" anchor="t">
            <a:spAutoFit/>
          </a:bodyPr>
          <a:lstStyle/>
          <a:p>
            <a:pPr algn="l"/>
            <a:r>
              <a:rPr sz="1400" b="0">
                <a:solidFill>
                  <a:srgbClr val="F2F6FA"/>
                </a:solidFill>
                <a:latin typeface="Calibri"/>
              </a:rPr>
              <a:t>built from p₀ — we compute assuming H₀ is true</a:t>
            </a:r>
          </a:p>
        </p:txBody>
      </p:sp>
      <p:sp>
        <p:nvSpPr>
          <p:cNvPr id="10" name="TextBox 9"/>
          <p:cNvSpPr txBox="1"/>
          <p:nvPr/>
        </p:nvSpPr>
        <p:spPr>
          <a:xfrm>
            <a:off x="1005840" y="4434840"/>
            <a:ext cx="3291840" cy="914400"/>
          </a:xfrm>
          <a:prstGeom prst="rect">
            <a:avLst/>
          </a:prstGeom>
          <a:noFill/>
        </p:spPr>
        <p:txBody>
          <a:bodyPr wrap="square" anchor="t">
            <a:spAutoFit/>
          </a:bodyPr>
          <a:lstStyle/>
          <a:p>
            <a:pPr algn="l"/>
            <a:r>
              <a:rPr sz="2200" b="1">
                <a:solidFill>
                  <a:srgbClr val="FFFFFF"/>
                </a:solidFill>
                <a:latin typeface="Calibri"/>
              </a:rPr>
              <a:t>z</a:t>
            </a:r>
          </a:p>
        </p:txBody>
      </p:sp>
      <p:sp>
        <p:nvSpPr>
          <p:cNvPr id="11" name="TextBox 10"/>
          <p:cNvSpPr txBox="1"/>
          <p:nvPr/>
        </p:nvSpPr>
        <p:spPr>
          <a:xfrm>
            <a:off x="4526280" y="4434840"/>
            <a:ext cx="3154680" cy="914400"/>
          </a:xfrm>
          <a:prstGeom prst="rect">
            <a:avLst/>
          </a:prstGeom>
          <a:noFill/>
        </p:spPr>
        <p:txBody>
          <a:bodyPr wrap="square" anchor="t">
            <a:spAutoFit/>
          </a:bodyPr>
          <a:lstStyle/>
          <a:p>
            <a:pPr algn="l"/>
            <a:r>
              <a:rPr sz="1600" b="0">
                <a:solidFill>
                  <a:srgbClr val="5AC8E0"/>
                </a:solidFill>
                <a:latin typeface="Calibri"/>
              </a:rPr>
              <a:t>distance in standard errors</a:t>
            </a:r>
          </a:p>
        </p:txBody>
      </p:sp>
      <p:sp>
        <p:nvSpPr>
          <p:cNvPr id="12" name="TextBox 11"/>
          <p:cNvSpPr txBox="1"/>
          <p:nvPr/>
        </p:nvSpPr>
        <p:spPr>
          <a:xfrm>
            <a:off x="7680960" y="4434840"/>
            <a:ext cx="3749039" cy="914400"/>
          </a:xfrm>
          <a:prstGeom prst="rect">
            <a:avLst/>
          </a:prstGeom>
          <a:noFill/>
        </p:spPr>
        <p:txBody>
          <a:bodyPr wrap="square" anchor="t">
            <a:spAutoFit/>
          </a:bodyPr>
          <a:lstStyle/>
          <a:p>
            <a:pPr algn="l"/>
            <a:r>
              <a:rPr sz="1400" b="0">
                <a:solidFill>
                  <a:srgbClr val="F2F6FA"/>
                </a:solidFill>
                <a:latin typeface="Calibri"/>
              </a:rPr>
              <a:t>big |z| → share far from p₀ → surprising</a:t>
            </a:r>
          </a:p>
        </p:txBody>
      </p:sp>
      <p:sp>
        <p:nvSpPr>
          <p:cNvPr id="13" name="TextBox 12"/>
          <p:cNvSpPr txBox="1"/>
          <p:nvPr/>
        </p:nvSpPr>
        <p:spPr>
          <a:xfrm>
            <a:off x="1005840" y="5349240"/>
            <a:ext cx="3291840" cy="914400"/>
          </a:xfrm>
          <a:prstGeom prst="rect">
            <a:avLst/>
          </a:prstGeom>
          <a:noFill/>
        </p:spPr>
        <p:txBody>
          <a:bodyPr wrap="square" anchor="t">
            <a:spAutoFit/>
          </a:bodyPr>
          <a:lstStyle/>
          <a:p>
            <a:pPr algn="l"/>
            <a:r>
              <a:rPr sz="2200" b="1">
                <a:solidFill>
                  <a:srgbClr val="FFFFFF"/>
                </a:solidFill>
                <a:latin typeface="Calibri"/>
              </a:rPr>
              <a:t>decimals!</a:t>
            </a:r>
          </a:p>
        </p:txBody>
      </p:sp>
      <p:sp>
        <p:nvSpPr>
          <p:cNvPr id="14" name="TextBox 13"/>
          <p:cNvSpPr txBox="1"/>
          <p:nvPr/>
        </p:nvSpPr>
        <p:spPr>
          <a:xfrm>
            <a:off x="4526280" y="5349240"/>
            <a:ext cx="3154680" cy="914400"/>
          </a:xfrm>
          <a:prstGeom prst="rect">
            <a:avLst/>
          </a:prstGeom>
          <a:noFill/>
        </p:spPr>
        <p:txBody>
          <a:bodyPr wrap="square" anchor="t">
            <a:spAutoFit/>
          </a:bodyPr>
          <a:lstStyle/>
          <a:p>
            <a:pPr algn="l"/>
            <a:r>
              <a:rPr sz="1600" b="0">
                <a:solidFill>
                  <a:srgbClr val="5AC8E0"/>
                </a:solidFill>
                <a:latin typeface="Calibri"/>
              </a:rPr>
              <a:t>0.60, not 60</a:t>
            </a:r>
          </a:p>
        </p:txBody>
      </p:sp>
      <p:sp>
        <p:nvSpPr>
          <p:cNvPr id="15" name="TextBox 14"/>
          <p:cNvSpPr txBox="1"/>
          <p:nvPr/>
        </p:nvSpPr>
        <p:spPr>
          <a:xfrm>
            <a:off x="7680960" y="5349240"/>
            <a:ext cx="3749039" cy="914400"/>
          </a:xfrm>
          <a:prstGeom prst="rect">
            <a:avLst/>
          </a:prstGeom>
          <a:noFill/>
        </p:spPr>
        <p:txBody>
          <a:bodyPr wrap="square" anchor="t">
            <a:spAutoFit/>
          </a:bodyPr>
          <a:lstStyle/>
          <a:p>
            <a:pPr algn="l"/>
            <a:r>
              <a:rPr sz="1400" b="0">
                <a:solidFill>
                  <a:srgbClr val="F2F6FA"/>
                </a:solidFill>
                <a:latin typeface="Calibri"/>
              </a:rPr>
              <a:t>and a z, not a t (large sample → approx. normal)</a:t>
            </a:r>
          </a:p>
        </p:txBody>
      </p:sp>
      <p:sp>
        <p:nvSpPr>
          <p:cNvPr id="16" name="TextBox 15"/>
          <p:cNvSpPr txBox="1"/>
          <p:nvPr/>
        </p:nvSpPr>
        <p:spPr>
          <a:xfrm>
            <a:off x="11430000" y="6355080"/>
            <a:ext cx="548640" cy="365760"/>
          </a:xfrm>
          <a:prstGeom prst="rect">
            <a:avLst/>
          </a:prstGeom>
          <a:noFill/>
        </p:spPr>
        <p:txBody>
          <a:bodyPr wrap="square" anchor="t">
            <a:spAutoFit/>
          </a:bodyPr>
          <a:lstStyle/>
          <a:p>
            <a:pPr algn="r"/>
            <a:r>
              <a:rPr sz="1100" b="0">
                <a:solidFill>
                  <a:srgbClr val="6E8CA6"/>
                </a:solidFill>
                <a:latin typeface="Calibri"/>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640080"/>
            <a:ext cx="10725912" cy="457200"/>
          </a:xfrm>
          <a:prstGeom prst="rect">
            <a:avLst/>
          </a:prstGeom>
          <a:noFill/>
        </p:spPr>
        <p:txBody>
          <a:bodyPr wrap="square" anchor="t">
            <a:spAutoFit/>
          </a:bodyPr>
          <a:lstStyle/>
          <a:p>
            <a:pPr algn="ctr"/>
            <a:r>
              <a:rPr sz="1500" b="1">
                <a:solidFill>
                  <a:srgbClr val="8FB8D9"/>
                </a:solidFill>
                <a:latin typeface="Calibri"/>
              </a:rPr>
              <a:t>ONE-PROPORTION z  ·  THE WHOLE PIPELINE  ·  VOTER-SUPPORT CLAIM</a:t>
            </a:r>
          </a:p>
        </p:txBody>
      </p:sp>
      <p:sp>
        <p:nvSpPr>
          <p:cNvPr id="3" name="TextBox 2"/>
          <p:cNvSpPr txBox="1"/>
          <p:nvPr/>
        </p:nvSpPr>
        <p:spPr>
          <a:xfrm>
            <a:off x="548640" y="1097280"/>
            <a:ext cx="11091672" cy="777240"/>
          </a:xfrm>
          <a:prstGeom prst="rect">
            <a:avLst/>
          </a:prstGeom>
          <a:noFill/>
        </p:spPr>
        <p:txBody>
          <a:bodyPr wrap="square" anchor="t">
            <a:spAutoFit/>
          </a:bodyPr>
          <a:lstStyle/>
          <a:p>
            <a:pPr algn="ctr"/>
            <a:r>
              <a:rPr sz="2200" b="1">
                <a:solidFill>
                  <a:srgbClr val="5AC8E0"/>
                </a:solidFill>
                <a:latin typeface="Calibri"/>
              </a:rPr>
              <a:t>p̂ = 0.60,  p₀ = 0.50,  n = 100   ·   α = 0.05   ·   Hₐ: p &gt; 0.50</a:t>
            </a:r>
          </a:p>
        </p:txBody>
      </p:sp>
      <p:sp>
        <p:nvSpPr>
          <p:cNvPr id="4" name="TextBox 3"/>
          <p:cNvSpPr txBox="1"/>
          <p:nvPr/>
        </p:nvSpPr>
        <p:spPr>
          <a:xfrm>
            <a:off x="914400" y="2103120"/>
            <a:ext cx="2377440" cy="914400"/>
          </a:xfrm>
          <a:prstGeom prst="rect">
            <a:avLst/>
          </a:prstGeom>
          <a:noFill/>
        </p:spPr>
        <p:txBody>
          <a:bodyPr wrap="square" anchor="t">
            <a:spAutoFit/>
          </a:bodyPr>
          <a:lstStyle/>
          <a:p>
            <a:pPr algn="l"/>
            <a:r>
              <a:rPr sz="2200" b="1">
                <a:solidFill>
                  <a:srgbClr val="FFFFFF"/>
                </a:solidFill>
                <a:latin typeface="Calibri"/>
              </a:rPr>
              <a:t>1  STATE</a:t>
            </a:r>
          </a:p>
        </p:txBody>
      </p:sp>
      <p:sp>
        <p:nvSpPr>
          <p:cNvPr id="5" name="TextBox 4"/>
          <p:cNvSpPr txBox="1"/>
          <p:nvPr/>
        </p:nvSpPr>
        <p:spPr>
          <a:xfrm>
            <a:off x="3383280" y="2103120"/>
            <a:ext cx="3886200" cy="914400"/>
          </a:xfrm>
          <a:prstGeom prst="rect">
            <a:avLst/>
          </a:prstGeom>
          <a:noFill/>
        </p:spPr>
        <p:txBody>
          <a:bodyPr wrap="square" anchor="t">
            <a:spAutoFit/>
          </a:bodyPr>
          <a:lstStyle/>
          <a:p>
            <a:pPr algn="l"/>
            <a:r>
              <a:rPr sz="1600" b="0">
                <a:solidFill>
                  <a:srgbClr val="5AC8E0"/>
                </a:solidFill>
                <a:latin typeface="Calibri"/>
              </a:rPr>
              <a:t>H₀: p = 0.50   ·   Hₐ: p &gt; 0.50</a:t>
            </a:r>
          </a:p>
        </p:txBody>
      </p:sp>
      <p:sp>
        <p:nvSpPr>
          <p:cNvPr id="6" name="TextBox 5"/>
          <p:cNvSpPr txBox="1"/>
          <p:nvPr/>
        </p:nvSpPr>
        <p:spPr>
          <a:xfrm>
            <a:off x="7315200" y="2103120"/>
            <a:ext cx="4572000" cy="914400"/>
          </a:xfrm>
          <a:prstGeom prst="rect">
            <a:avLst/>
          </a:prstGeom>
          <a:noFill/>
        </p:spPr>
        <p:txBody>
          <a:bodyPr wrap="square" anchor="t">
            <a:spAutoFit/>
          </a:bodyPr>
          <a:lstStyle/>
          <a:p>
            <a:pPr algn="l"/>
            <a:r>
              <a:rPr sz="1400" b="0">
                <a:solidFill>
                  <a:srgbClr val="F2F6FA"/>
                </a:solidFill>
                <a:latin typeface="Calibri"/>
              </a:rPr>
              <a:t>“no more than half” vs “more than half support it”</a:t>
            </a:r>
          </a:p>
        </p:txBody>
      </p:sp>
      <p:sp>
        <p:nvSpPr>
          <p:cNvPr id="7" name="TextBox 6"/>
          <p:cNvSpPr txBox="1"/>
          <p:nvPr/>
        </p:nvSpPr>
        <p:spPr>
          <a:xfrm>
            <a:off x="914400" y="3035808"/>
            <a:ext cx="2377440" cy="914400"/>
          </a:xfrm>
          <a:prstGeom prst="rect">
            <a:avLst/>
          </a:prstGeom>
          <a:noFill/>
        </p:spPr>
        <p:txBody>
          <a:bodyPr wrap="square" anchor="t">
            <a:spAutoFit/>
          </a:bodyPr>
          <a:lstStyle/>
          <a:p>
            <a:pPr algn="l"/>
            <a:r>
              <a:rPr sz="2200" b="1">
                <a:solidFill>
                  <a:srgbClr val="FFFFFF"/>
                </a:solidFill>
                <a:latin typeface="Calibri"/>
              </a:rPr>
              <a:t>2  COMPUTE</a:t>
            </a:r>
          </a:p>
        </p:txBody>
      </p:sp>
      <p:sp>
        <p:nvSpPr>
          <p:cNvPr id="8" name="TextBox 7"/>
          <p:cNvSpPr txBox="1"/>
          <p:nvPr/>
        </p:nvSpPr>
        <p:spPr>
          <a:xfrm>
            <a:off x="3383280" y="3035808"/>
            <a:ext cx="3886200" cy="914400"/>
          </a:xfrm>
          <a:prstGeom prst="rect">
            <a:avLst/>
          </a:prstGeom>
          <a:noFill/>
        </p:spPr>
        <p:txBody>
          <a:bodyPr wrap="square" anchor="t">
            <a:spAutoFit/>
          </a:bodyPr>
          <a:lstStyle/>
          <a:p>
            <a:pPr algn="l"/>
            <a:r>
              <a:rPr sz="1600" b="0">
                <a:solidFill>
                  <a:srgbClr val="5AC8E0"/>
                </a:solidFill>
                <a:latin typeface="Calibri"/>
              </a:rPr>
              <a:t>z = (0.60−0.50)/0.05 = 2.00</a:t>
            </a:r>
          </a:p>
        </p:txBody>
      </p:sp>
      <p:sp>
        <p:nvSpPr>
          <p:cNvPr id="9" name="TextBox 8"/>
          <p:cNvSpPr txBox="1"/>
          <p:nvPr/>
        </p:nvSpPr>
        <p:spPr>
          <a:xfrm>
            <a:off x="7315200" y="3035808"/>
            <a:ext cx="4572000" cy="914400"/>
          </a:xfrm>
          <a:prstGeom prst="rect">
            <a:avLst/>
          </a:prstGeom>
          <a:noFill/>
        </p:spPr>
        <p:txBody>
          <a:bodyPr wrap="square" anchor="t">
            <a:spAutoFit/>
          </a:bodyPr>
          <a:lstStyle/>
          <a:p>
            <a:pPr algn="l"/>
            <a:r>
              <a:rPr sz="1400" b="0">
                <a:solidFill>
                  <a:srgbClr val="F2F6FA"/>
                </a:solidFill>
                <a:latin typeface="Calibri"/>
              </a:rPr>
              <a:t>SE = √(0.5·0.5/100) = √0.0025 = 0.05</a:t>
            </a:r>
          </a:p>
        </p:txBody>
      </p:sp>
      <p:sp>
        <p:nvSpPr>
          <p:cNvPr id="10" name="TextBox 9"/>
          <p:cNvSpPr txBox="1"/>
          <p:nvPr/>
        </p:nvSpPr>
        <p:spPr>
          <a:xfrm>
            <a:off x="914400" y="3968496"/>
            <a:ext cx="2377440" cy="914400"/>
          </a:xfrm>
          <a:prstGeom prst="rect">
            <a:avLst/>
          </a:prstGeom>
          <a:noFill/>
        </p:spPr>
        <p:txBody>
          <a:bodyPr wrap="square" anchor="t">
            <a:spAutoFit/>
          </a:bodyPr>
          <a:lstStyle/>
          <a:p>
            <a:pPr algn="l"/>
            <a:r>
              <a:rPr sz="2200" b="1">
                <a:solidFill>
                  <a:srgbClr val="FFFFFF"/>
                </a:solidFill>
                <a:latin typeface="Calibri"/>
              </a:rPr>
              <a:t>3  COMPARE</a:t>
            </a:r>
          </a:p>
        </p:txBody>
      </p:sp>
      <p:sp>
        <p:nvSpPr>
          <p:cNvPr id="11" name="TextBox 10"/>
          <p:cNvSpPr txBox="1"/>
          <p:nvPr/>
        </p:nvSpPr>
        <p:spPr>
          <a:xfrm>
            <a:off x="3383280" y="3968496"/>
            <a:ext cx="3886200" cy="914400"/>
          </a:xfrm>
          <a:prstGeom prst="rect">
            <a:avLst/>
          </a:prstGeom>
          <a:noFill/>
        </p:spPr>
        <p:txBody>
          <a:bodyPr wrap="square" anchor="t">
            <a:spAutoFit/>
          </a:bodyPr>
          <a:lstStyle/>
          <a:p>
            <a:pPr algn="l"/>
            <a:r>
              <a:rPr sz="1600" b="0">
                <a:solidFill>
                  <a:srgbClr val="5AC8E0"/>
                </a:solidFill>
                <a:latin typeface="Calibri"/>
              </a:rPr>
              <a:t>p ≈ 0.023  ≤  α = 0.05</a:t>
            </a:r>
          </a:p>
        </p:txBody>
      </p:sp>
      <p:sp>
        <p:nvSpPr>
          <p:cNvPr id="12" name="TextBox 11"/>
          <p:cNvSpPr txBox="1"/>
          <p:nvPr/>
        </p:nvSpPr>
        <p:spPr>
          <a:xfrm>
            <a:off x="7315200" y="3968496"/>
            <a:ext cx="4572000" cy="914400"/>
          </a:xfrm>
          <a:prstGeom prst="rect">
            <a:avLst/>
          </a:prstGeom>
          <a:noFill/>
        </p:spPr>
        <p:txBody>
          <a:bodyPr wrap="square" anchor="t">
            <a:spAutoFit/>
          </a:bodyPr>
          <a:lstStyle/>
          <a:p>
            <a:pPr algn="l"/>
            <a:r>
              <a:rPr sz="1400" b="0">
                <a:solidFill>
                  <a:srgbClr val="F2F6FA"/>
                </a:solidFill>
                <a:latin typeface="Calibri"/>
              </a:rPr>
              <a:t>cross-check: z = 2.00 &gt; z* = 1.645 → REJECT H₀</a:t>
            </a:r>
          </a:p>
        </p:txBody>
      </p:sp>
      <p:sp>
        <p:nvSpPr>
          <p:cNvPr id="13" name="TextBox 12"/>
          <p:cNvSpPr txBox="1"/>
          <p:nvPr/>
        </p:nvSpPr>
        <p:spPr>
          <a:xfrm>
            <a:off x="914400" y="4901183"/>
            <a:ext cx="2377440" cy="914400"/>
          </a:xfrm>
          <a:prstGeom prst="rect">
            <a:avLst/>
          </a:prstGeom>
          <a:noFill/>
        </p:spPr>
        <p:txBody>
          <a:bodyPr wrap="square" anchor="t">
            <a:spAutoFit/>
          </a:bodyPr>
          <a:lstStyle/>
          <a:p>
            <a:pPr algn="l"/>
            <a:r>
              <a:rPr sz="2200" b="1">
                <a:solidFill>
                  <a:srgbClr val="FFFFFF"/>
                </a:solidFill>
                <a:latin typeface="Calibri"/>
              </a:rPr>
              <a:t>4  CONCLUDE</a:t>
            </a:r>
          </a:p>
        </p:txBody>
      </p:sp>
      <p:sp>
        <p:nvSpPr>
          <p:cNvPr id="14" name="TextBox 13"/>
          <p:cNvSpPr txBox="1"/>
          <p:nvPr/>
        </p:nvSpPr>
        <p:spPr>
          <a:xfrm>
            <a:off x="3383280" y="4901183"/>
            <a:ext cx="3886200" cy="914400"/>
          </a:xfrm>
          <a:prstGeom prst="rect">
            <a:avLst/>
          </a:prstGeom>
          <a:noFill/>
        </p:spPr>
        <p:txBody>
          <a:bodyPr wrap="square" anchor="t">
            <a:spAutoFit/>
          </a:bodyPr>
          <a:lstStyle/>
          <a:p>
            <a:pPr algn="l"/>
            <a:r>
              <a:rPr sz="1600" b="0">
                <a:solidFill>
                  <a:srgbClr val="5AC8E0"/>
                </a:solidFill>
                <a:latin typeface="Calibri"/>
              </a:rPr>
              <a:t>in context, not just “reject”</a:t>
            </a:r>
          </a:p>
        </p:txBody>
      </p:sp>
      <p:sp>
        <p:nvSpPr>
          <p:cNvPr id="15" name="TextBox 14"/>
          <p:cNvSpPr txBox="1"/>
          <p:nvPr/>
        </p:nvSpPr>
        <p:spPr>
          <a:xfrm>
            <a:off x="7315200" y="4901183"/>
            <a:ext cx="4572000" cy="914400"/>
          </a:xfrm>
          <a:prstGeom prst="rect">
            <a:avLst/>
          </a:prstGeom>
          <a:noFill/>
        </p:spPr>
        <p:txBody>
          <a:bodyPr wrap="square" anchor="t">
            <a:spAutoFit/>
          </a:bodyPr>
          <a:lstStyle/>
          <a:p>
            <a:pPr algn="l"/>
            <a:r>
              <a:rPr sz="1400" b="0">
                <a:solidFill>
                  <a:srgbClr val="F2F6FA"/>
                </a:solidFill>
                <a:latin typeface="Calibri"/>
              </a:rPr>
              <a:t>“significant evidence that &gt;50% support the measure”</a:t>
            </a:r>
          </a:p>
        </p:txBody>
      </p:sp>
      <p:sp>
        <p:nvSpPr>
          <p:cNvPr id="16" name="TextBox 15"/>
          <p:cNvSpPr txBox="1"/>
          <p:nvPr/>
        </p:nvSpPr>
        <p:spPr>
          <a:xfrm>
            <a:off x="11430000" y="6355080"/>
            <a:ext cx="548640" cy="365760"/>
          </a:xfrm>
          <a:prstGeom prst="rect">
            <a:avLst/>
          </a:prstGeom>
          <a:noFill/>
        </p:spPr>
        <p:txBody>
          <a:bodyPr wrap="square" anchor="t">
            <a:spAutoFit/>
          </a:bodyPr>
          <a:lstStyle/>
          <a:p>
            <a:pPr algn="r"/>
            <a:r>
              <a:rPr sz="1100" b="0">
                <a:solidFill>
                  <a:srgbClr val="6E8CA6"/>
                </a:solidFill>
                <a:latin typeface="Calibri"/>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777240"/>
            <a:ext cx="10725912" cy="457200"/>
          </a:xfrm>
          <a:prstGeom prst="rect">
            <a:avLst/>
          </a:prstGeom>
          <a:noFill/>
        </p:spPr>
        <p:txBody>
          <a:bodyPr wrap="square" anchor="t">
            <a:spAutoFit/>
          </a:bodyPr>
          <a:lstStyle/>
          <a:p>
            <a:pPr algn="ctr"/>
            <a:r>
              <a:rPr sz="1500" b="1">
                <a:solidFill>
                  <a:srgbClr val="8FB8D9"/>
                </a:solidFill>
                <a:latin typeface="Calibri"/>
              </a:rPr>
              <a:t>THE TWO-SAMPLE IDEA  ·  COMPARING TWO GROUPS TO EACH OTHER</a:t>
            </a:r>
          </a:p>
        </p:txBody>
      </p:sp>
      <p:sp>
        <p:nvSpPr>
          <p:cNvPr id="3" name="TextBox 2"/>
          <p:cNvSpPr txBox="1"/>
          <p:nvPr/>
        </p:nvSpPr>
        <p:spPr>
          <a:xfrm>
            <a:off x="548640" y="1325880"/>
            <a:ext cx="11091672" cy="868680"/>
          </a:xfrm>
          <a:prstGeom prst="rect">
            <a:avLst/>
          </a:prstGeom>
          <a:noFill/>
        </p:spPr>
        <p:txBody>
          <a:bodyPr wrap="square" anchor="t">
            <a:spAutoFit/>
          </a:bodyPr>
          <a:lstStyle/>
          <a:p>
            <a:pPr algn="ctr"/>
            <a:r>
              <a:rPr sz="3600" b="1">
                <a:solidFill>
                  <a:srgbClr val="FFFFFF"/>
                </a:solidFill>
                <a:latin typeface="Calibri"/>
              </a:rPr>
              <a:t>Now: are TWO group means different?</a:t>
            </a:r>
          </a:p>
        </p:txBody>
      </p:sp>
      <p:sp>
        <p:nvSpPr>
          <p:cNvPr id="4" name="TextBox 3"/>
          <p:cNvSpPr txBox="1"/>
          <p:nvPr/>
        </p:nvSpPr>
        <p:spPr>
          <a:xfrm>
            <a:off x="1005840" y="2423160"/>
            <a:ext cx="3931920" cy="1097280"/>
          </a:xfrm>
          <a:prstGeom prst="rect">
            <a:avLst/>
          </a:prstGeom>
          <a:noFill/>
        </p:spPr>
        <p:txBody>
          <a:bodyPr wrap="square" anchor="t">
            <a:spAutoFit/>
          </a:bodyPr>
          <a:lstStyle/>
          <a:p>
            <a:pPr algn="l"/>
            <a:r>
              <a:rPr sz="2000" b="1">
                <a:solidFill>
                  <a:srgbClr val="5AC8E0"/>
                </a:solidFill>
                <a:latin typeface="Calibri"/>
              </a:rPr>
              <a:t>SAME machine</a:t>
            </a:r>
          </a:p>
        </p:txBody>
      </p:sp>
      <p:sp>
        <p:nvSpPr>
          <p:cNvPr id="5" name="TextBox 4"/>
          <p:cNvSpPr txBox="1"/>
          <p:nvPr/>
        </p:nvSpPr>
        <p:spPr>
          <a:xfrm>
            <a:off x="5120640" y="2423160"/>
            <a:ext cx="6126480" cy="1097280"/>
          </a:xfrm>
          <a:prstGeom prst="rect">
            <a:avLst/>
          </a:prstGeom>
          <a:noFill/>
        </p:spPr>
        <p:txBody>
          <a:bodyPr wrap="square" anchor="t">
            <a:spAutoFit/>
          </a:bodyPr>
          <a:lstStyle/>
          <a:p>
            <a:pPr algn="l"/>
            <a:r>
              <a:rPr sz="1600" b="0">
                <a:solidFill>
                  <a:srgbClr val="F2F6FA"/>
                </a:solidFill>
                <a:latin typeface="Calibri"/>
              </a:rPr>
              <a:t>still a test statistic + a p-value; still compare p to α and conclude in context — the same four beats</a:t>
            </a:r>
          </a:p>
        </p:txBody>
      </p:sp>
      <p:sp>
        <p:nvSpPr>
          <p:cNvPr id="6" name="TextBox 5"/>
          <p:cNvSpPr txBox="1"/>
          <p:nvPr/>
        </p:nvSpPr>
        <p:spPr>
          <a:xfrm>
            <a:off x="1005840" y="3611880"/>
            <a:ext cx="3931920" cy="1097280"/>
          </a:xfrm>
          <a:prstGeom prst="rect">
            <a:avLst/>
          </a:prstGeom>
          <a:noFill/>
        </p:spPr>
        <p:txBody>
          <a:bodyPr wrap="square" anchor="t">
            <a:spAutoFit/>
          </a:bodyPr>
          <a:lstStyle/>
          <a:p>
            <a:pPr algn="l"/>
            <a:r>
              <a:rPr sz="2000" b="1">
                <a:solidFill>
                  <a:srgbClr val="5AC8E0"/>
                </a:solidFill>
                <a:latin typeface="Calibri"/>
              </a:rPr>
              <a:t>DIFFERENT hypotheses</a:t>
            </a:r>
          </a:p>
        </p:txBody>
      </p:sp>
      <p:sp>
        <p:nvSpPr>
          <p:cNvPr id="7" name="TextBox 6"/>
          <p:cNvSpPr txBox="1"/>
          <p:nvPr/>
        </p:nvSpPr>
        <p:spPr>
          <a:xfrm>
            <a:off x="5120640" y="3611880"/>
            <a:ext cx="6126480" cy="1097280"/>
          </a:xfrm>
          <a:prstGeom prst="rect">
            <a:avLst/>
          </a:prstGeom>
          <a:noFill/>
        </p:spPr>
        <p:txBody>
          <a:bodyPr wrap="square" anchor="t">
            <a:spAutoFit/>
          </a:bodyPr>
          <a:lstStyle/>
          <a:p>
            <a:pPr algn="l"/>
            <a:r>
              <a:rPr sz="1600" b="0">
                <a:solidFill>
                  <a:srgbClr val="F2F6FA"/>
                </a:solidFill>
                <a:latin typeface="Calibri"/>
              </a:rPr>
              <a:t>H₀: the two means are equal (difference = 0)   ·   Hₐ: they differ</a:t>
            </a:r>
          </a:p>
        </p:txBody>
      </p:sp>
      <p:sp>
        <p:nvSpPr>
          <p:cNvPr id="8" name="TextBox 7"/>
          <p:cNvSpPr txBox="1"/>
          <p:nvPr/>
        </p:nvSpPr>
        <p:spPr>
          <a:xfrm>
            <a:off x="1005840" y="4800600"/>
            <a:ext cx="3931920" cy="1097280"/>
          </a:xfrm>
          <a:prstGeom prst="rect">
            <a:avLst/>
          </a:prstGeom>
          <a:noFill/>
        </p:spPr>
        <p:txBody>
          <a:bodyPr wrap="square" anchor="t">
            <a:spAutoFit/>
          </a:bodyPr>
          <a:lstStyle/>
          <a:p>
            <a:pPr algn="l"/>
            <a:r>
              <a:rPr sz="2000" b="1">
                <a:solidFill>
                  <a:srgbClr val="5AC8E0"/>
                </a:solidFill>
                <a:latin typeface="Calibri"/>
              </a:rPr>
              <a:t>DIFFERENT “distance”</a:t>
            </a:r>
          </a:p>
        </p:txBody>
      </p:sp>
      <p:sp>
        <p:nvSpPr>
          <p:cNvPr id="9" name="TextBox 8"/>
          <p:cNvSpPr txBox="1"/>
          <p:nvPr/>
        </p:nvSpPr>
        <p:spPr>
          <a:xfrm>
            <a:off x="5120640" y="4800600"/>
            <a:ext cx="6126480" cy="1097280"/>
          </a:xfrm>
          <a:prstGeom prst="rect">
            <a:avLst/>
          </a:prstGeom>
          <a:noFill/>
        </p:spPr>
        <p:txBody>
          <a:bodyPr wrap="square" anchor="t">
            <a:spAutoFit/>
          </a:bodyPr>
          <a:lstStyle/>
          <a:p>
            <a:pPr algn="l"/>
            <a:r>
              <a:rPr sz="1600" b="0">
                <a:solidFill>
                  <a:srgbClr val="F2F6FA"/>
                </a:solidFill>
                <a:latin typeface="Calibri"/>
              </a:rPr>
              <a:t>built from (mean A − mean B) over the wobble of that difference — we interpret, we don't derive it this week</a:t>
            </a:r>
          </a:p>
        </p:txBody>
      </p:sp>
      <p:sp>
        <p:nvSpPr>
          <p:cNvPr id="10" name="TextBox 9"/>
          <p:cNvSpPr txBox="1"/>
          <p:nvPr/>
        </p:nvSpPr>
        <p:spPr>
          <a:xfrm>
            <a:off x="11430000" y="6355080"/>
            <a:ext cx="548640" cy="365760"/>
          </a:xfrm>
          <a:prstGeom prst="rect">
            <a:avLst/>
          </a:prstGeom>
          <a:noFill/>
        </p:spPr>
        <p:txBody>
          <a:bodyPr wrap="square" anchor="t">
            <a:spAutoFit/>
          </a:bodyPr>
          <a:lstStyle/>
          <a:p>
            <a:pPr algn="r"/>
            <a:r>
              <a:rPr sz="1100" b="0">
                <a:solidFill>
                  <a:srgbClr val="6E8CA6"/>
                </a:solidFill>
                <a:latin typeface="Calibri"/>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