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15 — our last regular week before the final. Open by naming the arc: in Week 4 we learned to MEASURE a relationship with the correlation r, and we warned that correlation isn't causation. This week we go further in two big ways. First, we draw the actual line of best fit and use it to make predictions. Second — and this is the new grown-up move — we ask whether that line is REAL or whether we're being fooled by noise; that's inference for the slope. Tell students every number this week is pre-computed and friendly; the goal is to READ and INTERPRET regression output, not to derive formulas. Flag that the final is next week and the study guide, exam-prep tutorial, and practice exam live in the Week 16 module.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trusting a line, check its residuals. A residual plot graphs x against the residual (observed − predicted). What you want is BORING: residuals scattered randomly above and below the zero line, no pattern, even spread — that says a straight line was the right model (left panel, green). Two red flags: a CURVE in the residuals (a U or arch) means the true relationship was curved and a line is the wrong model even if r looked okay (middle panel, red) — callback to Week 4, where r near 0 hid a U-shape; here a pattern in the residuals exposes the bad fit. And fanning out (residuals grow with x) means the spread isn't constant. Right panel: our hero data's residuals are 0, +1, −1, 0, −1, +1 — a clean, patternless cloud around zero, every residual tiny (which is why r-squared was ~99%). The slogan: 'if you can see a shape in the residual plot, your model has the wrong shape.'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slide ties the week together — the synthesis read that prepares them for the final. Real software hands you a little output table, and the whole week is learning to read it. Go box by box for our study-hours regression: slope 4 = +4 points per hour; intercept 50 = predicted score at 0 hours (flag it as borderline extrapolation); r-squared 0.99 = ~99% of score variation explained; t = 11.8 and p = 0.001 means with alpha 0.05, p &lt; alpha, so the slope is statistically significant; residual plot is random around zero, so a straight line is appropriate. Then model the SLO-B plain-language conclusion at the bottom: each extra hour is associated with about 4 more points, hours explain ~99% of the variation, the relationship is significant so it's very unlikely a fluke — but two cautions, it's observational (studying isn't PROVEN to cause the scores) and the line is only good within ~1 to 6 hours (don't extrapolate to 40). Run the mini-debate about coffee shops and home prices to drive home significant-but-not-causal.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rapid misconception sweep — four sentences students must never say, with the cure for each. One: 'significant means big or important' — no, it means probably not zero; significance and effect size are different questions. Two: 'r-squared near 1 means the line is true or causal' — r-squared is about how tightly the points fit, not truth or causation; spurious correlations can have high r-squared. Three: 'a small p-value proves causation' — p-values test whether the slope differs from zero, never whether x causes y. Four: 'r-squared is the slope' — slope is 'how much' with units, r-squared is 'how well,' a unitless 0-to-1 share. Read each, then move briskly; these are exactly the distractors on Quiz 15.</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technology workflow — fit and read a regression in a spreadsheet. Put hours in A2:A7 and score in B2:B7. =SLOPE(B2:B7, A2:A7) returns 4 — emphasize the ORDER: known y's first, then known x's. =INTERCEPT(B2:B7, A2:A7) returns 50, so the line is y-hat = 50 + 4x. =RSQ(B2:B7, A2:A7) returns about 0.99. Predict a new x with a formula like =50+4*7 → 78; compute a residual with =observed-(50+4*x), e.g. =69-(50+4*5) → −1. Google Sheets and Excel are identical for all three functions. For the t-statistic and p-value of the slope you'd use the full Regression tool (Excel: Data ▸ Data Analysis ▸ Regression), but in THIS course students READ the supplied t and p — they don't compute the standard error by hand.</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signature AI-critique moment — students verify, they don't consume. Have them paste the supplied prompt to an approved chatbot: a regression gives y-hat = 50 + 4x for score on study hours, fit on 1-6 hours of study, with p = 0.001 and r-squared = 0.99; a student claims that studying 40 hours gives a 210 and that this proves studying causes higher grades — is that reasoning correct? Then they check the answer against today's lesson. A careless model may happily plug in 40 and report 210, or declare the relationship causal. The honest answer flags BOTH errors: one, extrapolation — x = 40 is far outside the data, so 210 is meaningless and literally impossible on a 100-point exam; two, correlation isn't causation — a significant slope and high r-squared describe and predict, but the data are observational, so studying isn't proven to cause the scores. The habit all term: the tool drafts, you judge. This mirrors the weekly Lecture Tutorial exactly.</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Wrap and hand-off. Recap what they can now do: write the line y-hat = b0 + b1x, interpret slope and intercept in context, predict y-hat and compute residuals, read r-squared as the share of variation explained, test the slope (p &lt; alpha means real), and read a residual plot. Callback: Week 4 we MEASURED a relationship with r and warned correlation isn't cause; this week we drew the line, predicted with it, said how much it explains, and tested whether it's real — and the causation warning still stands. The graded work due Sunday Dec 13: Lecture Tutorial 15, the practice set, Quiz 15, Discussion 15 (initial post Friday Dec 11, replies Sunday Dec 13), and Assignment 15. Then the tease: Week 16 is the FINAL, cumulative across all eight objectives, and the study guide, exam-prep tutorial, and practice exam live in the Week 16 module. Send them off ready to read any 'for every X, Y rises by' headline with a critical eye.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Frame the whole week as four moves on a single relationship: write the line (slope + intercept), predict (y-hat and residuals), measure how much the line explains (r-squared), and test whether the slope is real (inference, p vs alpha). The memory line: 'Correlation says they move together; regression draws the line that lets you bet on the next one — and inference tells you whether the line is worth betting on.' Keep the energy on the payoff: by Thursday they can take any headline that says 'for every extra X, Y rises by so much' and pick it apart.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Define the least-squares line plainly. When a scatterplot is linear (Week 4: direction, form, strength), we summarize it with ONE line. Walk the equation y-hat = b0 + b1x left to right. Three pieces: y-hat is the predicted value (the hat means predicted, not measured — callback to p-hat in Week 1); b1 is the slope (per-one-unit-of-x change in y, and it CARRIES UNITS); b0 is the intercept (predicted y when x=0). 'Least-squares' just means it's the line that minimizes total squared vertical distance to the points — conceptual only; we read the line, we never derive it. Emphasize the slide's right-hand schematic: dots scattered around a single straight trend line.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hero dataset for the whole week — six students' study hours (x) and exam scores (y). Tell students the spreadsheet's =SLOPE and =INTERCEPT return EXACTLY 4 and 50, so the line is y-hat = 50 + 4x. Now interpret IN CONTEXT, the deliverable: slope b1 = 4 means 'for each additional hour studied, the model predicts the score rises by about 4 POINTS' — make them attach units, '4 points per hour,' not just '4.' Intercept b0 = 50 means 'a student who studied 0 hours is predicted to score about 50' — but always ask whether x=0 is sensible; here it's borderline (0 hours sits at the edge of the data), which sets up the extrapolation trap. Drill the memory hook on the slide.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ideas here. PREDICTION is pure arithmetic — plug an x into the line. A student planning 7 hours: y-hat = 50 + 4(7) = 78. Then the honest part: no real student lands exactly on the line, and the RESIDUAL measures the miss. Burn in the formula: residual = OBSERVED minus PREDICTED, in that order, every time. Worked example: Student E studied 5 hours and scored 69; predicted is 70; residual = 69 − 70 = −1, so E sits one point BELOW the line. Sign carries meaning: positive residual = dot above the line (line under-predicted); negative = below; near zero = great fit. Watch for students who subtract backwards (predicted − observed) — correct them immediately. The think-pair-share: line y-hat=50+4x, Student G studied 3 hrs and scored 61 → predicted 62, residual −1.</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r-squared, the coefficient of determination, is the share of the variation in y that the line explains — and it's literally the correlation squared, living between 0 and 1. Teach the clean conceptual case first: if r = 0.9, then r-squared = 0.81 = 81%, meaning 81% of the variation in scores is explained by study hours and the remaining 19% is from other factors and scatter. Then note our hero dataset is unusually tight: =RSQ returns about 0.99, so ~99% explained — friendly demo numbers. The big misconception to kill right now, on the slide: r-squared is NOT the slope. Slope answers 'how much' (4 points per hour, carries units); r-squared answers 'how well' (a unitless share, 0 to 1). A steep line can have low r-squared (fuzzy) and a gentle line high r-squared (tight).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traps, named explicitly. EXTRAPOLATION: the line only earns trust inside the range of the data (about 1 to 6 hours here). Push it to x = 40 and you get y-hat = 50 + 4(40) = 210 — a 210 on a 100-point exam, obviously impossible. The slogan: 'never drive the line off the edge of the map.' CORRELATION ≠ CAUSATION, revisited from Week 4: the line and r-squared only describe and predict; they do NOT establish that x causes y. Run the two Week-4 questions — plausible lurking variable? was anything randomly assigned? A regression fit on observational data is still a link, not a cause; here, motivation or prior preparation could drive both study time and scores. These two cautions are exactly what the assignment's Problem 4 and the AI-critique moment test.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inference for the slope. The unsettling fact: our slope of 4 came from a sample of six students. Grab a different six and you'd get a slightly different slope. So is the TRUE population slope really positive, or could it be zero — a flat line — with our 4 just being luck? Cast it as a hypothesis test, callback to Weeks 13-14. Null H0: slope = 0 (no linear relationship). Alternative Ha: slope ≠ 0 (there is one). The tool is a t-test for the slope; the regression output gives you a t-statistic and a p-value, and you compare the p-value to your significance level alpha, usually 0.05 — identical machinery to every test in Week 13. The only rule they need: p &lt; alpha → reject H0 → the slope is significant; p ≥ alpha → fail to reject → it could be noise. We READ the supplied t and p; we never compute the standard error by hand.</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supplied outputs, side by side, so 'significant' actually means something. LEFT (study hours → score): slope 4, t = 11.8, p = 0.001; with alpha = 0.05, p &lt; alpha, so we REJECT H0 — the slope is statistically significant; in words, strong evidence that score really changes with study hours, not noise. RIGHT (height → score): slope 0.6, p = 0.42; with alpha = 0.05, p &gt; alpha, so we FAIL TO REJECT — the slope is NOT significantly different from zero; in words, no evidence that score changes with height, consistent with a flat line. The contrast is the lesson: a non-zero slope in the sample is not enough; the p-value versus alpha tells you whether to believe it beyond the sample. Stress: significant ≠ large, and significant ≠ causal — it only means 'probably not zero.'</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21295C"/>
        </a:solidFill>
        <a:effectLst/>
      </p:bgPr>
    </p:bg>
    <p:spTree>
      <p:nvGrpSpPr>
        <p:cNvPr id="1" name=""/>
        <p:cNvGrpSpPr/>
        <p:nvPr/>
      </p:nvGrpSpPr>
      <p:grpSpPr/>
      <p:sp>
        <p:nvSpPr>
          <p:cNvPr id="2" name="Rectangle 1"/>
          <p:cNvSpPr/>
          <p:nvPr/>
        </p:nvSpPr>
        <p:spPr>
          <a:xfrm>
            <a:off x="0" y="0"/>
            <a:ext cx="12191695" cy="146304"/>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6711696"/>
            <a:ext cx="12191695" cy="146304"/>
          </a:xfrm>
          <a:prstGeom prst="rect">
            <a:avLst/>
          </a:prstGeom>
          <a:solidFill>
            <a:srgbClr val="1C729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7589520" y="1371600"/>
            <a:ext cx="3931920" cy="3383280"/>
          </a:xfrm>
          <a:prstGeom prst="rect">
            <a:avLst/>
          </a:prstGeom>
          <a:solidFill>
            <a:srgbClr val="18204A"/>
          </a:solidFill>
          <a:ln w="12700">
            <a:solidFill>
              <a:srgbClr val="CFDDE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7699248" y="4608576"/>
            <a:ext cx="3712463" cy="25400"/>
          </a:xfrm>
          <a:prstGeom prst="rect">
            <a:avLst/>
          </a:prstGeom>
          <a:solidFill>
            <a:srgbClr val="5B6B7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7735824" y="1481328"/>
            <a:ext cx="25400" cy="3127248"/>
          </a:xfrm>
          <a:prstGeom prst="rect">
            <a:avLst/>
          </a:prstGeom>
          <a:solidFill>
            <a:srgbClr val="5B6B7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rot="19317151">
            <a:off x="7517674" y="2996031"/>
            <a:ext cx="4075610" cy="27432"/>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Oval 7"/>
          <p:cNvSpPr/>
          <p:nvPr/>
        </p:nvSpPr>
        <p:spPr>
          <a:xfrm>
            <a:off x="8011972" y="4158691"/>
            <a:ext cx="91440" cy="91440"/>
          </a:xfrm>
          <a:prstGeom prst="ellipse">
            <a:avLst/>
          </a:prstGeom>
          <a:solidFill>
            <a:srgbClr val="CADC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Oval 8"/>
          <p:cNvSpPr/>
          <p:nvPr/>
        </p:nvSpPr>
        <p:spPr>
          <a:xfrm>
            <a:off x="8618219" y="3668572"/>
            <a:ext cx="91440" cy="91440"/>
          </a:xfrm>
          <a:prstGeom prst="ellipse">
            <a:avLst/>
          </a:prstGeom>
          <a:solidFill>
            <a:srgbClr val="CADC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Oval 9"/>
          <p:cNvSpPr/>
          <p:nvPr/>
        </p:nvSpPr>
        <p:spPr>
          <a:xfrm>
            <a:off x="9224467" y="3300984"/>
            <a:ext cx="91440" cy="91440"/>
          </a:xfrm>
          <a:prstGeom prst="ellipse">
            <a:avLst/>
          </a:prstGeom>
          <a:solidFill>
            <a:srgbClr val="CADC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Oval 10"/>
          <p:cNvSpPr/>
          <p:nvPr/>
        </p:nvSpPr>
        <p:spPr>
          <a:xfrm>
            <a:off x="9866376" y="2688336"/>
            <a:ext cx="91440" cy="91440"/>
          </a:xfrm>
          <a:prstGeom prst="ellipse">
            <a:avLst/>
          </a:prstGeom>
          <a:solidFill>
            <a:srgbClr val="CADC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Oval 11"/>
          <p:cNvSpPr/>
          <p:nvPr/>
        </p:nvSpPr>
        <p:spPr>
          <a:xfrm>
            <a:off x="10508284" y="2320747"/>
            <a:ext cx="91440" cy="91440"/>
          </a:xfrm>
          <a:prstGeom prst="ellipse">
            <a:avLst/>
          </a:prstGeom>
          <a:solidFill>
            <a:srgbClr val="CADC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Oval 12"/>
          <p:cNvSpPr/>
          <p:nvPr/>
        </p:nvSpPr>
        <p:spPr>
          <a:xfrm>
            <a:off x="11007547" y="1769363"/>
            <a:ext cx="91440" cy="91440"/>
          </a:xfrm>
          <a:prstGeom prst="ellipse">
            <a:avLst/>
          </a:prstGeom>
          <a:solidFill>
            <a:srgbClr val="CADC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31520" y="1554480"/>
            <a:ext cx="6583680" cy="457200"/>
          </a:xfrm>
          <a:prstGeom prst="rect">
            <a:avLst/>
          </a:prstGeom>
          <a:noFill/>
        </p:spPr>
        <p:txBody>
          <a:bodyPr wrap="none">
            <a:spAutoFit/>
          </a:bodyPr>
          <a:lstStyle/>
          <a:p>
            <a:pPr algn="l">
              <a:spcAft>
                <a:spcPts val="600"/>
              </a:spcAft>
            </a:pPr>
            <a:r>
              <a:rPr sz="1500" b="1" i="0">
                <a:solidFill>
                  <a:srgbClr val="9FC2E0"/>
                </a:solidFill>
                <a:latin typeface="Calibri"/>
              </a:rPr>
              <a:t>INTRODUCTION TO STATISTICS  ·  MATH 11  ·  WEEK 15</a:t>
            </a:r>
          </a:p>
        </p:txBody>
      </p:sp>
      <p:sp>
        <p:nvSpPr>
          <p:cNvPr id="15" name="TextBox 14"/>
          <p:cNvSpPr txBox="1"/>
          <p:nvPr/>
        </p:nvSpPr>
        <p:spPr>
          <a:xfrm>
            <a:off x="731520" y="2148840"/>
            <a:ext cx="6766560" cy="1828800"/>
          </a:xfrm>
          <a:prstGeom prst="rect">
            <a:avLst/>
          </a:prstGeom>
          <a:noFill/>
        </p:spPr>
        <p:txBody>
          <a:bodyPr wrap="square">
            <a:spAutoFit/>
          </a:bodyPr>
          <a:lstStyle/>
          <a:p>
            <a:pPr algn="l">
              <a:spcAft>
                <a:spcPts val="600"/>
              </a:spcAft>
            </a:pPr>
            <a:r>
              <a:rPr sz="5200" b="1" i="0">
                <a:solidFill>
                  <a:srgbClr val="FFFFFF"/>
                </a:solidFill>
                <a:latin typeface="Calibri"/>
              </a:rPr>
              <a:t>Linear Regression</a:t>
            </a:r>
          </a:p>
          <a:p>
            <a:pPr algn="l">
              <a:spcBef>
                <a:spcPts val="0"/>
              </a:spcBef>
              <a:spcAft>
                <a:spcPts val="600"/>
              </a:spcAft>
              <a:buNone/>
            </a:pPr>
            <a:r>
              <a:rPr sz="4000" b="1" i="0">
                <a:solidFill>
                  <a:srgbClr val="7FC8D8"/>
                </a:solidFill>
                <a:latin typeface="Calibri"/>
              </a:rPr>
              <a:t>&amp; Inference for the Slope</a:t>
            </a:r>
          </a:p>
        </p:txBody>
      </p:sp>
      <p:sp>
        <p:nvSpPr>
          <p:cNvPr id="16" name="TextBox 15"/>
          <p:cNvSpPr txBox="1"/>
          <p:nvPr/>
        </p:nvSpPr>
        <p:spPr>
          <a:xfrm>
            <a:off x="731520" y="4160520"/>
            <a:ext cx="6583680" cy="1280160"/>
          </a:xfrm>
          <a:prstGeom prst="rect">
            <a:avLst/>
          </a:prstGeom>
          <a:noFill/>
        </p:spPr>
        <p:txBody>
          <a:bodyPr wrap="square">
            <a:spAutoFit/>
          </a:bodyPr>
          <a:lstStyle/>
          <a:p>
            <a:pPr algn="l">
              <a:spcAft>
                <a:spcPts val="600"/>
              </a:spcAft>
            </a:pPr>
            <a:r>
              <a:rPr sz="1900" b="0" i="1">
                <a:solidFill>
                  <a:srgbClr val="CADCFC"/>
                </a:solidFill>
                <a:latin typeface="Calibri"/>
              </a:rPr>
              <a:t>Drawing the line. Predicting with it.</a:t>
            </a:r>
          </a:p>
          <a:p>
            <a:pPr algn="l">
              <a:spcBef>
                <a:spcPts val="200"/>
              </a:spcBef>
              <a:spcAft>
                <a:spcPts val="600"/>
              </a:spcAft>
              <a:buNone/>
            </a:pPr>
            <a:r>
              <a:rPr sz="1900" b="0" i="1">
                <a:solidFill>
                  <a:srgbClr val="CADCFC"/>
                </a:solidFill>
                <a:latin typeface="Calibri"/>
              </a:rPr>
              <a:t>Knowing whether the trend is real.</a:t>
            </a:r>
          </a:p>
        </p:txBody>
      </p:sp>
      <p:sp>
        <p:nvSpPr>
          <p:cNvPr id="17" name="TextBox 16"/>
          <p:cNvSpPr txBox="1"/>
          <p:nvPr/>
        </p:nvSpPr>
        <p:spPr>
          <a:xfrm>
            <a:off x="731520" y="5669280"/>
            <a:ext cx="8229600" cy="640080"/>
          </a:xfrm>
          <a:prstGeom prst="rect">
            <a:avLst/>
          </a:prstGeom>
          <a:noFill/>
        </p:spPr>
        <p:txBody>
          <a:bodyPr wrap="none">
            <a:spAutoFit/>
          </a:bodyPr>
          <a:lstStyle/>
          <a:p>
            <a:pPr algn="l">
              <a:spcAft>
                <a:spcPts val="600"/>
              </a:spcAft>
            </a:pPr>
            <a:r>
              <a:rPr sz="1400" b="0" i="0">
                <a:solidFill>
                  <a:srgbClr val="8FA8C8"/>
                </a:solidFill>
                <a:latin typeface="Calibri"/>
              </a:rPr>
              <a:t>Silver Oak University (fictional sample)  ·  Prof. Rivera  ·  Objective 8</a:t>
            </a:r>
          </a:p>
        </p:txBody>
      </p:sp>
      <p:sp>
        <p:nvSpPr>
          <p:cNvPr id="18" name="TextBox 17"/>
          <p:cNvSpPr txBox="1"/>
          <p:nvPr/>
        </p:nvSpPr>
        <p:spPr>
          <a:xfrm>
            <a:off x="640080" y="6455664"/>
            <a:ext cx="10972800" cy="320040"/>
          </a:xfrm>
          <a:prstGeom prst="rect">
            <a:avLst/>
          </a:prstGeom>
          <a:noFill/>
        </p:spPr>
        <p:txBody>
          <a:bodyPr wrap="none">
            <a:spAutoFit/>
          </a:bodyPr>
          <a:lstStyle/>
          <a:p>
            <a:pPr algn="l">
              <a:spcAft>
                <a:spcPts val="600"/>
              </a:spcAft>
            </a:pPr>
            <a:r>
              <a:rPr sz="900" b="0" i="1">
                <a:solidFill>
                  <a:srgbClr val="AEC0CC"/>
                </a:solidFill>
                <a:latin typeface="Calibri"/>
              </a:rPr>
              <a:t>~ Prof. Rivera's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8FB"/>
        </a:solidFill>
        <a:effectLst/>
      </p:bgPr>
    </p:bg>
    <p:spTree>
      <p:nvGrpSpPr>
        <p:cNvPr id="1" name=""/>
        <p:cNvGrpSpPr/>
        <p:nvPr/>
      </p:nvGrpSpPr>
      <p:grpSpPr/>
      <p:sp>
        <p:nvSpPr>
          <p:cNvPr id="2" name="Rectangle 1"/>
          <p:cNvSpPr/>
          <p:nvPr/>
        </p:nvSpPr>
        <p:spPr>
          <a:xfrm rot="20400000">
            <a:off x="11018520" y="411480"/>
            <a:ext cx="777240" cy="27432"/>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11018520" y="640080"/>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Oval 3"/>
          <p:cNvSpPr/>
          <p:nvPr/>
        </p:nvSpPr>
        <p:spPr>
          <a:xfrm>
            <a:off x="11384280" y="475488"/>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11750040" y="310896"/>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384048"/>
            <a:ext cx="7315200" cy="457200"/>
          </a:xfrm>
          <a:prstGeom prst="rect">
            <a:avLst/>
          </a:prstGeom>
          <a:noFill/>
        </p:spPr>
        <p:txBody>
          <a:bodyPr wrap="square">
            <a:spAutoFit/>
          </a:bodyPr>
          <a:lstStyle/>
          <a:p>
            <a:pPr algn="l">
              <a:spcAft>
                <a:spcPts val="600"/>
              </a:spcAft>
            </a:pPr>
            <a:r>
              <a:rPr sz="1300" b="1" i="0">
                <a:solidFill>
                  <a:srgbClr val="1C7293"/>
                </a:solidFill>
                <a:latin typeface="Calibri"/>
              </a:rPr>
              <a:t>SEGMENT 6  ·  RESIDUAL ANALYSIS</a:t>
            </a:r>
          </a:p>
        </p:txBody>
      </p:sp>
      <p:sp>
        <p:nvSpPr>
          <p:cNvPr id="7" name="TextBox 6"/>
          <p:cNvSpPr txBox="1"/>
          <p:nvPr/>
        </p:nvSpPr>
        <p:spPr>
          <a:xfrm>
            <a:off x="640080" y="868680"/>
            <a:ext cx="10972800" cy="1005840"/>
          </a:xfrm>
          <a:prstGeom prst="rect">
            <a:avLst/>
          </a:prstGeom>
          <a:noFill/>
        </p:spPr>
        <p:txBody>
          <a:bodyPr wrap="square">
            <a:spAutoFit/>
          </a:bodyPr>
          <a:lstStyle/>
          <a:p>
            <a:pPr algn="l">
              <a:spcAft>
                <a:spcPts val="600"/>
              </a:spcAft>
            </a:pPr>
            <a:r>
              <a:rPr sz="3300" b="1" i="0">
                <a:solidFill>
                  <a:srgbClr val="065A82"/>
                </a:solidFill>
                <a:latin typeface="Calibri"/>
              </a:rPr>
              <a:t>Read the Residual Plot</a:t>
            </a:r>
          </a:p>
        </p:txBody>
      </p:sp>
      <p:sp>
        <p:nvSpPr>
          <p:cNvPr id="8" name="TextBox 7"/>
          <p:cNvSpPr txBox="1"/>
          <p:nvPr/>
        </p:nvSpPr>
        <p:spPr>
          <a:xfrm>
            <a:off x="640080" y="1645920"/>
            <a:ext cx="10881360" cy="548640"/>
          </a:xfrm>
          <a:prstGeom prst="rect">
            <a:avLst/>
          </a:prstGeom>
          <a:noFill/>
        </p:spPr>
        <p:txBody>
          <a:bodyPr wrap="none">
            <a:spAutoFit/>
          </a:bodyPr>
          <a:lstStyle/>
          <a:p>
            <a:pPr algn="l">
              <a:spcAft>
                <a:spcPts val="600"/>
              </a:spcAft>
            </a:pPr>
            <a:r>
              <a:rPr sz="1550" b="0" i="1">
                <a:solidFill>
                  <a:srgbClr val="1A1F2B"/>
                </a:solidFill>
                <a:latin typeface="Calibri"/>
              </a:rPr>
              <a:t>A residual plot graphs x against each residual. It's a stethoscope for the fit: you want BORING.</a:t>
            </a:r>
          </a:p>
        </p:txBody>
      </p:sp>
      <p:sp>
        <p:nvSpPr>
          <p:cNvPr id="9" name="Rectangle 8"/>
          <p:cNvSpPr/>
          <p:nvPr/>
        </p:nvSpPr>
        <p:spPr>
          <a:xfrm>
            <a:off x="640080" y="2331720"/>
            <a:ext cx="3383280" cy="2331720"/>
          </a:xfrm>
          <a:prstGeom prst="rect">
            <a:avLst/>
          </a:prstGeom>
          <a:solidFill>
            <a:srgbClr val="FFFFFF"/>
          </a:solidFill>
          <a:ln w="12700">
            <a:solidFill>
              <a:srgbClr val="CFDDE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3493008"/>
            <a:ext cx="3108960" cy="23225760000"/>
          </a:xfrm>
          <a:prstGeom prst="rect">
            <a:avLst/>
          </a:prstGeom>
          <a:solidFill>
            <a:srgbClr val="5B6B7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Oval 10"/>
          <p:cNvSpPr/>
          <p:nvPr/>
        </p:nvSpPr>
        <p:spPr>
          <a:xfrm>
            <a:off x="1139342" y="3227832"/>
            <a:ext cx="91440" cy="91440"/>
          </a:xfrm>
          <a:prstGeom prst="ellipse">
            <a:avLst/>
          </a:prstGeom>
          <a:solidFill>
            <a:srgbClr val="2E7D4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Oval 11"/>
          <p:cNvSpPr/>
          <p:nvPr/>
        </p:nvSpPr>
        <p:spPr>
          <a:xfrm>
            <a:off x="1531620" y="3666744"/>
            <a:ext cx="91440" cy="91440"/>
          </a:xfrm>
          <a:prstGeom prst="ellipse">
            <a:avLst/>
          </a:prstGeom>
          <a:solidFill>
            <a:srgbClr val="2E7D4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Oval 12"/>
          <p:cNvSpPr/>
          <p:nvPr/>
        </p:nvSpPr>
        <p:spPr>
          <a:xfrm>
            <a:off x="1923897" y="3081528"/>
            <a:ext cx="91440" cy="91440"/>
          </a:xfrm>
          <a:prstGeom prst="ellipse">
            <a:avLst/>
          </a:prstGeom>
          <a:solidFill>
            <a:srgbClr val="2E7D4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Oval 13"/>
          <p:cNvSpPr/>
          <p:nvPr/>
        </p:nvSpPr>
        <p:spPr>
          <a:xfrm>
            <a:off x="2346350" y="3154680"/>
            <a:ext cx="91440" cy="91440"/>
          </a:xfrm>
          <a:prstGeom prst="ellipse">
            <a:avLst/>
          </a:prstGeom>
          <a:solidFill>
            <a:srgbClr val="2E7D4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Oval 14"/>
          <p:cNvSpPr/>
          <p:nvPr/>
        </p:nvSpPr>
        <p:spPr>
          <a:xfrm>
            <a:off x="2768803" y="3813048"/>
            <a:ext cx="91440" cy="91440"/>
          </a:xfrm>
          <a:prstGeom prst="ellipse">
            <a:avLst/>
          </a:prstGeom>
          <a:solidFill>
            <a:srgbClr val="2E7D4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Oval 15"/>
          <p:cNvSpPr/>
          <p:nvPr/>
        </p:nvSpPr>
        <p:spPr>
          <a:xfrm>
            <a:off x="3191256" y="3813048"/>
            <a:ext cx="91440" cy="91440"/>
          </a:xfrm>
          <a:prstGeom prst="ellipse">
            <a:avLst/>
          </a:prstGeom>
          <a:solidFill>
            <a:srgbClr val="2E7D4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Oval 16"/>
          <p:cNvSpPr/>
          <p:nvPr/>
        </p:nvSpPr>
        <p:spPr>
          <a:xfrm>
            <a:off x="3553358" y="3300984"/>
            <a:ext cx="91440" cy="91440"/>
          </a:xfrm>
          <a:prstGeom prst="ellipse">
            <a:avLst/>
          </a:prstGeom>
          <a:solidFill>
            <a:srgbClr val="2E7D4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40080" y="4617720"/>
            <a:ext cx="3383280" cy="457200"/>
          </a:xfrm>
          <a:prstGeom prst="rect">
            <a:avLst/>
          </a:prstGeom>
          <a:noFill/>
        </p:spPr>
        <p:txBody>
          <a:bodyPr wrap="none">
            <a:spAutoFit/>
          </a:bodyPr>
          <a:lstStyle/>
          <a:p>
            <a:pPr algn="ctr">
              <a:spcAft>
                <a:spcPts val="600"/>
              </a:spcAft>
            </a:pPr>
            <a:r>
              <a:rPr sz="1400" b="1" i="0">
                <a:solidFill>
                  <a:srgbClr val="1F5E3A"/>
                </a:solidFill>
                <a:latin typeface="Calibri"/>
              </a:rPr>
              <a:t>✓  Random cloud around 0</a:t>
            </a:r>
          </a:p>
        </p:txBody>
      </p:sp>
      <p:sp>
        <p:nvSpPr>
          <p:cNvPr id="19" name="TextBox 18"/>
          <p:cNvSpPr txBox="1"/>
          <p:nvPr/>
        </p:nvSpPr>
        <p:spPr>
          <a:xfrm>
            <a:off x="640080" y="4937760"/>
            <a:ext cx="3383280" cy="457200"/>
          </a:xfrm>
          <a:prstGeom prst="rect">
            <a:avLst/>
          </a:prstGeom>
          <a:noFill/>
        </p:spPr>
        <p:txBody>
          <a:bodyPr wrap="none">
            <a:spAutoFit/>
          </a:bodyPr>
          <a:lstStyle/>
          <a:p>
            <a:pPr algn="ctr">
              <a:spcAft>
                <a:spcPts val="600"/>
              </a:spcAft>
            </a:pPr>
            <a:r>
              <a:rPr sz="1250" b="0" i="1">
                <a:solidFill>
                  <a:srgbClr val="5B6B7B"/>
                </a:solidFill>
                <a:latin typeface="Calibri"/>
              </a:rPr>
              <a:t>A straight line was right.</a:t>
            </a:r>
          </a:p>
        </p:txBody>
      </p:sp>
      <p:sp>
        <p:nvSpPr>
          <p:cNvPr id="20" name="Rectangle 19"/>
          <p:cNvSpPr/>
          <p:nvPr/>
        </p:nvSpPr>
        <p:spPr>
          <a:xfrm>
            <a:off x="4251960" y="2331720"/>
            <a:ext cx="3383280" cy="2331720"/>
          </a:xfrm>
          <a:prstGeom prst="rect">
            <a:avLst/>
          </a:prstGeom>
          <a:solidFill>
            <a:srgbClr val="FFFFFF"/>
          </a:solidFill>
          <a:ln w="12700">
            <a:solidFill>
              <a:srgbClr val="CFDDE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4389120" y="3493008"/>
            <a:ext cx="3108960" cy="23225760000"/>
          </a:xfrm>
          <a:prstGeom prst="rect">
            <a:avLst/>
          </a:prstGeom>
          <a:solidFill>
            <a:srgbClr val="5B6B7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Oval 21"/>
          <p:cNvSpPr/>
          <p:nvPr/>
        </p:nvSpPr>
        <p:spPr>
          <a:xfrm>
            <a:off x="4690872" y="3338474"/>
            <a:ext cx="91440" cy="91440"/>
          </a:xfrm>
          <a:prstGeom prst="ellipse">
            <a:avLst/>
          </a:prstGeom>
          <a:solidFill>
            <a:srgbClr val="B13A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Oval 22"/>
          <p:cNvSpPr/>
          <p:nvPr/>
        </p:nvSpPr>
        <p:spPr>
          <a:xfrm>
            <a:off x="5143500" y="3641598"/>
            <a:ext cx="91440" cy="91440"/>
          </a:xfrm>
          <a:prstGeom prst="ellipse">
            <a:avLst/>
          </a:prstGeom>
          <a:solidFill>
            <a:srgbClr val="B13A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Oval 23"/>
          <p:cNvSpPr/>
          <p:nvPr/>
        </p:nvSpPr>
        <p:spPr>
          <a:xfrm>
            <a:off x="5596128" y="3804818"/>
            <a:ext cx="91440" cy="91440"/>
          </a:xfrm>
          <a:prstGeom prst="ellipse">
            <a:avLst/>
          </a:prstGeom>
          <a:solidFill>
            <a:srgbClr val="B13A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Oval 24"/>
          <p:cNvSpPr/>
          <p:nvPr/>
        </p:nvSpPr>
        <p:spPr>
          <a:xfrm>
            <a:off x="5897880" y="3835908"/>
            <a:ext cx="91440" cy="91440"/>
          </a:xfrm>
          <a:prstGeom prst="ellipse">
            <a:avLst/>
          </a:prstGeom>
          <a:solidFill>
            <a:srgbClr val="B13A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Oval 25"/>
          <p:cNvSpPr/>
          <p:nvPr/>
        </p:nvSpPr>
        <p:spPr>
          <a:xfrm>
            <a:off x="6199632" y="3804818"/>
            <a:ext cx="91440" cy="91440"/>
          </a:xfrm>
          <a:prstGeom prst="ellipse">
            <a:avLst/>
          </a:prstGeom>
          <a:solidFill>
            <a:srgbClr val="B13A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Oval 26"/>
          <p:cNvSpPr/>
          <p:nvPr/>
        </p:nvSpPr>
        <p:spPr>
          <a:xfrm>
            <a:off x="6652260" y="3641598"/>
            <a:ext cx="91440" cy="91440"/>
          </a:xfrm>
          <a:prstGeom prst="ellipse">
            <a:avLst/>
          </a:prstGeom>
          <a:solidFill>
            <a:srgbClr val="B13A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Oval 27"/>
          <p:cNvSpPr/>
          <p:nvPr/>
        </p:nvSpPr>
        <p:spPr>
          <a:xfrm>
            <a:off x="7104888" y="3338474"/>
            <a:ext cx="91440" cy="91440"/>
          </a:xfrm>
          <a:prstGeom prst="ellipse">
            <a:avLst/>
          </a:prstGeom>
          <a:solidFill>
            <a:srgbClr val="B13A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4251960" y="4617720"/>
            <a:ext cx="3383280" cy="457200"/>
          </a:xfrm>
          <a:prstGeom prst="rect">
            <a:avLst/>
          </a:prstGeom>
          <a:noFill/>
        </p:spPr>
        <p:txBody>
          <a:bodyPr wrap="none">
            <a:spAutoFit/>
          </a:bodyPr>
          <a:lstStyle/>
          <a:p>
            <a:pPr algn="ctr">
              <a:spcAft>
                <a:spcPts val="600"/>
              </a:spcAft>
            </a:pPr>
            <a:r>
              <a:rPr sz="1400" b="1" i="0">
                <a:solidFill>
                  <a:srgbClr val="8E2B2B"/>
                </a:solidFill>
                <a:latin typeface="Calibri"/>
              </a:rPr>
              <a:t>✕  A U-shaped pattern</a:t>
            </a:r>
          </a:p>
        </p:txBody>
      </p:sp>
      <p:sp>
        <p:nvSpPr>
          <p:cNvPr id="30" name="TextBox 29"/>
          <p:cNvSpPr txBox="1"/>
          <p:nvPr/>
        </p:nvSpPr>
        <p:spPr>
          <a:xfrm>
            <a:off x="4251960" y="4937760"/>
            <a:ext cx="3383280" cy="457200"/>
          </a:xfrm>
          <a:prstGeom prst="rect">
            <a:avLst/>
          </a:prstGeom>
          <a:noFill/>
        </p:spPr>
        <p:txBody>
          <a:bodyPr wrap="none">
            <a:spAutoFit/>
          </a:bodyPr>
          <a:lstStyle/>
          <a:p>
            <a:pPr algn="ctr">
              <a:spcAft>
                <a:spcPts val="600"/>
              </a:spcAft>
            </a:pPr>
            <a:r>
              <a:rPr sz="1250" b="0" i="1">
                <a:solidFill>
                  <a:srgbClr val="5B6B7B"/>
                </a:solidFill>
                <a:latin typeface="Calibri"/>
              </a:rPr>
              <a:t>You fit a LINE to a CURVE.</a:t>
            </a:r>
          </a:p>
        </p:txBody>
      </p:sp>
      <p:sp>
        <p:nvSpPr>
          <p:cNvPr id="31" name="Rounded Rectangle 30"/>
          <p:cNvSpPr/>
          <p:nvPr/>
        </p:nvSpPr>
        <p:spPr>
          <a:xfrm>
            <a:off x="7863840" y="2331720"/>
            <a:ext cx="3657600" cy="3063240"/>
          </a:xfrm>
          <a:prstGeom prst="roundRect">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t" wrap="square"/>
          <a:lstStyle/>
          <a:p>
            <a:pPr algn="l">
              <a:spcAft>
                <a:spcPts val="600"/>
              </a:spcAft>
            </a:pPr>
            <a:r>
              <a:rPr sz="1300" b="1" i="0">
                <a:solidFill>
                  <a:srgbClr val="CADCFC"/>
                </a:solidFill>
                <a:latin typeface="Calibri"/>
              </a:rPr>
              <a:t>OUR DATA (on ŷ = 50 + 4x)</a:t>
            </a:r>
          </a:p>
          <a:p>
            <a:pPr algn="l">
              <a:spcBef>
                <a:spcPts val="0"/>
              </a:spcBef>
              <a:spcAft>
                <a:spcPts val="200"/>
              </a:spcAft>
              <a:buNone/>
            </a:pPr>
            <a:r>
              <a:rPr sz="1350" b="0" i="0">
                <a:solidFill>
                  <a:srgbClr val="FFFFFF"/>
                </a:solidFill>
                <a:latin typeface="Consolas"/>
              </a:rPr>
              <a:t>Hours:        1  2  3  4  5  6</a:t>
            </a:r>
          </a:p>
          <a:p>
            <a:pPr algn="l">
              <a:spcBef>
                <a:spcPts val="0"/>
              </a:spcBef>
              <a:spcAft>
                <a:spcPts val="200"/>
              </a:spcAft>
              <a:buNone/>
            </a:pPr>
            <a:r>
              <a:rPr sz="1350" b="0" i="0">
                <a:solidFill>
                  <a:srgbClr val="FFFFFF"/>
                </a:solidFill>
                <a:latin typeface="Consolas"/>
              </a:rPr>
              <a:t>Predicted: 54 58 62 66 70 74</a:t>
            </a:r>
          </a:p>
          <a:p>
            <a:pPr algn="l">
              <a:spcBef>
                <a:spcPts val="0"/>
              </a:spcBef>
              <a:spcAft>
                <a:spcPts val="200"/>
              </a:spcAft>
              <a:buNone/>
            </a:pPr>
            <a:r>
              <a:rPr sz="1350" b="0" i="0">
                <a:solidFill>
                  <a:srgbClr val="FFFFFF"/>
                </a:solidFill>
                <a:latin typeface="Consolas"/>
              </a:rPr>
              <a:t>Observed:  54 59 61 66 69 75</a:t>
            </a:r>
          </a:p>
          <a:p>
            <a:pPr algn="l">
              <a:spcBef>
                <a:spcPts val="0"/>
              </a:spcBef>
              <a:spcAft>
                <a:spcPts val="800"/>
              </a:spcAft>
              <a:buNone/>
            </a:pPr>
            <a:r>
              <a:rPr sz="1400" b="1" i="0">
                <a:solidFill>
                  <a:srgbClr val="F1C98E"/>
                </a:solidFill>
                <a:latin typeface="Consolas"/>
              </a:rPr>
              <a:t>Residual:   0 +1 −1  0 −1 +1</a:t>
            </a:r>
          </a:p>
          <a:p>
            <a:pPr algn="l">
              <a:spcBef>
                <a:spcPts val="0"/>
              </a:spcBef>
              <a:spcAft>
                <a:spcPts val="600"/>
              </a:spcAft>
              <a:buNone/>
            </a:pPr>
            <a:r>
              <a:rPr sz="1350" b="0" i="1">
                <a:solidFill>
                  <a:srgbClr val="E6F0F7"/>
                </a:solidFill>
                <a:latin typeface="Calibri"/>
              </a:rPr>
              <a:t>Bounce randomly around 0, no shape → the straight line fits.</a:t>
            </a:r>
          </a:p>
        </p:txBody>
      </p:sp>
      <p:sp>
        <p:nvSpPr>
          <p:cNvPr id="32" name="TextBox 31"/>
          <p:cNvSpPr txBox="1"/>
          <p:nvPr/>
        </p:nvSpPr>
        <p:spPr>
          <a:xfrm>
            <a:off x="640080" y="6455664"/>
            <a:ext cx="10972800" cy="320040"/>
          </a:xfrm>
          <a:prstGeom prst="rect">
            <a:avLst/>
          </a:prstGeom>
          <a:noFill/>
        </p:spPr>
        <p:txBody>
          <a:bodyPr wrap="none">
            <a:spAutoFit/>
          </a:bodyPr>
          <a:lstStyle/>
          <a:p>
            <a:pPr algn="l">
              <a:spcAft>
                <a:spcPts val="600"/>
              </a:spcAft>
            </a:pPr>
            <a:r>
              <a:rPr sz="900" b="0" i="1">
                <a:solidFill>
                  <a:srgbClr val="5B6B7B"/>
                </a:solidFill>
                <a:latin typeface="Calibri"/>
              </a:rPr>
              <a:t>~ Prof. Rivera's edition · Fall 2026 · built with thecoursemaker.com</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8FB"/>
        </a:solidFill>
        <a:effectLst/>
      </p:bgPr>
    </p:bg>
    <p:spTree>
      <p:nvGrpSpPr>
        <p:cNvPr id="1" name=""/>
        <p:cNvGrpSpPr/>
        <p:nvPr/>
      </p:nvGrpSpPr>
      <p:grpSpPr/>
      <p:sp>
        <p:nvSpPr>
          <p:cNvPr id="2" name="Rectangle 1"/>
          <p:cNvSpPr/>
          <p:nvPr/>
        </p:nvSpPr>
        <p:spPr>
          <a:xfrm rot="20400000">
            <a:off x="11018520" y="411480"/>
            <a:ext cx="777240" cy="27432"/>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11018520" y="640080"/>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Oval 3"/>
          <p:cNvSpPr/>
          <p:nvPr/>
        </p:nvSpPr>
        <p:spPr>
          <a:xfrm>
            <a:off x="11384280" y="475488"/>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11750040" y="310896"/>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384048"/>
            <a:ext cx="7315200" cy="457200"/>
          </a:xfrm>
          <a:prstGeom prst="rect">
            <a:avLst/>
          </a:prstGeom>
          <a:noFill/>
        </p:spPr>
        <p:txBody>
          <a:bodyPr wrap="square">
            <a:spAutoFit/>
          </a:bodyPr>
          <a:lstStyle/>
          <a:p>
            <a:pPr algn="l">
              <a:spcAft>
                <a:spcPts val="600"/>
              </a:spcAft>
            </a:pPr>
            <a:r>
              <a:rPr sz="1300" b="1" i="0">
                <a:solidFill>
                  <a:srgbClr val="1C7293"/>
                </a:solidFill>
                <a:latin typeface="Calibri"/>
              </a:rPr>
              <a:t>SEGMENT 7  ·  ONE FULL READ</a:t>
            </a:r>
          </a:p>
        </p:txBody>
      </p:sp>
      <p:sp>
        <p:nvSpPr>
          <p:cNvPr id="7" name="TextBox 6"/>
          <p:cNvSpPr txBox="1"/>
          <p:nvPr/>
        </p:nvSpPr>
        <p:spPr>
          <a:xfrm>
            <a:off x="640080" y="868680"/>
            <a:ext cx="10972800" cy="1005840"/>
          </a:xfrm>
          <a:prstGeom prst="rect">
            <a:avLst/>
          </a:prstGeom>
          <a:noFill/>
        </p:spPr>
        <p:txBody>
          <a:bodyPr wrap="square">
            <a:spAutoFit/>
          </a:bodyPr>
          <a:lstStyle/>
          <a:p>
            <a:pPr algn="l">
              <a:spcAft>
                <a:spcPts val="600"/>
              </a:spcAft>
            </a:pPr>
            <a:r>
              <a:rPr sz="3300" b="1" i="0">
                <a:solidFill>
                  <a:srgbClr val="065A82"/>
                </a:solidFill>
                <a:latin typeface="Calibri"/>
              </a:rPr>
              <a:t>Reading the Whole Output</a:t>
            </a:r>
          </a:p>
        </p:txBody>
      </p:sp>
      <p:sp>
        <p:nvSpPr>
          <p:cNvPr id="8" name="TextBox 7"/>
          <p:cNvSpPr txBox="1"/>
          <p:nvPr/>
        </p:nvSpPr>
        <p:spPr>
          <a:xfrm>
            <a:off x="640080" y="1645920"/>
            <a:ext cx="10881360" cy="457200"/>
          </a:xfrm>
          <a:prstGeom prst="rect">
            <a:avLst/>
          </a:prstGeom>
          <a:noFill/>
        </p:spPr>
        <p:txBody>
          <a:bodyPr wrap="none">
            <a:spAutoFit/>
          </a:bodyPr>
          <a:lstStyle/>
          <a:p>
            <a:pPr algn="l">
              <a:spcAft>
                <a:spcPts val="600"/>
              </a:spcAft>
            </a:pPr>
            <a:r>
              <a:rPr sz="1550" b="0" i="1">
                <a:solidFill>
                  <a:srgbClr val="1A1F2B"/>
                </a:solidFill>
                <a:latin typeface="Calibri"/>
              </a:rPr>
              <a:t>Regression: exam score on study hours (n = 6) — read every box in plain English:</a:t>
            </a:r>
          </a:p>
        </p:txBody>
      </p:sp>
      <p:sp>
        <p:nvSpPr>
          <p:cNvPr id="9" name="Rectangle 8"/>
          <p:cNvSpPr/>
          <p:nvPr/>
        </p:nvSpPr>
        <p:spPr>
          <a:xfrm>
            <a:off x="640080" y="2240280"/>
            <a:ext cx="128016" cy="658368"/>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96112" y="2240280"/>
            <a:ext cx="3200400" cy="658368"/>
          </a:xfrm>
          <a:prstGeom prst="rect">
            <a:avLst/>
          </a:prstGeom>
          <a:noFill/>
        </p:spPr>
        <p:txBody>
          <a:bodyPr wrap="square" anchor="ctr">
            <a:spAutoFit/>
          </a:bodyPr>
          <a:lstStyle/>
          <a:p>
            <a:pPr algn="l">
              <a:spcAft>
                <a:spcPts val="600"/>
              </a:spcAft>
            </a:pPr>
            <a:r>
              <a:rPr sz="1600" b="1" i="0">
                <a:solidFill>
                  <a:srgbClr val="1A1F2B"/>
                </a:solidFill>
                <a:latin typeface="Calibri"/>
              </a:rPr>
              <a:t>Slope  b₁ = 4</a:t>
            </a:r>
          </a:p>
        </p:txBody>
      </p:sp>
      <p:sp>
        <p:nvSpPr>
          <p:cNvPr id="11" name="TextBox 10"/>
          <p:cNvSpPr txBox="1"/>
          <p:nvPr/>
        </p:nvSpPr>
        <p:spPr>
          <a:xfrm>
            <a:off x="4206240" y="2240280"/>
            <a:ext cx="7315200" cy="658368"/>
          </a:xfrm>
          <a:prstGeom prst="rect">
            <a:avLst/>
          </a:prstGeom>
          <a:noFill/>
        </p:spPr>
        <p:txBody>
          <a:bodyPr wrap="square" anchor="ctr">
            <a:spAutoFit/>
          </a:bodyPr>
          <a:lstStyle/>
          <a:p>
            <a:pPr algn="l">
              <a:spcAft>
                <a:spcPts val="600"/>
              </a:spcAft>
            </a:pPr>
            <a:r>
              <a:rPr sz="1450" b="0" i="0">
                <a:solidFill>
                  <a:srgbClr val="5B6B7B"/>
                </a:solidFill>
                <a:latin typeface="Calibri"/>
              </a:rPr>
              <a:t>+4 points of score per extra hour studied.</a:t>
            </a:r>
          </a:p>
        </p:txBody>
      </p:sp>
      <p:sp>
        <p:nvSpPr>
          <p:cNvPr id="12" name="Rectangle 11"/>
          <p:cNvSpPr/>
          <p:nvPr/>
        </p:nvSpPr>
        <p:spPr>
          <a:xfrm>
            <a:off x="640080" y="2971800"/>
            <a:ext cx="128016" cy="658368"/>
          </a:xfrm>
          <a:prstGeom prst="rect">
            <a:avLst/>
          </a:prstGeom>
          <a:solidFill>
            <a:srgbClr val="1C729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96112" y="2971800"/>
            <a:ext cx="3200400" cy="658368"/>
          </a:xfrm>
          <a:prstGeom prst="rect">
            <a:avLst/>
          </a:prstGeom>
          <a:noFill/>
        </p:spPr>
        <p:txBody>
          <a:bodyPr wrap="square" anchor="ctr">
            <a:spAutoFit/>
          </a:bodyPr>
          <a:lstStyle/>
          <a:p>
            <a:pPr algn="l">
              <a:spcAft>
                <a:spcPts val="600"/>
              </a:spcAft>
            </a:pPr>
            <a:r>
              <a:rPr sz="1600" b="1" i="0">
                <a:solidFill>
                  <a:srgbClr val="1A1F2B"/>
                </a:solidFill>
                <a:latin typeface="Calibri"/>
              </a:rPr>
              <a:t>Intercept  b₀ = 50</a:t>
            </a:r>
          </a:p>
        </p:txBody>
      </p:sp>
      <p:sp>
        <p:nvSpPr>
          <p:cNvPr id="14" name="TextBox 13"/>
          <p:cNvSpPr txBox="1"/>
          <p:nvPr/>
        </p:nvSpPr>
        <p:spPr>
          <a:xfrm>
            <a:off x="4206240" y="2971800"/>
            <a:ext cx="7315200" cy="658368"/>
          </a:xfrm>
          <a:prstGeom prst="rect">
            <a:avLst/>
          </a:prstGeom>
          <a:noFill/>
        </p:spPr>
        <p:txBody>
          <a:bodyPr wrap="square" anchor="ctr">
            <a:spAutoFit/>
          </a:bodyPr>
          <a:lstStyle/>
          <a:p>
            <a:pPr algn="l">
              <a:spcAft>
                <a:spcPts val="600"/>
              </a:spcAft>
            </a:pPr>
            <a:r>
              <a:rPr sz="1450" b="0" i="0">
                <a:solidFill>
                  <a:srgbClr val="5B6B7B"/>
                </a:solidFill>
                <a:latin typeface="Calibri"/>
              </a:rPr>
              <a:t>Predicted score at 0 hours (borderline — flag extrapolation).</a:t>
            </a:r>
          </a:p>
        </p:txBody>
      </p:sp>
      <p:sp>
        <p:nvSpPr>
          <p:cNvPr id="15" name="Rectangle 14"/>
          <p:cNvSpPr/>
          <p:nvPr/>
        </p:nvSpPr>
        <p:spPr>
          <a:xfrm>
            <a:off x="640080" y="3703320"/>
            <a:ext cx="128016" cy="658368"/>
          </a:xfrm>
          <a:prstGeom prst="rect">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96112" y="3703320"/>
            <a:ext cx="3200400" cy="658368"/>
          </a:xfrm>
          <a:prstGeom prst="rect">
            <a:avLst/>
          </a:prstGeom>
          <a:noFill/>
        </p:spPr>
        <p:txBody>
          <a:bodyPr wrap="square" anchor="ctr">
            <a:spAutoFit/>
          </a:bodyPr>
          <a:lstStyle/>
          <a:p>
            <a:pPr algn="l">
              <a:spcAft>
                <a:spcPts val="600"/>
              </a:spcAft>
            </a:pPr>
            <a:r>
              <a:rPr sz="1600" b="1" i="0">
                <a:solidFill>
                  <a:srgbClr val="1A1F2B"/>
                </a:solidFill>
                <a:latin typeface="Calibri"/>
              </a:rPr>
              <a:t>r² = 0.99</a:t>
            </a:r>
          </a:p>
        </p:txBody>
      </p:sp>
      <p:sp>
        <p:nvSpPr>
          <p:cNvPr id="17" name="TextBox 16"/>
          <p:cNvSpPr txBox="1"/>
          <p:nvPr/>
        </p:nvSpPr>
        <p:spPr>
          <a:xfrm>
            <a:off x="4206240" y="3703320"/>
            <a:ext cx="7315200" cy="658368"/>
          </a:xfrm>
          <a:prstGeom prst="rect">
            <a:avLst/>
          </a:prstGeom>
          <a:noFill/>
        </p:spPr>
        <p:txBody>
          <a:bodyPr wrap="square" anchor="ctr">
            <a:spAutoFit/>
          </a:bodyPr>
          <a:lstStyle/>
          <a:p>
            <a:pPr algn="l">
              <a:spcAft>
                <a:spcPts val="600"/>
              </a:spcAft>
            </a:pPr>
            <a:r>
              <a:rPr sz="1450" b="0" i="0">
                <a:solidFill>
                  <a:srgbClr val="5B6B7B"/>
                </a:solidFill>
                <a:latin typeface="Calibri"/>
              </a:rPr>
              <a:t>~99% of score variation explained by hours (tight fit).</a:t>
            </a:r>
          </a:p>
        </p:txBody>
      </p:sp>
      <p:sp>
        <p:nvSpPr>
          <p:cNvPr id="18" name="Rectangle 17"/>
          <p:cNvSpPr/>
          <p:nvPr/>
        </p:nvSpPr>
        <p:spPr>
          <a:xfrm>
            <a:off x="640080" y="4434840"/>
            <a:ext cx="128016" cy="658368"/>
          </a:xfrm>
          <a:prstGeom prst="rect">
            <a:avLst/>
          </a:prstGeom>
          <a:solidFill>
            <a:srgbClr val="2E7D4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96112" y="4434840"/>
            <a:ext cx="3200400" cy="658368"/>
          </a:xfrm>
          <a:prstGeom prst="rect">
            <a:avLst/>
          </a:prstGeom>
          <a:noFill/>
        </p:spPr>
        <p:txBody>
          <a:bodyPr wrap="square" anchor="ctr">
            <a:spAutoFit/>
          </a:bodyPr>
          <a:lstStyle/>
          <a:p>
            <a:pPr algn="l">
              <a:spcAft>
                <a:spcPts val="600"/>
              </a:spcAft>
            </a:pPr>
            <a:r>
              <a:rPr sz="1600" b="1" i="0">
                <a:solidFill>
                  <a:srgbClr val="1A1F2B"/>
                </a:solidFill>
                <a:latin typeface="Calibri"/>
              </a:rPr>
              <a:t>t = 11.8,  p = 0.001</a:t>
            </a:r>
          </a:p>
        </p:txBody>
      </p:sp>
      <p:sp>
        <p:nvSpPr>
          <p:cNvPr id="20" name="TextBox 19"/>
          <p:cNvSpPr txBox="1"/>
          <p:nvPr/>
        </p:nvSpPr>
        <p:spPr>
          <a:xfrm>
            <a:off x="4206240" y="4434840"/>
            <a:ext cx="7315200" cy="658368"/>
          </a:xfrm>
          <a:prstGeom prst="rect">
            <a:avLst/>
          </a:prstGeom>
          <a:noFill/>
        </p:spPr>
        <p:txBody>
          <a:bodyPr wrap="square" anchor="ctr">
            <a:spAutoFit/>
          </a:bodyPr>
          <a:lstStyle/>
          <a:p>
            <a:pPr algn="l">
              <a:spcAft>
                <a:spcPts val="600"/>
              </a:spcAft>
            </a:pPr>
            <a:r>
              <a:rPr sz="1450" b="0" i="0">
                <a:solidFill>
                  <a:srgbClr val="5B6B7B"/>
                </a:solidFill>
                <a:latin typeface="Calibri"/>
              </a:rPr>
              <a:t>With α = 0.05, p &lt; α → slope is statistically significant (real).</a:t>
            </a:r>
          </a:p>
        </p:txBody>
      </p:sp>
      <p:sp>
        <p:nvSpPr>
          <p:cNvPr id="21" name="Rectangle 20"/>
          <p:cNvSpPr/>
          <p:nvPr/>
        </p:nvSpPr>
        <p:spPr>
          <a:xfrm>
            <a:off x="640080" y="5166359"/>
            <a:ext cx="128016" cy="658368"/>
          </a:xfrm>
          <a:prstGeom prst="rect">
            <a:avLst/>
          </a:prstGeom>
          <a:solidFill>
            <a:srgbClr val="1C729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96112" y="5166359"/>
            <a:ext cx="3200400" cy="658368"/>
          </a:xfrm>
          <a:prstGeom prst="rect">
            <a:avLst/>
          </a:prstGeom>
          <a:noFill/>
        </p:spPr>
        <p:txBody>
          <a:bodyPr wrap="square" anchor="ctr">
            <a:spAutoFit/>
          </a:bodyPr>
          <a:lstStyle/>
          <a:p>
            <a:pPr algn="l">
              <a:spcAft>
                <a:spcPts val="600"/>
              </a:spcAft>
            </a:pPr>
            <a:r>
              <a:rPr sz="1600" b="1" i="0">
                <a:solidFill>
                  <a:srgbClr val="1A1F2B"/>
                </a:solidFill>
                <a:latin typeface="Calibri"/>
              </a:rPr>
              <a:t>Residual plot</a:t>
            </a:r>
          </a:p>
        </p:txBody>
      </p:sp>
      <p:sp>
        <p:nvSpPr>
          <p:cNvPr id="23" name="TextBox 22"/>
          <p:cNvSpPr txBox="1"/>
          <p:nvPr/>
        </p:nvSpPr>
        <p:spPr>
          <a:xfrm>
            <a:off x="4206240" y="5166359"/>
            <a:ext cx="7315200" cy="658368"/>
          </a:xfrm>
          <a:prstGeom prst="rect">
            <a:avLst/>
          </a:prstGeom>
          <a:noFill/>
        </p:spPr>
        <p:txBody>
          <a:bodyPr wrap="square" anchor="ctr">
            <a:spAutoFit/>
          </a:bodyPr>
          <a:lstStyle/>
          <a:p>
            <a:pPr algn="l">
              <a:spcAft>
                <a:spcPts val="600"/>
              </a:spcAft>
            </a:pPr>
            <a:r>
              <a:rPr sz="1450" b="0" i="0">
                <a:solidFill>
                  <a:srgbClr val="5B6B7B"/>
                </a:solidFill>
                <a:latin typeface="Calibri"/>
              </a:rPr>
              <a:t>Random scatter around 0, no pattern → a straight line is appropriate.</a:t>
            </a:r>
          </a:p>
        </p:txBody>
      </p:sp>
      <p:sp>
        <p:nvSpPr>
          <p:cNvPr id="24" name="Rounded Rectangle 23"/>
          <p:cNvSpPr/>
          <p:nvPr/>
        </p:nvSpPr>
        <p:spPr>
          <a:xfrm>
            <a:off x="640080" y="5943600"/>
            <a:ext cx="10881360" cy="411480"/>
          </a:xfrm>
          <a:prstGeom prst="roundRect">
            <a:avLst/>
          </a:prstGeom>
          <a:solidFill>
            <a:srgbClr val="E3EEF5"/>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spcAft>
                <a:spcPts val="200"/>
              </a:spcAft>
            </a:pPr>
            <a:r>
              <a:rPr sz="1300" b="0" i="1">
                <a:solidFill>
                  <a:srgbClr val="065A82"/>
                </a:solidFill>
                <a:latin typeface="Calibri"/>
              </a:rPr>
              <a:t>Plain-language verdict: each extra hour ≈ +4 points, ~99% explained, significant (p=.001) — but observational (not proven causal) and don't extrapolate past ~6 hrs.</a:t>
            </a:r>
          </a:p>
        </p:txBody>
      </p:sp>
      <p:sp>
        <p:nvSpPr>
          <p:cNvPr id="25" name="TextBox 24"/>
          <p:cNvSpPr txBox="1"/>
          <p:nvPr/>
        </p:nvSpPr>
        <p:spPr>
          <a:xfrm>
            <a:off x="640080" y="6455664"/>
            <a:ext cx="10972800" cy="320040"/>
          </a:xfrm>
          <a:prstGeom prst="rect">
            <a:avLst/>
          </a:prstGeom>
          <a:noFill/>
        </p:spPr>
        <p:txBody>
          <a:bodyPr wrap="none">
            <a:spAutoFit/>
          </a:bodyPr>
          <a:lstStyle/>
          <a:p>
            <a:pPr algn="l">
              <a:spcAft>
                <a:spcPts val="600"/>
              </a:spcAft>
            </a:pPr>
            <a:r>
              <a:rPr sz="900" b="0" i="1">
                <a:solidFill>
                  <a:srgbClr val="5B6B7B"/>
                </a:solidFill>
                <a:latin typeface="Calibri"/>
              </a:rPr>
              <a:t>~ Prof. Rivera's edition · Fall 2026 · built with thecoursemaker.com</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21295C"/>
        </a:solidFill>
        <a:effectLst/>
      </p:bgPr>
    </p:bg>
    <p:spTree>
      <p:nvGrpSpPr>
        <p:cNvPr id="1" name=""/>
        <p:cNvGrpSpPr/>
        <p:nvPr/>
      </p:nvGrpSpPr>
      <p:grpSpPr/>
      <p:sp>
        <p:nvSpPr>
          <p:cNvPr id="2" name="Rectangle 1"/>
          <p:cNvSpPr/>
          <p:nvPr/>
        </p:nvSpPr>
        <p:spPr>
          <a:xfrm rot="20400000">
            <a:off x="11018520" y="411480"/>
            <a:ext cx="777240" cy="27432"/>
          </a:xfrm>
          <a:prstGeom prst="rect">
            <a:avLst/>
          </a:prstGeom>
          <a:solidFill>
            <a:srgbClr val="F1B05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11018520" y="640080"/>
            <a:ext cx="77724" cy="77724"/>
          </a:xfrm>
          <a:prstGeom prst="ellipse">
            <a:avLst/>
          </a:prstGeom>
          <a:solidFill>
            <a:srgbClr val="F1B05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Oval 3"/>
          <p:cNvSpPr/>
          <p:nvPr/>
        </p:nvSpPr>
        <p:spPr>
          <a:xfrm>
            <a:off x="11384280" y="475488"/>
            <a:ext cx="77724" cy="77724"/>
          </a:xfrm>
          <a:prstGeom prst="ellipse">
            <a:avLst/>
          </a:prstGeom>
          <a:solidFill>
            <a:srgbClr val="F1B05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11750040" y="310896"/>
            <a:ext cx="77724" cy="77724"/>
          </a:xfrm>
          <a:prstGeom prst="ellipse">
            <a:avLst/>
          </a:prstGeom>
          <a:solidFill>
            <a:srgbClr val="F1B05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822960" y="822960"/>
            <a:ext cx="10515600" cy="548640"/>
          </a:xfrm>
          <a:prstGeom prst="rect">
            <a:avLst/>
          </a:prstGeom>
          <a:noFill/>
        </p:spPr>
        <p:txBody>
          <a:bodyPr wrap="none">
            <a:spAutoFit/>
          </a:bodyPr>
          <a:lstStyle/>
          <a:p>
            <a:pPr algn="l">
              <a:spcAft>
                <a:spcPts val="600"/>
              </a:spcAft>
            </a:pPr>
            <a:r>
              <a:rPr sz="1500" b="1" i="0">
                <a:solidFill>
                  <a:srgbClr val="CADCFC"/>
                </a:solidFill>
                <a:latin typeface="Calibri"/>
              </a:rPr>
              <a:t>SEGMENT 7  ·  RAPID CURES</a:t>
            </a:r>
          </a:p>
        </p:txBody>
      </p:sp>
      <p:sp>
        <p:nvSpPr>
          <p:cNvPr id="7" name="TextBox 6"/>
          <p:cNvSpPr txBox="1"/>
          <p:nvPr/>
        </p:nvSpPr>
        <p:spPr>
          <a:xfrm>
            <a:off x="822960" y="1371600"/>
            <a:ext cx="10515600" cy="822960"/>
          </a:xfrm>
          <a:prstGeom prst="rect">
            <a:avLst/>
          </a:prstGeom>
          <a:noFill/>
        </p:spPr>
        <p:txBody>
          <a:bodyPr wrap="none">
            <a:spAutoFit/>
          </a:bodyPr>
          <a:lstStyle/>
          <a:p>
            <a:pPr algn="l">
              <a:spcAft>
                <a:spcPts val="600"/>
              </a:spcAft>
            </a:pPr>
            <a:r>
              <a:rPr sz="3200" b="1" i="0">
                <a:solidFill>
                  <a:srgbClr val="FFFFFF"/>
                </a:solidFill>
                <a:latin typeface="Calibri"/>
              </a:rPr>
              <a:t>Four Sentences to Never Say</a:t>
            </a:r>
          </a:p>
        </p:txBody>
      </p:sp>
      <p:sp>
        <p:nvSpPr>
          <p:cNvPr id="8" name="Rounded Rectangle 7"/>
          <p:cNvSpPr/>
          <p:nvPr/>
        </p:nvSpPr>
        <p:spPr>
          <a:xfrm>
            <a:off x="640080" y="2331720"/>
            <a:ext cx="10881360" cy="914400"/>
          </a:xfrm>
          <a:prstGeom prst="roundRect">
            <a:avLst/>
          </a:prstGeom>
          <a:solidFill>
            <a:srgbClr val="2A336E"/>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100"/>
              </a:spcAft>
            </a:pPr>
            <a:r>
              <a:rPr sz="1550" b="1" i="0">
                <a:solidFill>
                  <a:srgbClr val="F3B76B"/>
                </a:solidFill>
                <a:latin typeface="Calibri"/>
              </a:rPr>
              <a:t>✕  “Significant means big / important.”</a:t>
            </a:r>
          </a:p>
          <a:p>
            <a:pPr algn="l">
              <a:spcBef>
                <a:spcPts val="0"/>
              </a:spcBef>
              <a:spcAft>
                <a:spcPts val="600"/>
              </a:spcAft>
              <a:buNone/>
            </a:pPr>
            <a:r>
              <a:rPr sz="1350" b="0" i="0">
                <a:solidFill>
                  <a:srgbClr val="E6F0F7"/>
                </a:solidFill>
                <a:latin typeface="Calibri"/>
              </a:rPr>
              <a:t>✓  It means probably NOT ZERO. A tiny slope can be significant with lots of data; a big one non-significant with little.</a:t>
            </a:r>
          </a:p>
        </p:txBody>
      </p:sp>
      <p:sp>
        <p:nvSpPr>
          <p:cNvPr id="9" name="Rounded Rectangle 8"/>
          <p:cNvSpPr/>
          <p:nvPr/>
        </p:nvSpPr>
        <p:spPr>
          <a:xfrm>
            <a:off x="640080" y="3319272"/>
            <a:ext cx="10881360" cy="914400"/>
          </a:xfrm>
          <a:prstGeom prst="roundRect">
            <a:avLst/>
          </a:prstGeom>
          <a:solidFill>
            <a:srgbClr val="2A336E"/>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100"/>
              </a:spcAft>
            </a:pPr>
            <a:r>
              <a:rPr sz="1550" b="1" i="0">
                <a:solidFill>
                  <a:srgbClr val="F3B76B"/>
                </a:solidFill>
                <a:latin typeface="Calibri"/>
              </a:rPr>
              <a:t>✕  “r² near 1 means the line is true / causal.”</a:t>
            </a:r>
          </a:p>
          <a:p>
            <a:pPr algn="l">
              <a:spcBef>
                <a:spcPts val="0"/>
              </a:spcBef>
              <a:spcAft>
                <a:spcPts val="600"/>
              </a:spcAft>
              <a:buNone/>
            </a:pPr>
            <a:r>
              <a:rPr sz="1350" b="0" i="0">
                <a:solidFill>
                  <a:srgbClr val="E6F0F7"/>
                </a:solidFill>
                <a:latin typeface="Calibri"/>
              </a:rPr>
              <a:t>✓  r² is about tightness of FIT, not truth or cause. A spurious correlation can have a high r².</a:t>
            </a:r>
          </a:p>
        </p:txBody>
      </p:sp>
      <p:sp>
        <p:nvSpPr>
          <p:cNvPr id="10" name="Rounded Rectangle 9"/>
          <p:cNvSpPr/>
          <p:nvPr/>
        </p:nvSpPr>
        <p:spPr>
          <a:xfrm>
            <a:off x="640080" y="4306824"/>
            <a:ext cx="10881360" cy="914400"/>
          </a:xfrm>
          <a:prstGeom prst="roundRect">
            <a:avLst/>
          </a:prstGeom>
          <a:solidFill>
            <a:srgbClr val="2A336E"/>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100"/>
              </a:spcAft>
            </a:pPr>
            <a:r>
              <a:rPr sz="1550" b="1" i="0">
                <a:solidFill>
                  <a:srgbClr val="F3B76B"/>
                </a:solidFill>
                <a:latin typeface="Calibri"/>
              </a:rPr>
              <a:t>✕  “A small p-value proves causation.”</a:t>
            </a:r>
          </a:p>
          <a:p>
            <a:pPr algn="l">
              <a:spcBef>
                <a:spcPts val="0"/>
              </a:spcBef>
              <a:spcAft>
                <a:spcPts val="600"/>
              </a:spcAft>
              <a:buNone/>
            </a:pPr>
            <a:r>
              <a:rPr sz="1350" b="0" i="0">
                <a:solidFill>
                  <a:srgbClr val="E6F0F7"/>
                </a:solidFill>
                <a:latin typeface="Calibri"/>
              </a:rPr>
              <a:t>✓  p-values test slope ≠ 0, never x causes y. Causation needs an experiment or a ruled-out lurking variable.</a:t>
            </a:r>
          </a:p>
        </p:txBody>
      </p:sp>
      <p:sp>
        <p:nvSpPr>
          <p:cNvPr id="11" name="Rounded Rectangle 10"/>
          <p:cNvSpPr/>
          <p:nvPr/>
        </p:nvSpPr>
        <p:spPr>
          <a:xfrm>
            <a:off x="640080" y="5294376"/>
            <a:ext cx="10881360" cy="914400"/>
          </a:xfrm>
          <a:prstGeom prst="roundRect">
            <a:avLst/>
          </a:prstGeom>
          <a:solidFill>
            <a:srgbClr val="2A336E"/>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100"/>
              </a:spcAft>
            </a:pPr>
            <a:r>
              <a:rPr sz="1550" b="1" i="0">
                <a:solidFill>
                  <a:srgbClr val="F3B76B"/>
                </a:solidFill>
                <a:latin typeface="Calibri"/>
              </a:rPr>
              <a:t>✕  “r² is the slope.”</a:t>
            </a:r>
          </a:p>
          <a:p>
            <a:pPr algn="l">
              <a:spcBef>
                <a:spcPts val="0"/>
              </a:spcBef>
              <a:spcAft>
                <a:spcPts val="600"/>
              </a:spcAft>
              <a:buNone/>
            </a:pPr>
            <a:r>
              <a:rPr sz="1350" b="0" i="0">
                <a:solidFill>
                  <a:srgbClr val="E6F0F7"/>
                </a:solidFill>
                <a:latin typeface="Calibri"/>
              </a:rPr>
              <a:t>✓  Slope = how much (units!). r² = how well (0–1, unitless). Completely different jobs.</a:t>
            </a:r>
          </a:p>
        </p:txBody>
      </p:sp>
      <p:sp>
        <p:nvSpPr>
          <p:cNvPr id="12" name="TextBox 11"/>
          <p:cNvSpPr txBox="1"/>
          <p:nvPr/>
        </p:nvSpPr>
        <p:spPr>
          <a:xfrm>
            <a:off x="640080" y="6455664"/>
            <a:ext cx="10972800" cy="320040"/>
          </a:xfrm>
          <a:prstGeom prst="rect">
            <a:avLst/>
          </a:prstGeom>
          <a:noFill/>
        </p:spPr>
        <p:txBody>
          <a:bodyPr wrap="none">
            <a:spAutoFit/>
          </a:bodyPr>
          <a:lstStyle/>
          <a:p>
            <a:pPr algn="l">
              <a:spcAft>
                <a:spcPts val="600"/>
              </a:spcAft>
            </a:pPr>
            <a:r>
              <a:rPr sz="900" b="0" i="1">
                <a:solidFill>
                  <a:srgbClr val="AEC0CC"/>
                </a:solidFill>
                <a:latin typeface="Calibri"/>
              </a:rPr>
              <a:t>~ Prof. Rivera's edition · Fall 2026 · built with thecoursemaker.com</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8FB"/>
        </a:solidFill>
        <a:effectLst/>
      </p:bgPr>
    </p:bg>
    <p:spTree>
      <p:nvGrpSpPr>
        <p:cNvPr id="1" name=""/>
        <p:cNvGrpSpPr/>
        <p:nvPr/>
      </p:nvGrpSpPr>
      <p:grpSpPr/>
      <p:sp>
        <p:nvSpPr>
          <p:cNvPr id="2" name="Rectangle 1"/>
          <p:cNvSpPr/>
          <p:nvPr/>
        </p:nvSpPr>
        <p:spPr>
          <a:xfrm rot="20400000">
            <a:off x="11018520" y="411480"/>
            <a:ext cx="777240" cy="27432"/>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11018520" y="640080"/>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Oval 3"/>
          <p:cNvSpPr/>
          <p:nvPr/>
        </p:nvSpPr>
        <p:spPr>
          <a:xfrm>
            <a:off x="11384280" y="475488"/>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11750040" y="310896"/>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384048"/>
            <a:ext cx="7315200" cy="457200"/>
          </a:xfrm>
          <a:prstGeom prst="rect">
            <a:avLst/>
          </a:prstGeom>
          <a:noFill/>
        </p:spPr>
        <p:txBody>
          <a:bodyPr wrap="square">
            <a:spAutoFit/>
          </a:bodyPr>
          <a:lstStyle/>
          <a:p>
            <a:pPr algn="l">
              <a:spcAft>
                <a:spcPts val="600"/>
              </a:spcAft>
            </a:pPr>
            <a:r>
              <a:rPr sz="1300" b="1" i="0">
                <a:solidFill>
                  <a:srgbClr val="1C7293"/>
                </a:solidFill>
                <a:latin typeface="Calibri"/>
              </a:rPr>
              <a:t>SEGMENT 8  ·  TECHNOLOGY  ·  SESSION 2 CLOSE</a:t>
            </a:r>
          </a:p>
        </p:txBody>
      </p:sp>
      <p:sp>
        <p:nvSpPr>
          <p:cNvPr id="7" name="TextBox 6"/>
          <p:cNvSpPr txBox="1"/>
          <p:nvPr/>
        </p:nvSpPr>
        <p:spPr>
          <a:xfrm>
            <a:off x="640080" y="868680"/>
            <a:ext cx="10972800" cy="1005840"/>
          </a:xfrm>
          <a:prstGeom prst="rect">
            <a:avLst/>
          </a:prstGeom>
          <a:noFill/>
        </p:spPr>
        <p:txBody>
          <a:bodyPr wrap="square">
            <a:spAutoFit/>
          </a:bodyPr>
          <a:lstStyle/>
          <a:p>
            <a:pPr algn="l">
              <a:spcAft>
                <a:spcPts val="600"/>
              </a:spcAft>
            </a:pPr>
            <a:r>
              <a:rPr sz="3300" b="1" i="0">
                <a:solidFill>
                  <a:srgbClr val="065A82"/>
                </a:solidFill>
                <a:latin typeface="Calibri"/>
              </a:rPr>
              <a:t>Fit a Regression in a Spreadsheet</a:t>
            </a:r>
          </a:p>
        </p:txBody>
      </p:sp>
      <p:sp>
        <p:nvSpPr>
          <p:cNvPr id="8" name="Oval 7"/>
          <p:cNvSpPr/>
          <p:nvPr/>
        </p:nvSpPr>
        <p:spPr>
          <a:xfrm>
            <a:off x="640080" y="1828800"/>
            <a:ext cx="502920" cy="50292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800" b="1" i="0">
                <a:solidFill>
                  <a:srgbClr val="FFFFFF"/>
                </a:solidFill>
                <a:latin typeface="Calibri"/>
              </a:rPr>
              <a:t>1</a:t>
            </a:r>
          </a:p>
        </p:txBody>
      </p:sp>
      <p:sp>
        <p:nvSpPr>
          <p:cNvPr id="9" name="TextBox 8"/>
          <p:cNvSpPr txBox="1"/>
          <p:nvPr/>
        </p:nvSpPr>
        <p:spPr>
          <a:xfrm>
            <a:off x="1325880" y="1828800"/>
            <a:ext cx="6766560" cy="548640"/>
          </a:xfrm>
          <a:prstGeom prst="rect">
            <a:avLst/>
          </a:prstGeom>
          <a:noFill/>
        </p:spPr>
        <p:txBody>
          <a:bodyPr wrap="square" anchor="ctr">
            <a:spAutoFit/>
          </a:bodyPr>
          <a:lstStyle/>
          <a:p>
            <a:r>
              <a:rPr sz="1550">
                <a:solidFill>
                  <a:srgbClr val="1A1F2B"/>
                </a:solidFill>
                <a:latin typeface="Calibri"/>
              </a:rPr>
              <a:t>Two columns: hours in A2:A7, score in B2:B7.</a:t>
            </a:r>
          </a:p>
        </p:txBody>
      </p:sp>
      <p:sp>
        <p:nvSpPr>
          <p:cNvPr id="10" name="Oval 9"/>
          <p:cNvSpPr/>
          <p:nvPr/>
        </p:nvSpPr>
        <p:spPr>
          <a:xfrm>
            <a:off x="640080" y="2487168"/>
            <a:ext cx="502920" cy="50292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800" b="1" i="0">
                <a:solidFill>
                  <a:srgbClr val="FFFFFF"/>
                </a:solidFill>
                <a:latin typeface="Calibri"/>
              </a:rPr>
              <a:t>2</a:t>
            </a:r>
          </a:p>
        </p:txBody>
      </p:sp>
      <p:sp>
        <p:nvSpPr>
          <p:cNvPr id="11" name="TextBox 10"/>
          <p:cNvSpPr txBox="1"/>
          <p:nvPr/>
        </p:nvSpPr>
        <p:spPr>
          <a:xfrm>
            <a:off x="1325880" y="2487168"/>
            <a:ext cx="6766560" cy="548640"/>
          </a:xfrm>
          <a:prstGeom prst="rect">
            <a:avLst/>
          </a:prstGeom>
          <a:noFill/>
        </p:spPr>
        <p:txBody>
          <a:bodyPr wrap="square" anchor="ctr">
            <a:spAutoFit/>
          </a:bodyPr>
          <a:lstStyle/>
          <a:p>
            <a:r>
              <a:rPr sz="1550">
                <a:solidFill>
                  <a:srgbClr val="1A1F2B"/>
                </a:solidFill>
                <a:latin typeface="Consolas"/>
              </a:rPr>
              <a:t>Slope:  =SLOPE(B2:B7, A2:A7)   →  4</a:t>
            </a:r>
          </a:p>
        </p:txBody>
      </p:sp>
      <p:sp>
        <p:nvSpPr>
          <p:cNvPr id="12" name="Oval 11"/>
          <p:cNvSpPr/>
          <p:nvPr/>
        </p:nvSpPr>
        <p:spPr>
          <a:xfrm>
            <a:off x="640080" y="3145535"/>
            <a:ext cx="502920" cy="50292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800" b="1" i="0">
                <a:solidFill>
                  <a:srgbClr val="FFFFFF"/>
                </a:solidFill>
                <a:latin typeface="Calibri"/>
              </a:rPr>
              <a:t>3</a:t>
            </a:r>
          </a:p>
        </p:txBody>
      </p:sp>
      <p:sp>
        <p:nvSpPr>
          <p:cNvPr id="13" name="TextBox 12"/>
          <p:cNvSpPr txBox="1"/>
          <p:nvPr/>
        </p:nvSpPr>
        <p:spPr>
          <a:xfrm>
            <a:off x="1325880" y="3145535"/>
            <a:ext cx="6766560" cy="548640"/>
          </a:xfrm>
          <a:prstGeom prst="rect">
            <a:avLst/>
          </a:prstGeom>
          <a:noFill/>
        </p:spPr>
        <p:txBody>
          <a:bodyPr wrap="square" anchor="ctr">
            <a:spAutoFit/>
          </a:bodyPr>
          <a:lstStyle/>
          <a:p>
            <a:r>
              <a:rPr sz="1550">
                <a:solidFill>
                  <a:srgbClr val="1A1F2B"/>
                </a:solidFill>
                <a:latin typeface="Consolas"/>
              </a:rPr>
              <a:t>Intercept:  =INTERCEPT(B2:B7, A2:A7)   →  50</a:t>
            </a:r>
          </a:p>
        </p:txBody>
      </p:sp>
      <p:sp>
        <p:nvSpPr>
          <p:cNvPr id="14" name="Oval 13"/>
          <p:cNvSpPr/>
          <p:nvPr/>
        </p:nvSpPr>
        <p:spPr>
          <a:xfrm>
            <a:off x="640080" y="3803903"/>
            <a:ext cx="502920" cy="50292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800" b="1" i="0">
                <a:solidFill>
                  <a:srgbClr val="FFFFFF"/>
                </a:solidFill>
                <a:latin typeface="Calibri"/>
              </a:rPr>
              <a:t>4</a:t>
            </a:r>
          </a:p>
        </p:txBody>
      </p:sp>
      <p:sp>
        <p:nvSpPr>
          <p:cNvPr id="15" name="TextBox 14"/>
          <p:cNvSpPr txBox="1"/>
          <p:nvPr/>
        </p:nvSpPr>
        <p:spPr>
          <a:xfrm>
            <a:off x="1325880" y="3803903"/>
            <a:ext cx="6766560" cy="548640"/>
          </a:xfrm>
          <a:prstGeom prst="rect">
            <a:avLst/>
          </a:prstGeom>
          <a:noFill/>
        </p:spPr>
        <p:txBody>
          <a:bodyPr wrap="square" anchor="ctr">
            <a:spAutoFit/>
          </a:bodyPr>
          <a:lstStyle/>
          <a:p>
            <a:r>
              <a:rPr sz="1550">
                <a:solidFill>
                  <a:srgbClr val="1A1F2B"/>
                </a:solidFill>
                <a:latin typeface="Consolas"/>
              </a:rPr>
              <a:t>r²:  =RSQ(B2:B7, A2:A7)   →  ≈ 0.99</a:t>
            </a:r>
          </a:p>
        </p:txBody>
      </p:sp>
      <p:sp>
        <p:nvSpPr>
          <p:cNvPr id="16" name="Oval 15"/>
          <p:cNvSpPr/>
          <p:nvPr/>
        </p:nvSpPr>
        <p:spPr>
          <a:xfrm>
            <a:off x="640080" y="4462271"/>
            <a:ext cx="502920" cy="50292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800" b="1" i="0">
                <a:solidFill>
                  <a:srgbClr val="FFFFFF"/>
                </a:solidFill>
                <a:latin typeface="Calibri"/>
              </a:rPr>
              <a:t>5</a:t>
            </a:r>
          </a:p>
        </p:txBody>
      </p:sp>
      <p:sp>
        <p:nvSpPr>
          <p:cNvPr id="17" name="TextBox 16"/>
          <p:cNvSpPr txBox="1"/>
          <p:nvPr/>
        </p:nvSpPr>
        <p:spPr>
          <a:xfrm>
            <a:off x="1325880" y="4462271"/>
            <a:ext cx="6766560" cy="548640"/>
          </a:xfrm>
          <a:prstGeom prst="rect">
            <a:avLst/>
          </a:prstGeom>
          <a:noFill/>
        </p:spPr>
        <p:txBody>
          <a:bodyPr wrap="square" anchor="ctr">
            <a:spAutoFit/>
          </a:bodyPr>
          <a:lstStyle/>
          <a:p>
            <a:r>
              <a:rPr sz="1550">
                <a:solidFill>
                  <a:srgbClr val="1A1F2B"/>
                </a:solidFill>
                <a:latin typeface="Consolas"/>
              </a:rPr>
              <a:t>Predict:  =50 + 4*7  → 78.   Residual:  =69-(50+4*5)  → −1</a:t>
            </a:r>
          </a:p>
        </p:txBody>
      </p:sp>
      <p:sp>
        <p:nvSpPr>
          <p:cNvPr id="18" name="Rounded Rectangle 17"/>
          <p:cNvSpPr/>
          <p:nvPr/>
        </p:nvSpPr>
        <p:spPr>
          <a:xfrm>
            <a:off x="8229600" y="1828800"/>
            <a:ext cx="3291840" cy="3017520"/>
          </a:xfrm>
          <a:prstGeom prst="roundRect">
            <a:avLst/>
          </a:prstGeom>
          <a:solidFill>
            <a:srgbClr val="E3EEF5"/>
          </a:solidFill>
          <a:ln w="15875">
            <a:solidFill>
              <a:srgbClr val="1C7293"/>
            </a:solidFill>
          </a:ln>
          <a:effectLst/>
        </p:spPr>
        <p:style>
          <a:lnRef idx="1">
            <a:schemeClr val="accent1"/>
          </a:lnRef>
          <a:fillRef idx="3">
            <a:schemeClr val="accent1"/>
          </a:fillRef>
          <a:effectRef idx="2">
            <a:schemeClr val="accent1"/>
          </a:effectRef>
          <a:fontRef idx="minor">
            <a:schemeClr val="lt1"/>
          </a:fontRef>
        </p:style>
        <p:txBody>
          <a:bodyPr rtlCol="0" anchor="t" wrap="square"/>
          <a:lstStyle/>
          <a:p>
            <a:pPr algn="l">
              <a:spcAft>
                <a:spcPts val="400"/>
              </a:spcAft>
            </a:pPr>
            <a:r>
              <a:rPr sz="1500" b="1" i="0">
                <a:solidFill>
                  <a:srgbClr val="065A82"/>
                </a:solidFill>
                <a:latin typeface="Calibri"/>
              </a:rPr>
              <a:t>Order matters</a:t>
            </a:r>
          </a:p>
          <a:p>
            <a:pPr algn="l">
              <a:spcBef>
                <a:spcPts val="0"/>
              </a:spcBef>
              <a:spcAft>
                <a:spcPts val="800"/>
              </a:spcAft>
              <a:buNone/>
            </a:pPr>
            <a:r>
              <a:rPr sz="1350" b="0" i="0">
                <a:solidFill>
                  <a:srgbClr val="1A1F2B"/>
                </a:solidFill>
                <a:latin typeface="Calibri"/>
              </a:rPr>
              <a:t>=SLOPE(known_ys, known_xs) — y's first, then x's.</a:t>
            </a:r>
          </a:p>
          <a:p>
            <a:pPr algn="l">
              <a:spcBef>
                <a:spcPts val="0"/>
              </a:spcBef>
              <a:spcAft>
                <a:spcPts val="800"/>
              </a:spcAft>
              <a:buNone/>
            </a:pPr>
            <a:r>
              <a:rPr sz="1350" b="0" i="1">
                <a:solidFill>
                  <a:srgbClr val="5B6B7B"/>
                </a:solidFill>
                <a:latin typeface="Calibri"/>
              </a:rPr>
              <a:t>Sheets &amp; Excel are identical for all three.</a:t>
            </a:r>
          </a:p>
          <a:p>
            <a:pPr algn="l">
              <a:spcBef>
                <a:spcPts val="0"/>
              </a:spcBef>
              <a:spcAft>
                <a:spcPts val="600"/>
              </a:spcAft>
              <a:buNone/>
            </a:pPr>
            <a:r>
              <a:rPr sz="1350" b="0" i="0">
                <a:solidFill>
                  <a:srgbClr val="1C7293"/>
                </a:solidFill>
                <a:latin typeface="Calibri"/>
              </a:rPr>
              <a:t>For t &amp; p of the slope: use the Regression tool — but in this course you READ the supplied t and p, never compute them by hand.</a:t>
            </a:r>
          </a:p>
        </p:txBody>
      </p:sp>
      <p:sp>
        <p:nvSpPr>
          <p:cNvPr id="19" name="TextBox 18"/>
          <p:cNvSpPr txBox="1"/>
          <p:nvPr/>
        </p:nvSpPr>
        <p:spPr>
          <a:xfrm>
            <a:off x="640080" y="6455664"/>
            <a:ext cx="10972800" cy="320040"/>
          </a:xfrm>
          <a:prstGeom prst="rect">
            <a:avLst/>
          </a:prstGeom>
          <a:noFill/>
        </p:spPr>
        <p:txBody>
          <a:bodyPr wrap="none">
            <a:spAutoFit/>
          </a:bodyPr>
          <a:lstStyle/>
          <a:p>
            <a:pPr algn="l">
              <a:spcAft>
                <a:spcPts val="600"/>
              </a:spcAft>
            </a:pPr>
            <a:r>
              <a:rPr sz="900" b="0" i="1">
                <a:solidFill>
                  <a:srgbClr val="5B6B7B"/>
                </a:solidFill>
                <a:latin typeface="Calibri"/>
              </a:rPr>
              <a:t>~ Prof. Rivera's edition · Fall 2026 · built with thecoursemaker.com</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65A82"/>
        </a:solidFill>
        <a:effectLst/>
      </p:bgPr>
    </p:bg>
    <p:spTree>
      <p:nvGrpSpPr>
        <p:cNvPr id="1" name=""/>
        <p:cNvGrpSpPr/>
        <p:nvPr/>
      </p:nvGrpSpPr>
      <p:grpSpPr/>
      <p:sp>
        <p:nvSpPr>
          <p:cNvPr id="2" name="Rectangle 1"/>
          <p:cNvSpPr/>
          <p:nvPr/>
        </p:nvSpPr>
        <p:spPr>
          <a:xfrm rot="20400000">
            <a:off x="11018520" y="411480"/>
            <a:ext cx="777240" cy="27432"/>
          </a:xfrm>
          <a:prstGeom prst="rect">
            <a:avLst/>
          </a:prstGeom>
          <a:solidFill>
            <a:srgbClr val="F1B05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11018520" y="640080"/>
            <a:ext cx="77724" cy="77724"/>
          </a:xfrm>
          <a:prstGeom prst="ellipse">
            <a:avLst/>
          </a:prstGeom>
          <a:solidFill>
            <a:srgbClr val="F1B05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Oval 3"/>
          <p:cNvSpPr/>
          <p:nvPr/>
        </p:nvSpPr>
        <p:spPr>
          <a:xfrm>
            <a:off x="11384280" y="475488"/>
            <a:ext cx="77724" cy="77724"/>
          </a:xfrm>
          <a:prstGeom prst="ellipse">
            <a:avLst/>
          </a:prstGeom>
          <a:solidFill>
            <a:srgbClr val="F1B05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11750040" y="310896"/>
            <a:ext cx="77724" cy="77724"/>
          </a:xfrm>
          <a:prstGeom prst="ellipse">
            <a:avLst/>
          </a:prstGeom>
          <a:solidFill>
            <a:srgbClr val="F1B05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822960" y="777240"/>
            <a:ext cx="10515600" cy="548640"/>
          </a:xfrm>
          <a:prstGeom prst="rect">
            <a:avLst/>
          </a:prstGeom>
          <a:noFill/>
        </p:spPr>
        <p:txBody>
          <a:bodyPr wrap="none">
            <a:spAutoFit/>
          </a:bodyPr>
          <a:lstStyle/>
          <a:p>
            <a:pPr algn="l">
              <a:spcAft>
                <a:spcPts val="600"/>
              </a:spcAft>
            </a:pPr>
            <a:r>
              <a:rPr sz="1500" b="1" i="0">
                <a:solidFill>
                  <a:srgbClr val="CADCFC"/>
                </a:solidFill>
                <a:latin typeface="Calibri"/>
              </a:rPr>
              <a:t>SEGMENT 8  ·  THE TOOL DRAFTS, YOU JUDGE</a:t>
            </a:r>
          </a:p>
        </p:txBody>
      </p:sp>
      <p:sp>
        <p:nvSpPr>
          <p:cNvPr id="7" name="TextBox 6"/>
          <p:cNvSpPr txBox="1"/>
          <p:nvPr/>
        </p:nvSpPr>
        <p:spPr>
          <a:xfrm>
            <a:off x="822960" y="1325880"/>
            <a:ext cx="10515600" cy="777240"/>
          </a:xfrm>
          <a:prstGeom prst="rect">
            <a:avLst/>
          </a:prstGeom>
          <a:noFill/>
        </p:spPr>
        <p:txBody>
          <a:bodyPr wrap="none">
            <a:spAutoFit/>
          </a:bodyPr>
          <a:lstStyle/>
          <a:p>
            <a:pPr algn="l">
              <a:spcAft>
                <a:spcPts val="600"/>
              </a:spcAft>
            </a:pPr>
            <a:r>
              <a:rPr sz="3200" b="1" i="0">
                <a:solidFill>
                  <a:srgbClr val="FFFFFF"/>
                </a:solidFill>
                <a:latin typeface="Calibri"/>
              </a:rPr>
              <a:t>The AI-Critique Moment</a:t>
            </a:r>
          </a:p>
        </p:txBody>
      </p:sp>
      <p:sp>
        <p:nvSpPr>
          <p:cNvPr id="8" name="Rounded Rectangle 7"/>
          <p:cNvSpPr/>
          <p:nvPr/>
        </p:nvSpPr>
        <p:spPr>
          <a:xfrm>
            <a:off x="640080" y="2240280"/>
            <a:ext cx="10881360" cy="1691640"/>
          </a:xfrm>
          <a:prstGeom prst="roundRect">
            <a:avLst/>
          </a:prstGeom>
          <a:solidFill>
            <a:srgbClr val="121A42"/>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400"/>
              </a:spcAft>
            </a:pPr>
            <a:r>
              <a:rPr sz="1350" b="1" i="0">
                <a:solidFill>
                  <a:srgbClr val="9FC2E0"/>
                </a:solidFill>
                <a:latin typeface="Calibri"/>
              </a:rPr>
              <a:t>Paste to Gemini / Claude / ChatGPT (with the line + output SUPPLIED):</a:t>
            </a:r>
          </a:p>
          <a:p>
            <a:pPr algn="l">
              <a:spcBef>
                <a:spcPts val="0"/>
              </a:spcBef>
              <a:spcAft>
                <a:spcPts val="600"/>
              </a:spcAft>
              <a:buNone/>
            </a:pPr>
            <a:r>
              <a:rPr sz="1500" b="0" i="1">
                <a:solidFill>
                  <a:srgbClr val="FFFFFF"/>
                </a:solidFill>
                <a:latin typeface="Calibri"/>
              </a:rPr>
              <a:t>“ŷ = 50 + 4x for score on study hours, fit on students who studied 1–6 hours, with p = 0.001 and r² = 0.99. A student says: ‘So if I study 40 hours I’ll score 210, right? And this proves studying causes higher grades?’ Is that reasoning correct?”</a:t>
            </a:r>
          </a:p>
        </p:txBody>
      </p:sp>
      <p:sp>
        <p:nvSpPr>
          <p:cNvPr id="9" name="Rounded Rectangle 8"/>
          <p:cNvSpPr/>
          <p:nvPr/>
        </p:nvSpPr>
        <p:spPr>
          <a:xfrm>
            <a:off x="640080" y="4114800"/>
            <a:ext cx="10881360" cy="1737360"/>
          </a:xfrm>
          <a:prstGeom prst="roundRect">
            <a:avLst/>
          </a:prstGeom>
          <a:solidFill>
            <a:srgbClr val="2A336E"/>
          </a:solidFill>
          <a:ln>
            <a:noFill/>
          </a:ln>
          <a:effectLst/>
        </p:spPr>
        <p:style>
          <a:lnRef idx="1">
            <a:schemeClr val="accent1"/>
          </a:lnRef>
          <a:fillRef idx="3">
            <a:schemeClr val="accent1"/>
          </a:fillRef>
          <a:effectRef idx="2">
            <a:schemeClr val="accent1"/>
          </a:effectRef>
          <a:fontRef idx="minor">
            <a:schemeClr val="lt1"/>
          </a:fontRef>
        </p:style>
        <p:txBody>
          <a:bodyPr rtlCol="0" anchor="t" wrap="square"/>
          <a:lstStyle/>
          <a:p>
            <a:pPr algn="l">
              <a:spcAft>
                <a:spcPts val="500"/>
              </a:spcAft>
            </a:pPr>
            <a:r>
              <a:rPr sz="1500" b="1" i="0">
                <a:solidFill>
                  <a:srgbClr val="F1C98E"/>
                </a:solidFill>
                <a:latin typeface="Calibri"/>
              </a:rPr>
              <a:t>CATCH THE TWO ERRORS:</a:t>
            </a:r>
          </a:p>
          <a:p>
            <a:pPr algn="l">
              <a:spcBef>
                <a:spcPts val="0"/>
              </a:spcBef>
              <a:spcAft>
                <a:spcPts val="400"/>
              </a:spcAft>
              <a:buNone/>
            </a:pPr>
            <a:r>
              <a:rPr sz="1500" b="0" i="0">
                <a:solidFill>
                  <a:srgbClr val="FFFFFF"/>
                </a:solidFill>
                <a:latin typeface="Calibri"/>
              </a:rPr>
              <a:t>①  EXTRAPOLATION — x = 40 is far outside the 1–6 hr data, so ŷ = 210 is meaningless (and impossible on a 100-pt exam).</a:t>
            </a:r>
          </a:p>
          <a:p>
            <a:pPr algn="l">
              <a:spcBef>
                <a:spcPts val="0"/>
              </a:spcBef>
              <a:spcAft>
                <a:spcPts val="600"/>
              </a:spcAft>
              <a:buNone/>
            </a:pPr>
            <a:r>
              <a:rPr sz="1500" b="0" i="0">
                <a:solidFill>
                  <a:srgbClr val="FFFFFF"/>
                </a:solidFill>
                <a:latin typeface="Calibri"/>
              </a:rPr>
              <a:t>②  CORRELATION ≠ CAUSATION — a significant slope + high r² describe and predict, but this is observational, so studying isn't PROVEN to cause the scores.</a:t>
            </a:r>
          </a:p>
          <a:p>
            <a:pPr algn="l">
              <a:spcBef>
                <a:spcPts val="0"/>
              </a:spcBef>
              <a:spcAft>
                <a:spcPts val="600"/>
              </a:spcAft>
              <a:buNone/>
            </a:pPr>
            <a:r>
              <a:rPr sz="1350" b="0" i="1">
                <a:solidFill>
                  <a:srgbClr val="D9E6F2"/>
                </a:solidFill>
                <a:latin typeface="Calibri"/>
              </a:rPr>
              <a:t>A careless model plugs in 40 and reports 210, or calls it causal. Your job all semester: the tool drafts, you judge.</a:t>
            </a:r>
          </a:p>
        </p:txBody>
      </p:sp>
      <p:sp>
        <p:nvSpPr>
          <p:cNvPr id="10" name="TextBox 9"/>
          <p:cNvSpPr txBox="1"/>
          <p:nvPr/>
        </p:nvSpPr>
        <p:spPr>
          <a:xfrm>
            <a:off x="640080" y="6455664"/>
            <a:ext cx="10972800" cy="320040"/>
          </a:xfrm>
          <a:prstGeom prst="rect">
            <a:avLst/>
          </a:prstGeom>
          <a:noFill/>
        </p:spPr>
        <p:txBody>
          <a:bodyPr wrap="none">
            <a:spAutoFit/>
          </a:bodyPr>
          <a:lstStyle/>
          <a:p>
            <a:pPr algn="l">
              <a:spcAft>
                <a:spcPts val="600"/>
              </a:spcAft>
            </a:pPr>
            <a:r>
              <a:rPr sz="900" b="0" i="1">
                <a:solidFill>
                  <a:srgbClr val="AEC0CC"/>
                </a:solidFill>
                <a:latin typeface="Calibri"/>
              </a:rPr>
              <a:t>~ Prof. Rivera's edition · Fall 2026 · built with thecoursemaker.com</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21295C"/>
        </a:solidFill>
        <a:effectLst/>
      </p:bgPr>
    </p:bg>
    <p:spTree>
      <p:nvGrpSpPr>
        <p:cNvPr id="1" name=""/>
        <p:cNvGrpSpPr/>
        <p:nvPr/>
      </p:nvGrpSpPr>
      <p:grpSpPr/>
      <p:sp>
        <p:nvSpPr>
          <p:cNvPr id="2" name="Rectangle 1"/>
          <p:cNvSpPr/>
          <p:nvPr/>
        </p:nvSpPr>
        <p:spPr>
          <a:xfrm>
            <a:off x="0" y="0"/>
            <a:ext cx="12191695" cy="146304"/>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6711696"/>
            <a:ext cx="12191695" cy="146304"/>
          </a:xfrm>
          <a:prstGeom prst="rect">
            <a:avLst/>
          </a:prstGeom>
          <a:solidFill>
            <a:srgbClr val="1C729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731520" y="640080"/>
            <a:ext cx="10515600" cy="548640"/>
          </a:xfrm>
          <a:prstGeom prst="rect">
            <a:avLst/>
          </a:prstGeom>
          <a:noFill/>
        </p:spPr>
        <p:txBody>
          <a:bodyPr wrap="none">
            <a:spAutoFit/>
          </a:bodyPr>
          <a:lstStyle/>
          <a:p>
            <a:pPr algn="l">
              <a:spcAft>
                <a:spcPts val="600"/>
              </a:spcAft>
            </a:pPr>
            <a:r>
              <a:rPr sz="1500" b="1" i="0">
                <a:solidFill>
                  <a:srgbClr val="CADCFC"/>
                </a:solidFill>
                <a:latin typeface="Calibri"/>
              </a:rPr>
              <a:t>BEFORE NEXT CLASS  ·  WEEK 15 WRAP  ·  THE FINAL IS NEXT WEEK</a:t>
            </a:r>
          </a:p>
        </p:txBody>
      </p:sp>
      <p:sp>
        <p:nvSpPr>
          <p:cNvPr id="5" name="TextBox 4"/>
          <p:cNvSpPr txBox="1"/>
          <p:nvPr/>
        </p:nvSpPr>
        <p:spPr>
          <a:xfrm>
            <a:off x="731520" y="1234440"/>
            <a:ext cx="10698480" cy="822960"/>
          </a:xfrm>
          <a:prstGeom prst="rect">
            <a:avLst/>
          </a:prstGeom>
          <a:noFill/>
        </p:spPr>
        <p:txBody>
          <a:bodyPr wrap="none">
            <a:spAutoFit/>
          </a:bodyPr>
          <a:lstStyle/>
          <a:p>
            <a:pPr algn="l">
              <a:spcAft>
                <a:spcPts val="600"/>
              </a:spcAft>
            </a:pPr>
            <a:r>
              <a:rPr sz="3200" b="1" i="0">
                <a:solidFill>
                  <a:srgbClr val="FFFFFF"/>
                </a:solidFill>
                <a:latin typeface="Calibri"/>
              </a:rPr>
              <a:t>What You Can Now Do</a:t>
            </a:r>
          </a:p>
        </p:txBody>
      </p:sp>
      <p:sp>
        <p:nvSpPr>
          <p:cNvPr id="6" name="Rounded Rectangle 5"/>
          <p:cNvSpPr/>
          <p:nvPr/>
        </p:nvSpPr>
        <p:spPr>
          <a:xfrm>
            <a:off x="731520" y="2194560"/>
            <a:ext cx="5212080" cy="566928"/>
          </a:xfrm>
          <a:prstGeom prst="roundRect">
            <a:avLst/>
          </a:prstGeom>
          <a:solidFill>
            <a:srgbClr val="2A336E"/>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600"/>
              </a:spcAft>
            </a:pPr>
            <a:r>
              <a:rPr sz="1500" b="1" i="0">
                <a:solidFill>
                  <a:srgbClr val="FFFFFF"/>
                </a:solidFill>
                <a:latin typeface="Calibri"/>
              </a:rPr>
              <a:t>✓  Write the line  ŷ = b₀ + b₁x</a:t>
            </a:r>
          </a:p>
        </p:txBody>
      </p:sp>
      <p:sp>
        <p:nvSpPr>
          <p:cNvPr id="7" name="Rounded Rectangle 6"/>
          <p:cNvSpPr/>
          <p:nvPr/>
        </p:nvSpPr>
        <p:spPr>
          <a:xfrm>
            <a:off x="6217920" y="2194560"/>
            <a:ext cx="5212080" cy="566928"/>
          </a:xfrm>
          <a:prstGeom prst="roundRect">
            <a:avLst/>
          </a:prstGeom>
          <a:solidFill>
            <a:srgbClr val="2A336E"/>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600"/>
              </a:spcAft>
            </a:pPr>
            <a:r>
              <a:rPr sz="1500" b="1" i="0">
                <a:solidFill>
                  <a:srgbClr val="FFFFFF"/>
                </a:solidFill>
                <a:latin typeface="Calibri"/>
              </a:rPr>
              <a:t>✓  Interpret slope &amp; intercept in context</a:t>
            </a:r>
          </a:p>
        </p:txBody>
      </p:sp>
      <p:sp>
        <p:nvSpPr>
          <p:cNvPr id="8" name="Rounded Rectangle 7"/>
          <p:cNvSpPr/>
          <p:nvPr/>
        </p:nvSpPr>
        <p:spPr>
          <a:xfrm>
            <a:off x="731520" y="2907791"/>
            <a:ext cx="5212080" cy="566928"/>
          </a:xfrm>
          <a:prstGeom prst="roundRect">
            <a:avLst/>
          </a:prstGeom>
          <a:solidFill>
            <a:srgbClr val="2A336E"/>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600"/>
              </a:spcAft>
            </a:pPr>
            <a:r>
              <a:rPr sz="1500" b="1" i="0">
                <a:solidFill>
                  <a:srgbClr val="FFFFFF"/>
                </a:solidFill>
                <a:latin typeface="Calibri"/>
              </a:rPr>
              <a:t>✓  Predict ŷ + compute a residual</a:t>
            </a:r>
          </a:p>
        </p:txBody>
      </p:sp>
      <p:sp>
        <p:nvSpPr>
          <p:cNvPr id="9" name="Rounded Rectangle 8"/>
          <p:cNvSpPr/>
          <p:nvPr/>
        </p:nvSpPr>
        <p:spPr>
          <a:xfrm>
            <a:off x="6217920" y="2907791"/>
            <a:ext cx="5212080" cy="566928"/>
          </a:xfrm>
          <a:prstGeom prst="roundRect">
            <a:avLst/>
          </a:prstGeom>
          <a:solidFill>
            <a:srgbClr val="2A336E"/>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600"/>
              </a:spcAft>
            </a:pPr>
            <a:r>
              <a:rPr sz="1500" b="1" i="0">
                <a:solidFill>
                  <a:srgbClr val="FFFFFF"/>
                </a:solidFill>
                <a:latin typeface="Calibri"/>
              </a:rPr>
              <a:t>✓  Read r² (share explained)</a:t>
            </a:r>
          </a:p>
        </p:txBody>
      </p:sp>
      <p:sp>
        <p:nvSpPr>
          <p:cNvPr id="10" name="Rounded Rectangle 9"/>
          <p:cNvSpPr/>
          <p:nvPr/>
        </p:nvSpPr>
        <p:spPr>
          <a:xfrm>
            <a:off x="731520" y="3621024"/>
            <a:ext cx="5212080" cy="566928"/>
          </a:xfrm>
          <a:prstGeom prst="roundRect">
            <a:avLst/>
          </a:prstGeom>
          <a:solidFill>
            <a:srgbClr val="2A336E"/>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600"/>
              </a:spcAft>
            </a:pPr>
            <a:r>
              <a:rPr sz="1500" b="1" i="0">
                <a:solidFill>
                  <a:srgbClr val="FFFFFF"/>
                </a:solidFill>
                <a:latin typeface="Calibri"/>
              </a:rPr>
              <a:t>✓  Test the slope:  p &lt; α → real</a:t>
            </a:r>
          </a:p>
        </p:txBody>
      </p:sp>
      <p:sp>
        <p:nvSpPr>
          <p:cNvPr id="11" name="Rounded Rectangle 10"/>
          <p:cNvSpPr/>
          <p:nvPr/>
        </p:nvSpPr>
        <p:spPr>
          <a:xfrm>
            <a:off x="6217920" y="3621024"/>
            <a:ext cx="5212080" cy="566928"/>
          </a:xfrm>
          <a:prstGeom prst="roundRect">
            <a:avLst/>
          </a:prstGeom>
          <a:solidFill>
            <a:srgbClr val="2A336E"/>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600"/>
              </a:spcAft>
            </a:pPr>
            <a:r>
              <a:rPr sz="1500" b="1" i="0">
                <a:solidFill>
                  <a:srgbClr val="FFFFFF"/>
                </a:solidFill>
                <a:latin typeface="Calibri"/>
              </a:rPr>
              <a:t>✓  Read a residual plot</a:t>
            </a:r>
          </a:p>
        </p:txBody>
      </p:sp>
      <p:sp>
        <p:nvSpPr>
          <p:cNvPr id="12" name="Rounded Rectangle 11"/>
          <p:cNvSpPr/>
          <p:nvPr/>
        </p:nvSpPr>
        <p:spPr>
          <a:xfrm>
            <a:off x="731520" y="4526280"/>
            <a:ext cx="10698480" cy="960120"/>
          </a:xfrm>
          <a:prstGeom prst="roundRect">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300"/>
              </a:spcAft>
            </a:pPr>
            <a:r>
              <a:rPr sz="1500" b="1" i="0">
                <a:solidFill>
                  <a:srgbClr val="F1C98E"/>
                </a:solidFill>
                <a:latin typeface="Calibri"/>
              </a:rPr>
              <a:t>DUE THIS WEEK (Sun Dec 13):</a:t>
            </a:r>
          </a:p>
          <a:p>
            <a:pPr algn="l">
              <a:spcBef>
                <a:spcPts val="0"/>
              </a:spcBef>
              <a:spcAft>
                <a:spcPts val="600"/>
              </a:spcAft>
              <a:buNone/>
            </a:pPr>
            <a:r>
              <a:rPr sz="1600" b="1" i="0">
                <a:solidFill>
                  <a:srgbClr val="FFFFFF"/>
                </a:solidFill>
                <a:latin typeface="Calibri"/>
              </a:rPr>
              <a:t>Lecture Tutorial 15  ·  Practice  ·  Quiz 15  ·  Discussion 15 (post Fri Dec 11)  ·  Assignment 15</a:t>
            </a:r>
          </a:p>
        </p:txBody>
      </p:sp>
      <p:sp>
        <p:nvSpPr>
          <p:cNvPr id="13" name="TextBox 12"/>
          <p:cNvSpPr txBox="1"/>
          <p:nvPr/>
        </p:nvSpPr>
        <p:spPr>
          <a:xfrm>
            <a:off x="731520" y="5623560"/>
            <a:ext cx="10698480" cy="731520"/>
          </a:xfrm>
          <a:prstGeom prst="rect">
            <a:avLst/>
          </a:prstGeom>
          <a:noFill/>
        </p:spPr>
        <p:txBody>
          <a:bodyPr wrap="square">
            <a:spAutoFit/>
          </a:bodyPr>
          <a:lstStyle/>
          <a:p>
            <a:pPr algn="l">
              <a:spcAft>
                <a:spcPts val="600"/>
              </a:spcAft>
            </a:pPr>
            <a:r>
              <a:rPr sz="1450" b="0" i="1">
                <a:solidFill>
                  <a:srgbClr val="CADCFC"/>
                </a:solidFill>
                <a:latin typeface="Calibri"/>
              </a:rPr>
              <a:t>Next week — Week 16, the FINAL: cumulative across all 8 objectives. Study guide, exam-prep tutorial &amp; practice exam are in the Week 16 module.</a:t>
            </a:r>
          </a:p>
        </p:txBody>
      </p:sp>
      <p:sp>
        <p:nvSpPr>
          <p:cNvPr id="14" name="TextBox 13"/>
          <p:cNvSpPr txBox="1"/>
          <p:nvPr/>
        </p:nvSpPr>
        <p:spPr>
          <a:xfrm>
            <a:off x="640080" y="6455664"/>
            <a:ext cx="10972800" cy="320040"/>
          </a:xfrm>
          <a:prstGeom prst="rect">
            <a:avLst/>
          </a:prstGeom>
          <a:noFill/>
        </p:spPr>
        <p:txBody>
          <a:bodyPr wrap="none">
            <a:spAutoFit/>
          </a:bodyPr>
          <a:lstStyle/>
          <a:p>
            <a:pPr algn="l">
              <a:spcAft>
                <a:spcPts val="600"/>
              </a:spcAft>
            </a:pPr>
            <a:r>
              <a:rPr sz="900" b="0" i="1">
                <a:solidFill>
                  <a:srgbClr val="AEC0CC"/>
                </a:solidFill>
                <a:latin typeface="Calibri"/>
              </a:rPr>
              <a:t>~ Prof. Rivera's edition · Fall 2026 · built with thecoursemaker.com</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65A82"/>
        </a:solidFill>
        <a:effectLst/>
      </p:bgPr>
    </p:bg>
    <p:spTree>
      <p:nvGrpSpPr>
        <p:cNvPr id="1" name=""/>
        <p:cNvGrpSpPr/>
        <p:nvPr/>
      </p:nvGrpSpPr>
      <p:grpSpPr/>
      <p:sp>
        <p:nvSpPr>
          <p:cNvPr id="2" name="Rectangle 1"/>
          <p:cNvSpPr/>
          <p:nvPr/>
        </p:nvSpPr>
        <p:spPr>
          <a:xfrm rot="20400000">
            <a:off x="11018520" y="411480"/>
            <a:ext cx="777240" cy="27432"/>
          </a:xfrm>
          <a:prstGeom prst="rect">
            <a:avLst/>
          </a:prstGeom>
          <a:solidFill>
            <a:srgbClr val="F1B05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11018520" y="640080"/>
            <a:ext cx="77724" cy="77724"/>
          </a:xfrm>
          <a:prstGeom prst="ellipse">
            <a:avLst/>
          </a:prstGeom>
          <a:solidFill>
            <a:srgbClr val="F1B05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Oval 3"/>
          <p:cNvSpPr/>
          <p:nvPr/>
        </p:nvSpPr>
        <p:spPr>
          <a:xfrm>
            <a:off x="11384280" y="475488"/>
            <a:ext cx="77724" cy="77724"/>
          </a:xfrm>
          <a:prstGeom prst="ellipse">
            <a:avLst/>
          </a:prstGeom>
          <a:solidFill>
            <a:srgbClr val="F1B05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11750040" y="310896"/>
            <a:ext cx="77724" cy="77724"/>
          </a:xfrm>
          <a:prstGeom prst="ellipse">
            <a:avLst/>
          </a:prstGeom>
          <a:solidFill>
            <a:srgbClr val="F1B05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822960" y="914400"/>
            <a:ext cx="10515600" cy="548640"/>
          </a:xfrm>
          <a:prstGeom prst="rect">
            <a:avLst/>
          </a:prstGeom>
          <a:noFill/>
        </p:spPr>
        <p:txBody>
          <a:bodyPr wrap="none">
            <a:spAutoFit/>
          </a:bodyPr>
          <a:lstStyle/>
          <a:p>
            <a:pPr algn="l">
              <a:spcAft>
                <a:spcPts val="600"/>
              </a:spcAft>
            </a:pPr>
            <a:r>
              <a:rPr sz="1600" b="1" i="0">
                <a:solidFill>
                  <a:srgbClr val="CADCFC"/>
                </a:solidFill>
                <a:latin typeface="Calibri"/>
              </a:rPr>
              <a:t>THE WEEK'S BIG QUESTION</a:t>
            </a:r>
          </a:p>
        </p:txBody>
      </p:sp>
      <p:sp>
        <p:nvSpPr>
          <p:cNvPr id="7" name="TextBox 6"/>
          <p:cNvSpPr txBox="1"/>
          <p:nvPr/>
        </p:nvSpPr>
        <p:spPr>
          <a:xfrm>
            <a:off x="822960" y="1737360"/>
            <a:ext cx="10515600" cy="2468880"/>
          </a:xfrm>
          <a:prstGeom prst="rect">
            <a:avLst/>
          </a:prstGeom>
          <a:noFill/>
        </p:spPr>
        <p:txBody>
          <a:bodyPr wrap="square">
            <a:spAutoFit/>
          </a:bodyPr>
          <a:lstStyle/>
          <a:p>
            <a:pPr algn="l">
              <a:spcAft>
                <a:spcPts val="600"/>
              </a:spcAft>
            </a:pPr>
            <a:r>
              <a:rPr sz="3200" b="1" i="0">
                <a:solidFill>
                  <a:srgbClr val="FFFFFF"/>
                </a:solidFill>
                <a:latin typeface="Calibri"/>
              </a:rPr>
              <a:t>“Once two things move together, can we draw the line that turns the pattern into a prediction — and how do we know the line is real, and not just noise?”</a:t>
            </a:r>
          </a:p>
        </p:txBody>
      </p:sp>
      <p:sp>
        <p:nvSpPr>
          <p:cNvPr id="8" name="Rectangle 7"/>
          <p:cNvSpPr/>
          <p:nvPr/>
        </p:nvSpPr>
        <p:spPr>
          <a:xfrm>
            <a:off x="868680" y="4434840"/>
            <a:ext cx="2926080" cy="45720"/>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22960" y="4709160"/>
            <a:ext cx="10515600" cy="1554480"/>
          </a:xfrm>
          <a:prstGeom prst="rect">
            <a:avLst/>
          </a:prstGeom>
          <a:noFill/>
        </p:spPr>
        <p:txBody>
          <a:bodyPr wrap="square">
            <a:spAutoFit/>
          </a:bodyPr>
          <a:lstStyle/>
          <a:p>
            <a:pPr algn="l">
              <a:spcAft>
                <a:spcPts val="800"/>
              </a:spcAft>
            </a:pPr>
            <a:r>
              <a:rPr sz="1800" b="0" i="1">
                <a:solidFill>
                  <a:srgbClr val="E6F0F7"/>
                </a:solidFill>
                <a:latin typeface="Calibri"/>
              </a:rPr>
              <a:t>Four moves with any “for every X, Y goes up by…” relationship:</a:t>
            </a:r>
          </a:p>
          <a:p>
            <a:pPr algn="l">
              <a:spcBef>
                <a:spcPts val="0"/>
              </a:spcBef>
              <a:spcAft>
                <a:spcPts val="600"/>
              </a:spcAft>
              <a:buNone/>
            </a:pPr>
            <a:r>
              <a:rPr sz="1800" b="1" i="0">
                <a:solidFill>
                  <a:srgbClr val="F1C98E"/>
                </a:solidFill>
                <a:latin typeface="Calibri"/>
              </a:rPr>
              <a:t>① Write its line   ② Predict with it   ③ Measure how much it explains (r²)   ④ Test whether the trend is statistically real.</a:t>
            </a:r>
          </a:p>
        </p:txBody>
      </p:sp>
      <p:sp>
        <p:nvSpPr>
          <p:cNvPr id="10" name="TextBox 9"/>
          <p:cNvSpPr txBox="1"/>
          <p:nvPr/>
        </p:nvSpPr>
        <p:spPr>
          <a:xfrm>
            <a:off x="640080" y="6455664"/>
            <a:ext cx="10972800" cy="320040"/>
          </a:xfrm>
          <a:prstGeom prst="rect">
            <a:avLst/>
          </a:prstGeom>
          <a:noFill/>
        </p:spPr>
        <p:txBody>
          <a:bodyPr wrap="none">
            <a:spAutoFit/>
          </a:bodyPr>
          <a:lstStyle/>
          <a:p>
            <a:pPr algn="l">
              <a:spcAft>
                <a:spcPts val="600"/>
              </a:spcAft>
            </a:pPr>
            <a:r>
              <a:rPr sz="900" b="0" i="1">
                <a:solidFill>
                  <a:srgbClr val="AEC0CC"/>
                </a:solidFill>
                <a:latin typeface="Calibri"/>
              </a:rPr>
              <a:t>~ Prof. Rivera's edition · Fall 2026 · built with thecoursemaker.com</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4F8FB"/>
        </a:solidFill>
        <a:effectLst/>
      </p:bgPr>
    </p:bg>
    <p:spTree>
      <p:nvGrpSpPr>
        <p:cNvPr id="1" name=""/>
        <p:cNvGrpSpPr/>
        <p:nvPr/>
      </p:nvGrpSpPr>
      <p:grpSpPr/>
      <p:sp>
        <p:nvSpPr>
          <p:cNvPr id="2" name="Rectangle 1"/>
          <p:cNvSpPr/>
          <p:nvPr/>
        </p:nvSpPr>
        <p:spPr>
          <a:xfrm rot="20400000">
            <a:off x="11018520" y="411480"/>
            <a:ext cx="777240" cy="27432"/>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11018520" y="640080"/>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Oval 3"/>
          <p:cNvSpPr/>
          <p:nvPr/>
        </p:nvSpPr>
        <p:spPr>
          <a:xfrm>
            <a:off x="11384280" y="475488"/>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11750040" y="310896"/>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384048"/>
            <a:ext cx="7315200" cy="457200"/>
          </a:xfrm>
          <a:prstGeom prst="rect">
            <a:avLst/>
          </a:prstGeom>
          <a:noFill/>
        </p:spPr>
        <p:txBody>
          <a:bodyPr wrap="square">
            <a:spAutoFit/>
          </a:bodyPr>
          <a:lstStyle/>
          <a:p>
            <a:pPr algn="l">
              <a:spcAft>
                <a:spcPts val="600"/>
              </a:spcAft>
            </a:pPr>
            <a:r>
              <a:rPr sz="1300" b="1" i="0">
                <a:solidFill>
                  <a:srgbClr val="1C7293"/>
                </a:solidFill>
                <a:latin typeface="Calibri"/>
              </a:rPr>
              <a:t>SEGMENT 2  ·  THE LEAST-SQUARES LINE</a:t>
            </a:r>
          </a:p>
        </p:txBody>
      </p:sp>
      <p:sp>
        <p:nvSpPr>
          <p:cNvPr id="7" name="TextBox 6"/>
          <p:cNvSpPr txBox="1"/>
          <p:nvPr/>
        </p:nvSpPr>
        <p:spPr>
          <a:xfrm>
            <a:off x="640080" y="868680"/>
            <a:ext cx="10972800" cy="1005840"/>
          </a:xfrm>
          <a:prstGeom prst="rect">
            <a:avLst/>
          </a:prstGeom>
          <a:noFill/>
        </p:spPr>
        <p:txBody>
          <a:bodyPr wrap="square">
            <a:spAutoFit/>
          </a:bodyPr>
          <a:lstStyle/>
          <a:p>
            <a:pPr algn="l">
              <a:spcAft>
                <a:spcPts val="600"/>
              </a:spcAft>
            </a:pPr>
            <a:r>
              <a:rPr sz="3300" b="1" i="0">
                <a:solidFill>
                  <a:srgbClr val="065A82"/>
                </a:solidFill>
                <a:latin typeface="Calibri"/>
              </a:rPr>
              <a:t>The Line of Best Fit</a:t>
            </a:r>
          </a:p>
        </p:txBody>
      </p:sp>
      <p:sp>
        <p:nvSpPr>
          <p:cNvPr id="8" name="Rounded Rectangle 7"/>
          <p:cNvSpPr/>
          <p:nvPr/>
        </p:nvSpPr>
        <p:spPr>
          <a:xfrm>
            <a:off x="640080" y="1783080"/>
            <a:ext cx="6126480" cy="914400"/>
          </a:xfrm>
          <a:prstGeom prst="roundRect">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spcAft>
                <a:spcPts val="200"/>
              </a:spcAft>
            </a:pPr>
            <a:r>
              <a:rPr sz="3600" b="1" i="0">
                <a:solidFill>
                  <a:srgbClr val="FFFFFF"/>
                </a:solidFill>
                <a:latin typeface="Calibri"/>
              </a:rPr>
              <a:t>ŷ = b₀ + b₁x</a:t>
            </a:r>
          </a:p>
          <a:p>
            <a:pPr algn="ctr">
              <a:spcAft>
                <a:spcPts val="200"/>
              </a:spcAft>
            </a:pPr>
            <a:r>
              <a:rPr sz="1400" b="0" i="1">
                <a:solidFill>
                  <a:srgbClr val="CADCFC"/>
                </a:solidFill>
                <a:latin typeface="Calibri"/>
              </a:rPr>
              <a:t>“y-hat equals b-naught plus b-one x”</a:t>
            </a:r>
          </a:p>
        </p:txBody>
      </p:sp>
      <p:sp>
        <p:nvSpPr>
          <p:cNvPr id="9" name="Rectangle 8"/>
          <p:cNvSpPr/>
          <p:nvPr/>
        </p:nvSpPr>
        <p:spPr>
          <a:xfrm>
            <a:off x="640080" y="2926080"/>
            <a:ext cx="128016" cy="868680"/>
          </a:xfrm>
          <a:prstGeom prst="rect">
            <a:avLst/>
          </a:prstGeom>
          <a:solidFill>
            <a:srgbClr val="1C729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14400" y="2926080"/>
            <a:ext cx="5943600" cy="868680"/>
          </a:xfrm>
          <a:prstGeom prst="rect">
            <a:avLst/>
          </a:prstGeom>
          <a:noFill/>
        </p:spPr>
        <p:txBody>
          <a:bodyPr wrap="square">
            <a:spAutoFit/>
          </a:bodyPr>
          <a:lstStyle/>
          <a:p>
            <a:pPr algn="l">
              <a:spcAft>
                <a:spcPts val="100"/>
              </a:spcAft>
            </a:pPr>
            <a:r>
              <a:rPr sz="1900" b="1" i="0">
                <a:solidFill>
                  <a:srgbClr val="1A1F2B"/>
                </a:solidFill>
                <a:latin typeface="Calibri"/>
              </a:rPr>
              <a:t>ŷ  —  predicted y</a:t>
            </a:r>
          </a:p>
          <a:p>
            <a:pPr algn="l">
              <a:spcBef>
                <a:spcPts val="0"/>
              </a:spcBef>
              <a:spcAft>
                <a:spcPts val="600"/>
              </a:spcAft>
              <a:buNone/>
            </a:pPr>
            <a:r>
              <a:rPr sz="1400" b="0" i="0">
                <a:solidFill>
                  <a:srgbClr val="5B6B7B"/>
                </a:solidFill>
                <a:latin typeface="Calibri"/>
              </a:rPr>
              <a:t>The hat means PREDICTED, not observed.</a:t>
            </a:r>
          </a:p>
        </p:txBody>
      </p:sp>
      <p:sp>
        <p:nvSpPr>
          <p:cNvPr id="11" name="Rectangle 10"/>
          <p:cNvSpPr/>
          <p:nvPr/>
        </p:nvSpPr>
        <p:spPr>
          <a:xfrm>
            <a:off x="640080" y="3904488"/>
            <a:ext cx="128016" cy="868680"/>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914400" y="3904488"/>
            <a:ext cx="5943600" cy="868680"/>
          </a:xfrm>
          <a:prstGeom prst="rect">
            <a:avLst/>
          </a:prstGeom>
          <a:noFill/>
        </p:spPr>
        <p:txBody>
          <a:bodyPr wrap="square">
            <a:spAutoFit/>
          </a:bodyPr>
          <a:lstStyle/>
          <a:p>
            <a:pPr algn="l">
              <a:spcAft>
                <a:spcPts val="100"/>
              </a:spcAft>
            </a:pPr>
            <a:r>
              <a:rPr sz="1900" b="1" i="0">
                <a:solidFill>
                  <a:srgbClr val="1A1F2B"/>
                </a:solidFill>
                <a:latin typeface="Calibri"/>
              </a:rPr>
              <a:t>b₁  —  the slope</a:t>
            </a:r>
          </a:p>
          <a:p>
            <a:pPr algn="l">
              <a:spcBef>
                <a:spcPts val="0"/>
              </a:spcBef>
              <a:spcAft>
                <a:spcPts val="600"/>
              </a:spcAft>
              <a:buNone/>
            </a:pPr>
            <a:r>
              <a:rPr sz="1400" b="0" i="0">
                <a:solidFill>
                  <a:srgbClr val="5B6B7B"/>
                </a:solidFill>
                <a:latin typeface="Calibri"/>
              </a:rPr>
              <a:t>Change in ŷ for each +1 in x  (carries units).</a:t>
            </a:r>
          </a:p>
        </p:txBody>
      </p:sp>
      <p:sp>
        <p:nvSpPr>
          <p:cNvPr id="13" name="Rectangle 12"/>
          <p:cNvSpPr/>
          <p:nvPr/>
        </p:nvSpPr>
        <p:spPr>
          <a:xfrm>
            <a:off x="640080" y="4882896"/>
            <a:ext cx="128016" cy="868680"/>
          </a:xfrm>
          <a:prstGeom prst="rect">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914400" y="4882896"/>
            <a:ext cx="5943600" cy="868680"/>
          </a:xfrm>
          <a:prstGeom prst="rect">
            <a:avLst/>
          </a:prstGeom>
          <a:noFill/>
        </p:spPr>
        <p:txBody>
          <a:bodyPr wrap="square">
            <a:spAutoFit/>
          </a:bodyPr>
          <a:lstStyle/>
          <a:p>
            <a:pPr algn="l">
              <a:spcAft>
                <a:spcPts val="100"/>
              </a:spcAft>
            </a:pPr>
            <a:r>
              <a:rPr sz="1900" b="1" i="0">
                <a:solidFill>
                  <a:srgbClr val="1A1F2B"/>
                </a:solidFill>
                <a:latin typeface="Calibri"/>
              </a:rPr>
              <a:t>b₀  —  the intercept</a:t>
            </a:r>
          </a:p>
          <a:p>
            <a:pPr algn="l">
              <a:spcBef>
                <a:spcPts val="0"/>
              </a:spcBef>
              <a:spcAft>
                <a:spcPts val="600"/>
              </a:spcAft>
              <a:buNone/>
            </a:pPr>
            <a:r>
              <a:rPr sz="1400" b="0" i="0">
                <a:solidFill>
                  <a:srgbClr val="5B6B7B"/>
                </a:solidFill>
                <a:latin typeface="Calibri"/>
              </a:rPr>
              <a:t>Predicted ŷ when x = 0.</a:t>
            </a:r>
          </a:p>
        </p:txBody>
      </p:sp>
      <p:sp>
        <p:nvSpPr>
          <p:cNvPr id="15" name="Rectangle 14"/>
          <p:cNvSpPr/>
          <p:nvPr/>
        </p:nvSpPr>
        <p:spPr>
          <a:xfrm>
            <a:off x="7315200" y="1828800"/>
            <a:ext cx="4206240" cy="3017520"/>
          </a:xfrm>
          <a:prstGeom prst="rect">
            <a:avLst/>
          </a:prstGeom>
          <a:solidFill>
            <a:srgbClr val="FFFFFF"/>
          </a:solidFill>
          <a:ln w="12700">
            <a:solidFill>
              <a:srgbClr val="CFDDE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7424927" y="4700016"/>
            <a:ext cx="3986783" cy="25400"/>
          </a:xfrm>
          <a:prstGeom prst="rect">
            <a:avLst/>
          </a:prstGeom>
          <a:solidFill>
            <a:srgbClr val="5B6B7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7461504" y="1938528"/>
            <a:ext cx="25400" cy="2761487"/>
          </a:xfrm>
          <a:prstGeom prst="rect">
            <a:avLst/>
          </a:prstGeom>
          <a:solidFill>
            <a:srgbClr val="5B6B7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rot="19624008">
            <a:off x="7359216" y="3260521"/>
            <a:ext cx="4118207" cy="27432"/>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Oval 18"/>
          <p:cNvSpPr/>
          <p:nvPr/>
        </p:nvSpPr>
        <p:spPr>
          <a:xfrm>
            <a:off x="7836407" y="4213098"/>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Oval 19"/>
          <p:cNvSpPr/>
          <p:nvPr/>
        </p:nvSpPr>
        <p:spPr>
          <a:xfrm>
            <a:off x="8527694" y="3754526"/>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Oval 20"/>
          <p:cNvSpPr/>
          <p:nvPr/>
        </p:nvSpPr>
        <p:spPr>
          <a:xfrm>
            <a:off x="9180576" y="3484778"/>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Oval 21"/>
          <p:cNvSpPr/>
          <p:nvPr/>
        </p:nvSpPr>
        <p:spPr>
          <a:xfrm>
            <a:off x="9833457" y="2945282"/>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Oval 22"/>
          <p:cNvSpPr/>
          <p:nvPr/>
        </p:nvSpPr>
        <p:spPr>
          <a:xfrm>
            <a:off x="10524743" y="2675534"/>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Oval 23"/>
          <p:cNvSpPr/>
          <p:nvPr/>
        </p:nvSpPr>
        <p:spPr>
          <a:xfrm>
            <a:off x="11024006" y="2189988"/>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ounded Rectangle 24"/>
          <p:cNvSpPr/>
          <p:nvPr/>
        </p:nvSpPr>
        <p:spPr>
          <a:xfrm>
            <a:off x="7315200" y="5029200"/>
            <a:ext cx="4206240" cy="1143000"/>
          </a:xfrm>
          <a:prstGeom prst="roundRect">
            <a:avLst/>
          </a:prstGeom>
          <a:solidFill>
            <a:srgbClr val="E3EEF5"/>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200"/>
              </a:spcAft>
            </a:pPr>
            <a:r>
              <a:rPr sz="1400" b="1" i="0">
                <a:solidFill>
                  <a:srgbClr val="065A82"/>
                </a:solidFill>
                <a:latin typeface="Calibri"/>
              </a:rPr>
              <a:t>Why “least-squares”?</a:t>
            </a:r>
          </a:p>
          <a:p>
            <a:pPr algn="l">
              <a:spcAft>
                <a:spcPts val="200"/>
              </a:spcAft>
            </a:pPr>
            <a:r>
              <a:rPr sz="1250" b="0" i="0">
                <a:solidFill>
                  <a:srgbClr val="1A1F2B"/>
                </a:solidFill>
                <a:latin typeface="Calibri"/>
              </a:rPr>
              <a:t>The one line that makes the total squared vertical distance from dots to line as small as possible.</a:t>
            </a:r>
          </a:p>
        </p:txBody>
      </p:sp>
      <p:sp>
        <p:nvSpPr>
          <p:cNvPr id="26" name="TextBox 25"/>
          <p:cNvSpPr txBox="1"/>
          <p:nvPr/>
        </p:nvSpPr>
        <p:spPr>
          <a:xfrm>
            <a:off x="640080" y="6455664"/>
            <a:ext cx="10972800" cy="320040"/>
          </a:xfrm>
          <a:prstGeom prst="rect">
            <a:avLst/>
          </a:prstGeom>
          <a:noFill/>
        </p:spPr>
        <p:txBody>
          <a:bodyPr wrap="none">
            <a:spAutoFit/>
          </a:bodyPr>
          <a:lstStyle/>
          <a:p>
            <a:pPr algn="l">
              <a:spcAft>
                <a:spcPts val="600"/>
              </a:spcAft>
            </a:pPr>
            <a:r>
              <a:rPr sz="900" b="0" i="1">
                <a:solidFill>
                  <a:srgbClr val="5B6B7B"/>
                </a:solidFill>
                <a:latin typeface="Calibri"/>
              </a:rPr>
              <a:t>~ Prof. Rivera's edition · Fall 2026 · built with thecoursemaker.com</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8FB"/>
        </a:solidFill>
        <a:effectLst/>
      </p:bgPr>
    </p:bg>
    <p:spTree>
      <p:nvGrpSpPr>
        <p:cNvPr id="1" name=""/>
        <p:cNvGrpSpPr/>
        <p:nvPr/>
      </p:nvGrpSpPr>
      <p:grpSpPr/>
      <p:sp>
        <p:nvSpPr>
          <p:cNvPr id="2" name="Rectangle 1"/>
          <p:cNvSpPr/>
          <p:nvPr/>
        </p:nvSpPr>
        <p:spPr>
          <a:xfrm rot="20400000">
            <a:off x="11018520" y="411480"/>
            <a:ext cx="777240" cy="27432"/>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11018520" y="640080"/>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Oval 3"/>
          <p:cNvSpPr/>
          <p:nvPr/>
        </p:nvSpPr>
        <p:spPr>
          <a:xfrm>
            <a:off x="11384280" y="475488"/>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11750040" y="310896"/>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384048"/>
            <a:ext cx="7315200" cy="457200"/>
          </a:xfrm>
          <a:prstGeom prst="rect">
            <a:avLst/>
          </a:prstGeom>
          <a:noFill/>
        </p:spPr>
        <p:txBody>
          <a:bodyPr wrap="square">
            <a:spAutoFit/>
          </a:bodyPr>
          <a:lstStyle/>
          <a:p>
            <a:pPr algn="l">
              <a:spcAft>
                <a:spcPts val="600"/>
              </a:spcAft>
            </a:pPr>
            <a:r>
              <a:rPr sz="1300" b="1" i="0">
                <a:solidFill>
                  <a:srgbClr val="1C7293"/>
                </a:solidFill>
                <a:latin typeface="Calibri"/>
              </a:rPr>
              <a:t>SEGMENT 2  ·  SLOPE &amp; INTERCEPT IN CONTEXT</a:t>
            </a:r>
          </a:p>
        </p:txBody>
      </p:sp>
      <p:sp>
        <p:nvSpPr>
          <p:cNvPr id="7" name="TextBox 6"/>
          <p:cNvSpPr txBox="1"/>
          <p:nvPr/>
        </p:nvSpPr>
        <p:spPr>
          <a:xfrm>
            <a:off x="640080" y="868680"/>
            <a:ext cx="10972800" cy="1005840"/>
          </a:xfrm>
          <a:prstGeom prst="rect">
            <a:avLst/>
          </a:prstGeom>
          <a:noFill/>
        </p:spPr>
        <p:txBody>
          <a:bodyPr wrap="square">
            <a:spAutoFit/>
          </a:bodyPr>
          <a:lstStyle/>
          <a:p>
            <a:pPr algn="l">
              <a:spcAft>
                <a:spcPts val="600"/>
              </a:spcAft>
            </a:pPr>
            <a:r>
              <a:rPr sz="3300" b="1" i="0">
                <a:solidFill>
                  <a:srgbClr val="065A82"/>
                </a:solidFill>
                <a:latin typeface="Calibri"/>
              </a:rPr>
              <a:t>Our Dataset → ŷ = 50 + 4x</a:t>
            </a:r>
          </a:p>
        </p:txBody>
      </p:sp>
      <p:sp>
        <p:nvSpPr>
          <p:cNvPr id="8" name="Rectangle 7"/>
          <p:cNvSpPr/>
          <p:nvPr/>
        </p:nvSpPr>
        <p:spPr>
          <a:xfrm>
            <a:off x="640080" y="1828800"/>
            <a:ext cx="841248" cy="411480"/>
          </a:xfrm>
          <a:prstGeom prst="rect">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1" i="0">
                <a:solidFill>
                  <a:srgbClr val="FFFFFF"/>
                </a:solidFill>
                <a:latin typeface="Calibri"/>
              </a:rPr>
              <a:t>Student</a:t>
            </a:r>
          </a:p>
        </p:txBody>
      </p:sp>
      <p:sp>
        <p:nvSpPr>
          <p:cNvPr id="9" name="Rectangle 8"/>
          <p:cNvSpPr/>
          <p:nvPr/>
        </p:nvSpPr>
        <p:spPr>
          <a:xfrm>
            <a:off x="640080" y="2240280"/>
            <a:ext cx="841248" cy="411480"/>
          </a:xfrm>
          <a:prstGeom prst="rect">
            <a:avLst/>
          </a:prstGeom>
          <a:solidFill>
            <a:srgbClr val="CBDDE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1" i="0">
                <a:solidFill>
                  <a:srgbClr val="1A1F2B"/>
                </a:solidFill>
                <a:latin typeface="Calibri"/>
              </a:rPr>
              <a:t>Hours x</a:t>
            </a:r>
          </a:p>
        </p:txBody>
      </p:sp>
      <p:sp>
        <p:nvSpPr>
          <p:cNvPr id="10" name="Rectangle 9"/>
          <p:cNvSpPr/>
          <p:nvPr/>
        </p:nvSpPr>
        <p:spPr>
          <a:xfrm>
            <a:off x="640080" y="2651760"/>
            <a:ext cx="841248" cy="411480"/>
          </a:xfrm>
          <a:prstGeom prst="rect">
            <a:avLst/>
          </a:prstGeom>
          <a:solidFill>
            <a:srgbClr val="CBDDE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1" i="0">
                <a:solidFill>
                  <a:srgbClr val="1A1F2B"/>
                </a:solidFill>
                <a:latin typeface="Calibri"/>
              </a:rPr>
              <a:t>Score y</a:t>
            </a:r>
          </a:p>
        </p:txBody>
      </p:sp>
      <p:sp>
        <p:nvSpPr>
          <p:cNvPr id="11" name="Rectangle 10"/>
          <p:cNvSpPr/>
          <p:nvPr/>
        </p:nvSpPr>
        <p:spPr>
          <a:xfrm>
            <a:off x="1481328" y="1828800"/>
            <a:ext cx="841248" cy="411480"/>
          </a:xfrm>
          <a:prstGeom prst="rect">
            <a:avLst/>
          </a:prstGeom>
          <a:solidFill>
            <a:srgbClr val="1C729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1" i="0">
                <a:solidFill>
                  <a:srgbClr val="FFFFFF"/>
                </a:solidFill>
                <a:latin typeface="Calibri"/>
              </a:rPr>
              <a:t>A</a:t>
            </a:r>
          </a:p>
        </p:txBody>
      </p:sp>
      <p:sp>
        <p:nvSpPr>
          <p:cNvPr id="12" name="Rectangle 11"/>
          <p:cNvSpPr/>
          <p:nvPr/>
        </p:nvSpPr>
        <p:spPr>
          <a:xfrm>
            <a:off x="1481328" y="2240280"/>
            <a:ext cx="841248" cy="411480"/>
          </a:xfrm>
          <a:prstGeom prst="rect">
            <a:avLst/>
          </a:prstGeom>
          <a:solidFill>
            <a:srgbClr val="DDEA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0" i="0">
                <a:solidFill>
                  <a:srgbClr val="1A1F2B"/>
                </a:solidFill>
                <a:latin typeface="Calibri"/>
              </a:rPr>
              <a:t>1</a:t>
            </a:r>
          </a:p>
        </p:txBody>
      </p:sp>
      <p:sp>
        <p:nvSpPr>
          <p:cNvPr id="13" name="Rectangle 12"/>
          <p:cNvSpPr/>
          <p:nvPr/>
        </p:nvSpPr>
        <p:spPr>
          <a:xfrm>
            <a:off x="1481328" y="2651760"/>
            <a:ext cx="841248" cy="411480"/>
          </a:xfrm>
          <a:prstGeom prst="rect">
            <a:avLst/>
          </a:prstGeom>
          <a:solidFill>
            <a:srgbClr val="EDF4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0" i="0">
                <a:solidFill>
                  <a:srgbClr val="1A1F2B"/>
                </a:solidFill>
                <a:latin typeface="Calibri"/>
              </a:rPr>
              <a:t>54</a:t>
            </a:r>
          </a:p>
        </p:txBody>
      </p:sp>
      <p:sp>
        <p:nvSpPr>
          <p:cNvPr id="14" name="Rectangle 13"/>
          <p:cNvSpPr/>
          <p:nvPr/>
        </p:nvSpPr>
        <p:spPr>
          <a:xfrm>
            <a:off x="2322576" y="1828800"/>
            <a:ext cx="841248" cy="411480"/>
          </a:xfrm>
          <a:prstGeom prst="rect">
            <a:avLst/>
          </a:prstGeom>
          <a:solidFill>
            <a:srgbClr val="1C729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1" i="0">
                <a:solidFill>
                  <a:srgbClr val="FFFFFF"/>
                </a:solidFill>
                <a:latin typeface="Calibri"/>
              </a:rPr>
              <a:t>B</a:t>
            </a:r>
          </a:p>
        </p:txBody>
      </p:sp>
      <p:sp>
        <p:nvSpPr>
          <p:cNvPr id="15" name="Rectangle 14"/>
          <p:cNvSpPr/>
          <p:nvPr/>
        </p:nvSpPr>
        <p:spPr>
          <a:xfrm>
            <a:off x="2322576" y="2240280"/>
            <a:ext cx="841248" cy="411480"/>
          </a:xfrm>
          <a:prstGeom prst="rect">
            <a:avLst/>
          </a:prstGeom>
          <a:solidFill>
            <a:srgbClr val="DDEA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0" i="0">
                <a:solidFill>
                  <a:srgbClr val="1A1F2B"/>
                </a:solidFill>
                <a:latin typeface="Calibri"/>
              </a:rPr>
              <a:t>2</a:t>
            </a:r>
          </a:p>
        </p:txBody>
      </p:sp>
      <p:sp>
        <p:nvSpPr>
          <p:cNvPr id="16" name="Rectangle 15"/>
          <p:cNvSpPr/>
          <p:nvPr/>
        </p:nvSpPr>
        <p:spPr>
          <a:xfrm>
            <a:off x="2322576" y="2651760"/>
            <a:ext cx="841248" cy="411480"/>
          </a:xfrm>
          <a:prstGeom prst="rect">
            <a:avLst/>
          </a:prstGeom>
          <a:solidFill>
            <a:srgbClr val="EDF4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0" i="0">
                <a:solidFill>
                  <a:srgbClr val="1A1F2B"/>
                </a:solidFill>
                <a:latin typeface="Calibri"/>
              </a:rPr>
              <a:t>59</a:t>
            </a:r>
          </a:p>
        </p:txBody>
      </p:sp>
      <p:sp>
        <p:nvSpPr>
          <p:cNvPr id="17" name="Rectangle 16"/>
          <p:cNvSpPr/>
          <p:nvPr/>
        </p:nvSpPr>
        <p:spPr>
          <a:xfrm>
            <a:off x="3163824" y="1828800"/>
            <a:ext cx="841248" cy="411480"/>
          </a:xfrm>
          <a:prstGeom prst="rect">
            <a:avLst/>
          </a:prstGeom>
          <a:solidFill>
            <a:srgbClr val="1C729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1" i="0">
                <a:solidFill>
                  <a:srgbClr val="FFFFFF"/>
                </a:solidFill>
                <a:latin typeface="Calibri"/>
              </a:rPr>
              <a:t>C</a:t>
            </a:r>
          </a:p>
        </p:txBody>
      </p:sp>
      <p:sp>
        <p:nvSpPr>
          <p:cNvPr id="18" name="Rectangle 17"/>
          <p:cNvSpPr/>
          <p:nvPr/>
        </p:nvSpPr>
        <p:spPr>
          <a:xfrm>
            <a:off x="3163824" y="2240280"/>
            <a:ext cx="841248" cy="411480"/>
          </a:xfrm>
          <a:prstGeom prst="rect">
            <a:avLst/>
          </a:prstGeom>
          <a:solidFill>
            <a:srgbClr val="DDEA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0" i="0">
                <a:solidFill>
                  <a:srgbClr val="1A1F2B"/>
                </a:solidFill>
                <a:latin typeface="Calibri"/>
              </a:rPr>
              <a:t>3</a:t>
            </a:r>
          </a:p>
        </p:txBody>
      </p:sp>
      <p:sp>
        <p:nvSpPr>
          <p:cNvPr id="19" name="Rectangle 18"/>
          <p:cNvSpPr/>
          <p:nvPr/>
        </p:nvSpPr>
        <p:spPr>
          <a:xfrm>
            <a:off x="3163824" y="2651760"/>
            <a:ext cx="841248" cy="411480"/>
          </a:xfrm>
          <a:prstGeom prst="rect">
            <a:avLst/>
          </a:prstGeom>
          <a:solidFill>
            <a:srgbClr val="EDF4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0" i="0">
                <a:solidFill>
                  <a:srgbClr val="1A1F2B"/>
                </a:solidFill>
                <a:latin typeface="Calibri"/>
              </a:rPr>
              <a:t>61</a:t>
            </a:r>
          </a:p>
        </p:txBody>
      </p:sp>
      <p:sp>
        <p:nvSpPr>
          <p:cNvPr id="20" name="Rectangle 19"/>
          <p:cNvSpPr/>
          <p:nvPr/>
        </p:nvSpPr>
        <p:spPr>
          <a:xfrm>
            <a:off x="4005072" y="1828800"/>
            <a:ext cx="841248" cy="411480"/>
          </a:xfrm>
          <a:prstGeom prst="rect">
            <a:avLst/>
          </a:prstGeom>
          <a:solidFill>
            <a:srgbClr val="1C729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1" i="0">
                <a:solidFill>
                  <a:srgbClr val="FFFFFF"/>
                </a:solidFill>
                <a:latin typeface="Calibri"/>
              </a:rPr>
              <a:t>D</a:t>
            </a:r>
          </a:p>
        </p:txBody>
      </p:sp>
      <p:sp>
        <p:nvSpPr>
          <p:cNvPr id="21" name="Rectangle 20"/>
          <p:cNvSpPr/>
          <p:nvPr/>
        </p:nvSpPr>
        <p:spPr>
          <a:xfrm>
            <a:off x="4005072" y="2240280"/>
            <a:ext cx="841248" cy="411480"/>
          </a:xfrm>
          <a:prstGeom prst="rect">
            <a:avLst/>
          </a:prstGeom>
          <a:solidFill>
            <a:srgbClr val="DDEA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0" i="0">
                <a:solidFill>
                  <a:srgbClr val="1A1F2B"/>
                </a:solidFill>
                <a:latin typeface="Calibri"/>
              </a:rPr>
              <a:t>4</a:t>
            </a:r>
          </a:p>
        </p:txBody>
      </p:sp>
      <p:sp>
        <p:nvSpPr>
          <p:cNvPr id="22" name="Rectangle 21"/>
          <p:cNvSpPr/>
          <p:nvPr/>
        </p:nvSpPr>
        <p:spPr>
          <a:xfrm>
            <a:off x="4005072" y="2651760"/>
            <a:ext cx="841248" cy="411480"/>
          </a:xfrm>
          <a:prstGeom prst="rect">
            <a:avLst/>
          </a:prstGeom>
          <a:solidFill>
            <a:srgbClr val="EDF4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0" i="0">
                <a:solidFill>
                  <a:srgbClr val="1A1F2B"/>
                </a:solidFill>
                <a:latin typeface="Calibri"/>
              </a:rPr>
              <a:t>66</a:t>
            </a:r>
          </a:p>
        </p:txBody>
      </p:sp>
      <p:sp>
        <p:nvSpPr>
          <p:cNvPr id="23" name="Rectangle 22"/>
          <p:cNvSpPr/>
          <p:nvPr/>
        </p:nvSpPr>
        <p:spPr>
          <a:xfrm>
            <a:off x="4846320" y="1828800"/>
            <a:ext cx="841248" cy="411480"/>
          </a:xfrm>
          <a:prstGeom prst="rect">
            <a:avLst/>
          </a:prstGeom>
          <a:solidFill>
            <a:srgbClr val="1C729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1" i="0">
                <a:solidFill>
                  <a:srgbClr val="FFFFFF"/>
                </a:solidFill>
                <a:latin typeface="Calibri"/>
              </a:rPr>
              <a:t>E</a:t>
            </a:r>
          </a:p>
        </p:txBody>
      </p:sp>
      <p:sp>
        <p:nvSpPr>
          <p:cNvPr id="24" name="Rectangle 23"/>
          <p:cNvSpPr/>
          <p:nvPr/>
        </p:nvSpPr>
        <p:spPr>
          <a:xfrm>
            <a:off x="4846320" y="2240280"/>
            <a:ext cx="841248" cy="411480"/>
          </a:xfrm>
          <a:prstGeom prst="rect">
            <a:avLst/>
          </a:prstGeom>
          <a:solidFill>
            <a:srgbClr val="DDEA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0" i="0">
                <a:solidFill>
                  <a:srgbClr val="1A1F2B"/>
                </a:solidFill>
                <a:latin typeface="Calibri"/>
              </a:rPr>
              <a:t>5</a:t>
            </a:r>
          </a:p>
        </p:txBody>
      </p:sp>
      <p:sp>
        <p:nvSpPr>
          <p:cNvPr id="25" name="Rectangle 24"/>
          <p:cNvSpPr/>
          <p:nvPr/>
        </p:nvSpPr>
        <p:spPr>
          <a:xfrm>
            <a:off x="4846320" y="2651760"/>
            <a:ext cx="841248" cy="411480"/>
          </a:xfrm>
          <a:prstGeom prst="rect">
            <a:avLst/>
          </a:prstGeom>
          <a:solidFill>
            <a:srgbClr val="EDF4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0" i="0">
                <a:solidFill>
                  <a:srgbClr val="1A1F2B"/>
                </a:solidFill>
                <a:latin typeface="Calibri"/>
              </a:rPr>
              <a:t>69</a:t>
            </a:r>
          </a:p>
        </p:txBody>
      </p:sp>
      <p:sp>
        <p:nvSpPr>
          <p:cNvPr id="26" name="Rectangle 25"/>
          <p:cNvSpPr/>
          <p:nvPr/>
        </p:nvSpPr>
        <p:spPr>
          <a:xfrm>
            <a:off x="5687568" y="1828800"/>
            <a:ext cx="841248" cy="411480"/>
          </a:xfrm>
          <a:prstGeom prst="rect">
            <a:avLst/>
          </a:prstGeom>
          <a:solidFill>
            <a:srgbClr val="1C729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1" i="0">
                <a:solidFill>
                  <a:srgbClr val="FFFFFF"/>
                </a:solidFill>
                <a:latin typeface="Calibri"/>
              </a:rPr>
              <a:t>F</a:t>
            </a:r>
          </a:p>
        </p:txBody>
      </p:sp>
      <p:sp>
        <p:nvSpPr>
          <p:cNvPr id="27" name="Rectangle 26"/>
          <p:cNvSpPr/>
          <p:nvPr/>
        </p:nvSpPr>
        <p:spPr>
          <a:xfrm>
            <a:off x="5687568" y="2240280"/>
            <a:ext cx="841248" cy="411480"/>
          </a:xfrm>
          <a:prstGeom prst="rect">
            <a:avLst/>
          </a:prstGeom>
          <a:solidFill>
            <a:srgbClr val="DDEA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0" i="0">
                <a:solidFill>
                  <a:srgbClr val="1A1F2B"/>
                </a:solidFill>
                <a:latin typeface="Calibri"/>
              </a:rPr>
              <a:t>6</a:t>
            </a:r>
          </a:p>
        </p:txBody>
      </p:sp>
      <p:sp>
        <p:nvSpPr>
          <p:cNvPr id="28" name="Rectangle 27"/>
          <p:cNvSpPr/>
          <p:nvPr/>
        </p:nvSpPr>
        <p:spPr>
          <a:xfrm>
            <a:off x="5687568" y="2651760"/>
            <a:ext cx="841248" cy="411480"/>
          </a:xfrm>
          <a:prstGeom prst="rect">
            <a:avLst/>
          </a:prstGeom>
          <a:solidFill>
            <a:srgbClr val="EDF4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sz="1300" b="0" i="0">
                <a:solidFill>
                  <a:srgbClr val="1A1F2B"/>
                </a:solidFill>
                <a:latin typeface="Calibri"/>
              </a:rPr>
              <a:t>75</a:t>
            </a:r>
          </a:p>
        </p:txBody>
      </p:sp>
      <p:sp>
        <p:nvSpPr>
          <p:cNvPr id="29" name="Rounded Rectangle 28"/>
          <p:cNvSpPr/>
          <p:nvPr/>
        </p:nvSpPr>
        <p:spPr>
          <a:xfrm>
            <a:off x="640080" y="3611880"/>
            <a:ext cx="5989320" cy="1188720"/>
          </a:xfrm>
          <a:prstGeom prst="roundRect">
            <a:avLst/>
          </a:prstGeom>
          <a:solidFill>
            <a:srgbClr val="FBEAD2"/>
          </a:solidFill>
          <a:ln w="15875">
            <a:solidFill>
              <a:srgbClr val="E88D2A"/>
            </a:solid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200"/>
              </a:spcAft>
            </a:pPr>
            <a:r>
              <a:rPr sz="1800" b="1" i="0">
                <a:solidFill>
                  <a:srgbClr val="B56A12"/>
                </a:solidFill>
                <a:latin typeface="Calibri"/>
              </a:rPr>
              <a:t>SLOPE  b₁ = 4</a:t>
            </a:r>
          </a:p>
          <a:p>
            <a:pPr algn="l">
              <a:spcAft>
                <a:spcPts val="200"/>
              </a:spcAft>
            </a:pPr>
            <a:r>
              <a:rPr sz="1400" b="0" i="0">
                <a:solidFill>
                  <a:srgbClr val="1A1F2B"/>
                </a:solidFill>
                <a:latin typeface="Calibri"/>
              </a:rPr>
              <a:t>Each extra hour studied → predicted score rises ~4 POINTS.   (4 points per hour — with units!)</a:t>
            </a:r>
          </a:p>
        </p:txBody>
      </p:sp>
      <p:sp>
        <p:nvSpPr>
          <p:cNvPr id="30" name="Rounded Rectangle 29"/>
          <p:cNvSpPr/>
          <p:nvPr/>
        </p:nvSpPr>
        <p:spPr>
          <a:xfrm>
            <a:off x="640080" y="4937760"/>
            <a:ext cx="5989320" cy="1188720"/>
          </a:xfrm>
          <a:prstGeom prst="roundRect">
            <a:avLst/>
          </a:prstGeom>
          <a:solidFill>
            <a:srgbClr val="E3EEF5"/>
          </a:solidFill>
          <a:ln w="15875">
            <a:solidFill>
              <a:srgbClr val="065A82"/>
            </a:solid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200"/>
              </a:spcAft>
            </a:pPr>
            <a:r>
              <a:rPr sz="1800" b="1" i="0">
                <a:solidFill>
                  <a:srgbClr val="065A82"/>
                </a:solidFill>
                <a:latin typeface="Calibri"/>
              </a:rPr>
              <a:t>INTERCEPT  b₀ = 50</a:t>
            </a:r>
          </a:p>
          <a:p>
            <a:pPr algn="l">
              <a:spcAft>
                <a:spcPts val="200"/>
              </a:spcAft>
            </a:pPr>
            <a:r>
              <a:rPr sz="1400" b="0" i="0">
                <a:solidFill>
                  <a:srgbClr val="1A1F2B"/>
                </a:solidFill>
                <a:latin typeface="Calibri"/>
              </a:rPr>
              <a:t>A student who studied 0 hours is predicted to score ~50. (Check: is x = 0 sensible? — borderline.)</a:t>
            </a:r>
          </a:p>
        </p:txBody>
      </p:sp>
      <p:sp>
        <p:nvSpPr>
          <p:cNvPr id="31" name="Rectangle 30"/>
          <p:cNvSpPr/>
          <p:nvPr/>
        </p:nvSpPr>
        <p:spPr>
          <a:xfrm>
            <a:off x="7040880" y="1828800"/>
            <a:ext cx="4480560" cy="2926080"/>
          </a:xfrm>
          <a:prstGeom prst="rect">
            <a:avLst/>
          </a:prstGeom>
          <a:solidFill>
            <a:srgbClr val="FFFFFF"/>
          </a:solidFill>
          <a:ln w="12700">
            <a:solidFill>
              <a:srgbClr val="CFDDE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7150608" y="4608576"/>
            <a:ext cx="4261104" cy="25400"/>
          </a:xfrm>
          <a:prstGeom prst="rect">
            <a:avLst/>
          </a:prstGeom>
          <a:solidFill>
            <a:srgbClr val="5B6B7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ectangle 32"/>
          <p:cNvSpPr/>
          <p:nvPr/>
        </p:nvSpPr>
        <p:spPr>
          <a:xfrm>
            <a:off x="7187184" y="1938528"/>
            <a:ext cx="25400" cy="2670048"/>
          </a:xfrm>
          <a:prstGeom prst="rect">
            <a:avLst/>
          </a:prstGeom>
          <a:solidFill>
            <a:srgbClr val="5B6B7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Rectangle 33"/>
          <p:cNvSpPr/>
          <p:nvPr/>
        </p:nvSpPr>
        <p:spPr>
          <a:xfrm rot="19819012">
            <a:off x="6913004" y="3177082"/>
            <a:ext cx="4736311" cy="27432"/>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Oval 34"/>
          <p:cNvSpPr/>
          <p:nvPr/>
        </p:nvSpPr>
        <p:spPr>
          <a:xfrm>
            <a:off x="7178040" y="4265676"/>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Oval 35"/>
          <p:cNvSpPr/>
          <p:nvPr/>
        </p:nvSpPr>
        <p:spPr>
          <a:xfrm>
            <a:off x="8001000" y="3744468"/>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Oval 36"/>
          <p:cNvSpPr/>
          <p:nvPr/>
        </p:nvSpPr>
        <p:spPr>
          <a:xfrm>
            <a:off x="8823960" y="3483864"/>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Oval 37"/>
          <p:cNvSpPr/>
          <p:nvPr/>
        </p:nvSpPr>
        <p:spPr>
          <a:xfrm>
            <a:off x="9646919" y="2910535"/>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Oval 38"/>
          <p:cNvSpPr/>
          <p:nvPr/>
        </p:nvSpPr>
        <p:spPr>
          <a:xfrm>
            <a:off x="10469880" y="2649931"/>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Oval 39"/>
          <p:cNvSpPr/>
          <p:nvPr/>
        </p:nvSpPr>
        <p:spPr>
          <a:xfrm>
            <a:off x="11292840" y="2024481"/>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Rounded Rectangle 40"/>
          <p:cNvSpPr/>
          <p:nvPr/>
        </p:nvSpPr>
        <p:spPr>
          <a:xfrm>
            <a:off x="7040880" y="4937760"/>
            <a:ext cx="4480560" cy="1188720"/>
          </a:xfrm>
          <a:prstGeom prst="roundRect">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200"/>
              </a:spcAft>
            </a:pPr>
            <a:r>
              <a:rPr sz="1200" b="1" i="0">
                <a:solidFill>
                  <a:srgbClr val="CADCFC"/>
                </a:solidFill>
                <a:latin typeface="Calibri"/>
              </a:rPr>
              <a:t>MEMORY HOOK</a:t>
            </a:r>
          </a:p>
          <a:p>
            <a:pPr algn="l">
              <a:spcAft>
                <a:spcPts val="200"/>
              </a:spcAft>
            </a:pPr>
            <a:r>
              <a:rPr sz="1400" b="0" i="0">
                <a:solidFill>
                  <a:srgbClr val="FFFFFF"/>
                </a:solidFill>
                <a:latin typeface="Calibri"/>
              </a:rPr>
              <a:t>Slope = “per-one-x” change in ŷ.  Intercept = ŷ when x = 0.  ŷ wears a hat — it's predicted, not measured.</a:t>
            </a:r>
          </a:p>
        </p:txBody>
      </p:sp>
      <p:sp>
        <p:nvSpPr>
          <p:cNvPr id="42" name="TextBox 41"/>
          <p:cNvSpPr txBox="1"/>
          <p:nvPr/>
        </p:nvSpPr>
        <p:spPr>
          <a:xfrm>
            <a:off x="640080" y="6455664"/>
            <a:ext cx="10972800" cy="320040"/>
          </a:xfrm>
          <a:prstGeom prst="rect">
            <a:avLst/>
          </a:prstGeom>
          <a:noFill/>
        </p:spPr>
        <p:txBody>
          <a:bodyPr wrap="none">
            <a:spAutoFit/>
          </a:bodyPr>
          <a:lstStyle/>
          <a:p>
            <a:pPr algn="l">
              <a:spcAft>
                <a:spcPts val="600"/>
              </a:spcAft>
            </a:pPr>
            <a:r>
              <a:rPr sz="900" b="0" i="1">
                <a:solidFill>
                  <a:srgbClr val="5B6B7B"/>
                </a:solidFill>
                <a:latin typeface="Calibri"/>
              </a:rPr>
              <a:t>~ Prof. Rivera's edition · Fall 2026 · built with thecoursemaker.com</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4F8FB"/>
        </a:solidFill>
        <a:effectLst/>
      </p:bgPr>
    </p:bg>
    <p:spTree>
      <p:nvGrpSpPr>
        <p:cNvPr id="1" name=""/>
        <p:cNvGrpSpPr/>
        <p:nvPr/>
      </p:nvGrpSpPr>
      <p:grpSpPr/>
      <p:sp>
        <p:nvSpPr>
          <p:cNvPr id="2" name="Rectangle 1"/>
          <p:cNvSpPr/>
          <p:nvPr/>
        </p:nvSpPr>
        <p:spPr>
          <a:xfrm rot="20400000">
            <a:off x="11018520" y="411480"/>
            <a:ext cx="777240" cy="27432"/>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11018520" y="640080"/>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Oval 3"/>
          <p:cNvSpPr/>
          <p:nvPr/>
        </p:nvSpPr>
        <p:spPr>
          <a:xfrm>
            <a:off x="11384280" y="475488"/>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11750040" y="310896"/>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384048"/>
            <a:ext cx="7315200" cy="457200"/>
          </a:xfrm>
          <a:prstGeom prst="rect">
            <a:avLst/>
          </a:prstGeom>
          <a:noFill/>
        </p:spPr>
        <p:txBody>
          <a:bodyPr wrap="square">
            <a:spAutoFit/>
          </a:bodyPr>
          <a:lstStyle/>
          <a:p>
            <a:pPr algn="l">
              <a:spcAft>
                <a:spcPts val="600"/>
              </a:spcAft>
            </a:pPr>
            <a:r>
              <a:rPr sz="1300" b="1" i="0">
                <a:solidFill>
                  <a:srgbClr val="1C7293"/>
                </a:solidFill>
                <a:latin typeface="Calibri"/>
              </a:rPr>
              <a:t>SEGMENT 3  ·  PREDICT ŷ, THEN THE RESIDUAL</a:t>
            </a:r>
          </a:p>
        </p:txBody>
      </p:sp>
      <p:sp>
        <p:nvSpPr>
          <p:cNvPr id="7" name="TextBox 6"/>
          <p:cNvSpPr txBox="1"/>
          <p:nvPr/>
        </p:nvSpPr>
        <p:spPr>
          <a:xfrm>
            <a:off x="640080" y="868680"/>
            <a:ext cx="10972800" cy="1005840"/>
          </a:xfrm>
          <a:prstGeom prst="rect">
            <a:avLst/>
          </a:prstGeom>
          <a:noFill/>
        </p:spPr>
        <p:txBody>
          <a:bodyPr wrap="square">
            <a:spAutoFit/>
          </a:bodyPr>
          <a:lstStyle/>
          <a:p>
            <a:pPr algn="l">
              <a:spcAft>
                <a:spcPts val="600"/>
              </a:spcAft>
            </a:pPr>
            <a:r>
              <a:rPr sz="3300" b="1" i="0">
                <a:solidFill>
                  <a:srgbClr val="065A82"/>
                </a:solidFill>
                <a:latin typeface="Calibri"/>
              </a:rPr>
              <a:t>Predict → Then Measure the Miss</a:t>
            </a:r>
          </a:p>
        </p:txBody>
      </p:sp>
      <p:sp>
        <p:nvSpPr>
          <p:cNvPr id="8" name="Rounded Rectangle 7"/>
          <p:cNvSpPr/>
          <p:nvPr/>
        </p:nvSpPr>
        <p:spPr>
          <a:xfrm>
            <a:off x="640080" y="1783080"/>
            <a:ext cx="5349240" cy="1691640"/>
          </a:xfrm>
          <a:prstGeom prst="roundRect">
            <a:avLst/>
          </a:prstGeom>
          <a:solidFill>
            <a:srgbClr val="E3EEF5"/>
          </a:solidFill>
          <a:ln w="15875">
            <a:solidFill>
              <a:srgbClr val="1C7293"/>
            </a:solid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200"/>
              </a:spcAft>
            </a:pPr>
            <a:r>
              <a:rPr sz="1600" b="1" i="0">
                <a:solidFill>
                  <a:srgbClr val="1C7293"/>
                </a:solidFill>
                <a:latin typeface="Calibri"/>
              </a:rPr>
              <a:t>PREDICT  (just plug x in)</a:t>
            </a:r>
          </a:p>
          <a:p>
            <a:pPr algn="l">
              <a:spcAft>
                <a:spcPts val="200"/>
              </a:spcAft>
            </a:pPr>
            <a:r>
              <a:rPr sz="1400" b="0" i="0">
                <a:solidFill>
                  <a:srgbClr val="1A1F2B"/>
                </a:solidFill>
                <a:latin typeface="Calibri"/>
              </a:rPr>
              <a:t>New student studies 7 hours:</a:t>
            </a:r>
          </a:p>
          <a:p>
            <a:pPr algn="l">
              <a:spcAft>
                <a:spcPts val="200"/>
              </a:spcAft>
            </a:pPr>
            <a:r>
              <a:rPr sz="2000" b="1" i="0">
                <a:solidFill>
                  <a:srgbClr val="065A82"/>
                </a:solidFill>
                <a:latin typeface="Calibri"/>
              </a:rPr>
              <a:t>ŷ = 50 + 4(7) = 50 + 28 = 78</a:t>
            </a:r>
          </a:p>
          <a:p>
            <a:pPr algn="l">
              <a:spcAft>
                <a:spcPts val="200"/>
              </a:spcAft>
            </a:pPr>
            <a:r>
              <a:rPr sz="1300" b="0" i="1">
                <a:solidFill>
                  <a:srgbClr val="5B6B7B"/>
                </a:solidFill>
                <a:latin typeface="Calibri"/>
              </a:rPr>
              <a:t>The model bets on about a 78.</a:t>
            </a:r>
          </a:p>
        </p:txBody>
      </p:sp>
      <p:sp>
        <p:nvSpPr>
          <p:cNvPr id="9" name="Rounded Rectangle 8"/>
          <p:cNvSpPr/>
          <p:nvPr/>
        </p:nvSpPr>
        <p:spPr>
          <a:xfrm>
            <a:off x="640080" y="3657600"/>
            <a:ext cx="5349240" cy="777240"/>
          </a:xfrm>
          <a:prstGeom prst="round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spcAft>
                <a:spcPts val="200"/>
              </a:spcAft>
            </a:pPr>
            <a:r>
              <a:rPr sz="2000" b="1" i="0">
                <a:solidFill>
                  <a:srgbClr val="FFFFFF"/>
                </a:solidFill>
                <a:latin typeface="Calibri"/>
              </a:rPr>
              <a:t>residual = observed y − predicted ŷ</a:t>
            </a:r>
          </a:p>
        </p:txBody>
      </p:sp>
      <p:sp>
        <p:nvSpPr>
          <p:cNvPr id="10" name="Rounded Rectangle 9"/>
          <p:cNvSpPr/>
          <p:nvPr/>
        </p:nvSpPr>
        <p:spPr>
          <a:xfrm>
            <a:off x="640080" y="4572000"/>
            <a:ext cx="5349240" cy="1600200"/>
          </a:xfrm>
          <a:prstGeom prst="roundRect">
            <a:avLst/>
          </a:prstGeom>
          <a:solidFill>
            <a:srgbClr val="FBEAD2"/>
          </a:solidFill>
          <a:ln w="15875">
            <a:solidFill>
              <a:srgbClr val="E88D2A"/>
            </a:solid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200"/>
              </a:spcAft>
            </a:pPr>
            <a:r>
              <a:rPr sz="1400" b="0" i="0">
                <a:solidFill>
                  <a:srgbClr val="1A1F2B"/>
                </a:solidFill>
                <a:latin typeface="Calibri"/>
              </a:rPr>
              <a:t>Student E: studied 5 hrs, scored 69.</a:t>
            </a:r>
          </a:p>
          <a:p>
            <a:pPr algn="l">
              <a:spcAft>
                <a:spcPts val="200"/>
              </a:spcAft>
            </a:pPr>
            <a:r>
              <a:rPr sz="1500" b="1" i="0">
                <a:solidFill>
                  <a:srgbClr val="1A1F2B"/>
                </a:solidFill>
                <a:latin typeface="Calibri"/>
              </a:rPr>
              <a:t>Predicted ŷ = 50 + 4(5) = 70.</a:t>
            </a:r>
          </a:p>
          <a:p>
            <a:pPr algn="l">
              <a:spcAft>
                <a:spcPts val="200"/>
              </a:spcAft>
            </a:pPr>
            <a:r>
              <a:rPr sz="1500" b="1" i="0">
                <a:solidFill>
                  <a:srgbClr val="B54A12"/>
                </a:solidFill>
                <a:latin typeface="Calibri"/>
              </a:rPr>
              <a:t>Residual = 69 − 70 = −1  →  1 point BELOW the line.</a:t>
            </a:r>
          </a:p>
        </p:txBody>
      </p:sp>
      <p:sp>
        <p:nvSpPr>
          <p:cNvPr id="11" name="Rectangle 10"/>
          <p:cNvSpPr/>
          <p:nvPr/>
        </p:nvSpPr>
        <p:spPr>
          <a:xfrm>
            <a:off x="7178040" y="1783080"/>
            <a:ext cx="4343400" cy="2697480"/>
          </a:xfrm>
          <a:prstGeom prst="rect">
            <a:avLst/>
          </a:prstGeom>
          <a:solidFill>
            <a:srgbClr val="FFFFFF"/>
          </a:solidFill>
          <a:ln w="12700">
            <a:solidFill>
              <a:srgbClr val="CFDDE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7287768" y="4334256"/>
            <a:ext cx="4123944" cy="25400"/>
          </a:xfrm>
          <a:prstGeom prst="rect">
            <a:avLst/>
          </a:prstGeom>
          <a:solidFill>
            <a:srgbClr val="5B6B7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7324344" y="1892807"/>
            <a:ext cx="25400" cy="2441448"/>
          </a:xfrm>
          <a:prstGeom prst="rect">
            <a:avLst/>
          </a:prstGeom>
          <a:solidFill>
            <a:srgbClr val="5B6B7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rot="19915386">
            <a:off x="7313102" y="3012033"/>
            <a:ext cx="4192604" cy="27432"/>
          </a:xfrm>
          <a:prstGeom prst="rect">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Oval 14"/>
          <p:cNvSpPr/>
          <p:nvPr/>
        </p:nvSpPr>
        <p:spPr>
          <a:xfrm>
            <a:off x="7712963" y="3824020"/>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Oval 15"/>
          <p:cNvSpPr/>
          <p:nvPr/>
        </p:nvSpPr>
        <p:spPr>
          <a:xfrm>
            <a:off x="8508491" y="3538728"/>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Oval 16"/>
          <p:cNvSpPr/>
          <p:nvPr/>
        </p:nvSpPr>
        <p:spPr>
          <a:xfrm>
            <a:off x="9304019" y="3300984"/>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Oval 17"/>
          <p:cNvSpPr/>
          <p:nvPr/>
        </p:nvSpPr>
        <p:spPr>
          <a:xfrm>
            <a:off x="10099547" y="2944368"/>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Oval 18"/>
          <p:cNvSpPr/>
          <p:nvPr/>
        </p:nvSpPr>
        <p:spPr>
          <a:xfrm>
            <a:off x="10735970" y="2397556"/>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Oval 19"/>
          <p:cNvSpPr/>
          <p:nvPr/>
        </p:nvSpPr>
        <p:spPr>
          <a:xfrm>
            <a:off x="11133734" y="2112264"/>
            <a:ext cx="91440" cy="91440"/>
          </a:xfrm>
          <a:prstGeom prst="ellipse">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Oval 20"/>
          <p:cNvSpPr/>
          <p:nvPr/>
        </p:nvSpPr>
        <p:spPr>
          <a:xfrm>
            <a:off x="9294876" y="3584448"/>
            <a:ext cx="118872" cy="118872"/>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ounded Rectangle 21"/>
          <p:cNvSpPr/>
          <p:nvPr/>
        </p:nvSpPr>
        <p:spPr>
          <a:xfrm>
            <a:off x="7178040" y="4617720"/>
            <a:ext cx="4343400" cy="1554480"/>
          </a:xfrm>
          <a:prstGeom prst="roundRect">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200"/>
              </a:spcAft>
            </a:pPr>
            <a:r>
              <a:rPr sz="1300" b="1" i="0">
                <a:solidFill>
                  <a:srgbClr val="CADCFC"/>
                </a:solidFill>
                <a:latin typeface="Calibri"/>
              </a:rPr>
              <a:t>THE SIGN TELLS THE STORY</a:t>
            </a:r>
          </a:p>
          <a:p>
            <a:pPr algn="l">
              <a:spcAft>
                <a:spcPts val="200"/>
              </a:spcAft>
            </a:pPr>
            <a:r>
              <a:rPr sz="1350" b="0" i="0">
                <a:solidFill>
                  <a:srgbClr val="FFFFFF"/>
                </a:solidFill>
                <a:latin typeface="Calibri"/>
              </a:rPr>
              <a:t>Positive residual → dot ABOVE the line (line under-predicted).</a:t>
            </a:r>
          </a:p>
          <a:p>
            <a:pPr algn="l">
              <a:spcAft>
                <a:spcPts val="200"/>
              </a:spcAft>
            </a:pPr>
            <a:r>
              <a:rPr sz="1350" b="0" i="0">
                <a:solidFill>
                  <a:srgbClr val="FFFFFF"/>
                </a:solidFill>
                <a:latin typeface="Calibri"/>
              </a:rPr>
              <a:t>Negative residual → dot BELOW the line.</a:t>
            </a:r>
          </a:p>
          <a:p>
            <a:pPr algn="l">
              <a:spcAft>
                <a:spcPts val="200"/>
              </a:spcAft>
            </a:pPr>
            <a:r>
              <a:rPr sz="1350" b="1" i="0">
                <a:solidFill>
                  <a:srgbClr val="F1C98E"/>
                </a:solidFill>
                <a:latin typeface="Calibri"/>
              </a:rPr>
              <a:t>Near 0 → the line nailed it.</a:t>
            </a:r>
          </a:p>
        </p:txBody>
      </p:sp>
      <p:sp>
        <p:nvSpPr>
          <p:cNvPr id="23" name="TextBox 22"/>
          <p:cNvSpPr txBox="1"/>
          <p:nvPr/>
        </p:nvSpPr>
        <p:spPr>
          <a:xfrm>
            <a:off x="640080" y="6455664"/>
            <a:ext cx="10972800" cy="320040"/>
          </a:xfrm>
          <a:prstGeom prst="rect">
            <a:avLst/>
          </a:prstGeom>
          <a:noFill/>
        </p:spPr>
        <p:txBody>
          <a:bodyPr wrap="none">
            <a:spAutoFit/>
          </a:bodyPr>
          <a:lstStyle/>
          <a:p>
            <a:pPr algn="l">
              <a:spcAft>
                <a:spcPts val="600"/>
              </a:spcAft>
            </a:pPr>
            <a:r>
              <a:rPr sz="900" b="0" i="1">
                <a:solidFill>
                  <a:srgbClr val="5B6B7B"/>
                </a:solidFill>
                <a:latin typeface="Calibri"/>
              </a:rPr>
              <a:t>~ Prof. Rivera's edition · Fall 2026 · built with thecoursemaker.com</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8FB"/>
        </a:solidFill>
        <a:effectLst/>
      </p:bgPr>
    </p:bg>
    <p:spTree>
      <p:nvGrpSpPr>
        <p:cNvPr id="1" name=""/>
        <p:cNvGrpSpPr/>
        <p:nvPr/>
      </p:nvGrpSpPr>
      <p:grpSpPr/>
      <p:sp>
        <p:nvSpPr>
          <p:cNvPr id="2" name="Rectangle 1"/>
          <p:cNvSpPr/>
          <p:nvPr/>
        </p:nvSpPr>
        <p:spPr>
          <a:xfrm rot="20400000">
            <a:off x="11018520" y="411480"/>
            <a:ext cx="777240" cy="27432"/>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11018520" y="640080"/>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Oval 3"/>
          <p:cNvSpPr/>
          <p:nvPr/>
        </p:nvSpPr>
        <p:spPr>
          <a:xfrm>
            <a:off x="11384280" y="475488"/>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11750040" y="310896"/>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384048"/>
            <a:ext cx="7315200" cy="457200"/>
          </a:xfrm>
          <a:prstGeom prst="rect">
            <a:avLst/>
          </a:prstGeom>
          <a:noFill/>
        </p:spPr>
        <p:txBody>
          <a:bodyPr wrap="square">
            <a:spAutoFit/>
          </a:bodyPr>
          <a:lstStyle/>
          <a:p>
            <a:pPr algn="l">
              <a:spcAft>
                <a:spcPts val="600"/>
              </a:spcAft>
            </a:pPr>
            <a:r>
              <a:rPr sz="1300" b="1" i="0">
                <a:solidFill>
                  <a:srgbClr val="1C7293"/>
                </a:solidFill>
                <a:latin typeface="Calibri"/>
              </a:rPr>
              <a:t>SEGMENT 4  ·  HOW MUCH THE LINE EXPLAINS</a:t>
            </a:r>
          </a:p>
        </p:txBody>
      </p:sp>
      <p:sp>
        <p:nvSpPr>
          <p:cNvPr id="7" name="TextBox 6"/>
          <p:cNvSpPr txBox="1"/>
          <p:nvPr/>
        </p:nvSpPr>
        <p:spPr>
          <a:xfrm>
            <a:off x="640080" y="868680"/>
            <a:ext cx="10972800" cy="1005840"/>
          </a:xfrm>
          <a:prstGeom prst="rect">
            <a:avLst/>
          </a:prstGeom>
          <a:noFill/>
        </p:spPr>
        <p:txBody>
          <a:bodyPr wrap="square">
            <a:spAutoFit/>
          </a:bodyPr>
          <a:lstStyle/>
          <a:p>
            <a:pPr algn="l">
              <a:spcAft>
                <a:spcPts val="600"/>
              </a:spcAft>
            </a:pPr>
            <a:r>
              <a:rPr sz="3300" b="1" i="0">
                <a:solidFill>
                  <a:srgbClr val="065A82"/>
                </a:solidFill>
                <a:latin typeface="Calibri"/>
              </a:rPr>
              <a:t>r² — the Share of Variation Explained</a:t>
            </a:r>
          </a:p>
        </p:txBody>
      </p:sp>
      <p:sp>
        <p:nvSpPr>
          <p:cNvPr id="8" name="Rounded Rectangle 7"/>
          <p:cNvSpPr/>
          <p:nvPr/>
        </p:nvSpPr>
        <p:spPr>
          <a:xfrm>
            <a:off x="640080" y="1828800"/>
            <a:ext cx="3657600" cy="2286000"/>
          </a:xfrm>
          <a:prstGeom prst="roundRect">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spcAft>
                <a:spcPts val="200"/>
              </a:spcAft>
            </a:pPr>
            <a:r>
              <a:rPr sz="2400" b="1" i="0">
                <a:solidFill>
                  <a:srgbClr val="CADCFC"/>
                </a:solidFill>
                <a:latin typeface="Calibri"/>
              </a:rPr>
              <a:t>r = 0.9</a:t>
            </a:r>
          </a:p>
          <a:p>
            <a:pPr algn="ctr">
              <a:spcAft>
                <a:spcPts val="200"/>
              </a:spcAft>
            </a:pPr>
            <a:r>
              <a:rPr sz="1400" b="0" i="1">
                <a:solidFill>
                  <a:srgbClr val="9FC2E0"/>
                </a:solidFill>
                <a:latin typeface="Calibri"/>
              </a:rPr>
              <a:t>↓ square it</a:t>
            </a:r>
          </a:p>
          <a:p>
            <a:pPr algn="ctr">
              <a:spcAft>
                <a:spcPts val="200"/>
              </a:spcAft>
            </a:pPr>
            <a:r>
              <a:rPr sz="4000" b="1" i="0">
                <a:solidFill>
                  <a:srgbClr val="FFFFFF"/>
                </a:solidFill>
                <a:latin typeface="Calibri"/>
              </a:rPr>
              <a:t>r² = 0.81</a:t>
            </a:r>
          </a:p>
          <a:p>
            <a:pPr algn="ctr">
              <a:spcAft>
                <a:spcPts val="200"/>
              </a:spcAft>
            </a:pPr>
            <a:r>
              <a:rPr sz="1800" b="1" i="0">
                <a:solidFill>
                  <a:srgbClr val="F1C98E"/>
                </a:solidFill>
                <a:latin typeface="Calibri"/>
              </a:rPr>
              <a:t>= 81% explained</a:t>
            </a:r>
          </a:p>
        </p:txBody>
      </p:sp>
      <p:sp>
        <p:nvSpPr>
          <p:cNvPr id="9" name="TextBox 8"/>
          <p:cNvSpPr txBox="1"/>
          <p:nvPr/>
        </p:nvSpPr>
        <p:spPr>
          <a:xfrm>
            <a:off x="4572000" y="1828800"/>
            <a:ext cx="6949440" cy="2377440"/>
          </a:xfrm>
          <a:prstGeom prst="rect">
            <a:avLst/>
          </a:prstGeom>
          <a:noFill/>
        </p:spPr>
        <p:txBody>
          <a:bodyPr wrap="square">
            <a:spAutoFit/>
          </a:bodyPr>
          <a:lstStyle/>
          <a:p>
            <a:pPr algn="l">
              <a:spcAft>
                <a:spcPts val="800"/>
              </a:spcAft>
            </a:pPr>
            <a:r>
              <a:rPr sz="1800" b="1" i="0">
                <a:solidFill>
                  <a:srgbClr val="1A1F2B"/>
                </a:solidFill>
                <a:latin typeface="Calibri"/>
              </a:rPr>
              <a:t>r² = the percent of the ups-and-downs in y that the line accounts for.</a:t>
            </a:r>
          </a:p>
          <a:p>
            <a:pPr algn="l">
              <a:spcBef>
                <a:spcPts val="0"/>
              </a:spcBef>
              <a:spcAft>
                <a:spcPts val="800"/>
              </a:spcAft>
              <a:buNone/>
            </a:pPr>
            <a:r>
              <a:rPr sz="1550" b="0" i="0">
                <a:solidFill>
                  <a:srgbClr val="1A1F2B"/>
                </a:solidFill>
                <a:latin typeface="Calibri"/>
              </a:rPr>
              <a:t>If r = 0.9, then r² = 0.81: 81% of the variation in scores is explained by study hours — the other 19% is everything else.</a:t>
            </a:r>
          </a:p>
          <a:p>
            <a:pPr algn="l">
              <a:spcBef>
                <a:spcPts val="0"/>
              </a:spcBef>
              <a:spcAft>
                <a:spcPts val="600"/>
              </a:spcAft>
              <a:buNone/>
            </a:pPr>
            <a:r>
              <a:rPr sz="1550" b="0" i="1">
                <a:solidFill>
                  <a:srgbClr val="1C7293"/>
                </a:solidFill>
                <a:latin typeface="Calibri"/>
              </a:rPr>
              <a:t>Always between 0 and 1.  Higher r² → points hug the line → tighter predictions.</a:t>
            </a:r>
          </a:p>
        </p:txBody>
      </p:sp>
      <p:sp>
        <p:nvSpPr>
          <p:cNvPr id="10" name="Rounded Rectangle 9"/>
          <p:cNvSpPr/>
          <p:nvPr/>
        </p:nvSpPr>
        <p:spPr>
          <a:xfrm>
            <a:off x="4572000" y="4343400"/>
            <a:ext cx="6949440" cy="822960"/>
          </a:xfrm>
          <a:prstGeom prst="roundRect">
            <a:avLst/>
          </a:prstGeom>
          <a:solidFill>
            <a:srgbClr val="E3EEF5"/>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200"/>
              </a:spcAft>
            </a:pPr>
            <a:r>
              <a:rPr sz="1400" b="0" i="1">
                <a:solidFill>
                  <a:srgbClr val="065A82"/>
                </a:solidFill>
                <a:latin typeface="Calibri"/>
              </a:rPr>
              <a:t>Our study-hours data: =RSQ returns r² ≈ 0.99 → ~99% explained (an unusually tight, friendly fit).</a:t>
            </a:r>
          </a:p>
        </p:txBody>
      </p:sp>
      <p:sp>
        <p:nvSpPr>
          <p:cNvPr id="11" name="Rounded Rectangle 10"/>
          <p:cNvSpPr/>
          <p:nvPr/>
        </p:nvSpPr>
        <p:spPr>
          <a:xfrm>
            <a:off x="640080" y="5349240"/>
            <a:ext cx="10881360" cy="868680"/>
          </a:xfrm>
          <a:prstGeom prst="roundRect">
            <a:avLst/>
          </a:prstGeom>
          <a:solidFill>
            <a:srgbClr val="F7E2E2"/>
          </a:solidFill>
          <a:ln w="15875">
            <a:solidFill>
              <a:srgbClr val="B13A3A"/>
            </a:solid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l">
              <a:spcAft>
                <a:spcPts val="200"/>
              </a:spcAft>
            </a:pPr>
            <a:r>
              <a:rPr sz="1500" b="1" i="0">
                <a:solidFill>
                  <a:srgbClr val="8E2B2B"/>
                </a:solidFill>
                <a:latin typeface="Calibri"/>
              </a:rPr>
              <a:t>✕  r² IS NOT THE SLOPE.   Slope = how MUCH (4 pts/hr, has units).   r² = how WELL (0.81, unitless share). Steep ≠ high r².</a:t>
            </a:r>
          </a:p>
        </p:txBody>
      </p:sp>
      <p:sp>
        <p:nvSpPr>
          <p:cNvPr id="12" name="TextBox 11"/>
          <p:cNvSpPr txBox="1"/>
          <p:nvPr/>
        </p:nvSpPr>
        <p:spPr>
          <a:xfrm>
            <a:off x="640080" y="6455664"/>
            <a:ext cx="10972800" cy="320040"/>
          </a:xfrm>
          <a:prstGeom prst="rect">
            <a:avLst/>
          </a:prstGeom>
          <a:noFill/>
        </p:spPr>
        <p:txBody>
          <a:bodyPr wrap="none">
            <a:spAutoFit/>
          </a:bodyPr>
          <a:lstStyle/>
          <a:p>
            <a:pPr algn="l">
              <a:spcAft>
                <a:spcPts val="600"/>
              </a:spcAft>
            </a:pPr>
            <a:r>
              <a:rPr sz="900" b="0" i="1">
                <a:solidFill>
                  <a:srgbClr val="5B6B7B"/>
                </a:solidFill>
                <a:latin typeface="Calibri"/>
              </a:rPr>
              <a:t>~ Prof. Rivera's edition · Fall 2026 · built with thecoursemaker.com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21295C"/>
        </a:solidFill>
        <a:effectLst/>
      </p:bgPr>
    </p:bg>
    <p:spTree>
      <p:nvGrpSpPr>
        <p:cNvPr id="1" name=""/>
        <p:cNvGrpSpPr/>
        <p:nvPr/>
      </p:nvGrpSpPr>
      <p:grpSpPr/>
      <p:sp>
        <p:nvSpPr>
          <p:cNvPr id="2" name="Rectangle 1"/>
          <p:cNvSpPr/>
          <p:nvPr/>
        </p:nvSpPr>
        <p:spPr>
          <a:xfrm rot="20400000">
            <a:off x="11018520" y="411480"/>
            <a:ext cx="777240" cy="27432"/>
          </a:xfrm>
          <a:prstGeom prst="rect">
            <a:avLst/>
          </a:prstGeom>
          <a:solidFill>
            <a:srgbClr val="F1B05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11018520" y="640080"/>
            <a:ext cx="77724" cy="77724"/>
          </a:xfrm>
          <a:prstGeom prst="ellipse">
            <a:avLst/>
          </a:prstGeom>
          <a:solidFill>
            <a:srgbClr val="F1B05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Oval 3"/>
          <p:cNvSpPr/>
          <p:nvPr/>
        </p:nvSpPr>
        <p:spPr>
          <a:xfrm>
            <a:off x="11384280" y="475488"/>
            <a:ext cx="77724" cy="77724"/>
          </a:xfrm>
          <a:prstGeom prst="ellipse">
            <a:avLst/>
          </a:prstGeom>
          <a:solidFill>
            <a:srgbClr val="F1B05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11750040" y="310896"/>
            <a:ext cx="77724" cy="77724"/>
          </a:xfrm>
          <a:prstGeom prst="ellipse">
            <a:avLst/>
          </a:prstGeom>
          <a:solidFill>
            <a:srgbClr val="F1B05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822960" y="822960"/>
            <a:ext cx="10515600" cy="548640"/>
          </a:xfrm>
          <a:prstGeom prst="rect">
            <a:avLst/>
          </a:prstGeom>
          <a:noFill/>
        </p:spPr>
        <p:txBody>
          <a:bodyPr wrap="none">
            <a:spAutoFit/>
          </a:bodyPr>
          <a:lstStyle/>
          <a:p>
            <a:pPr algn="l">
              <a:spcAft>
                <a:spcPts val="600"/>
              </a:spcAft>
            </a:pPr>
            <a:r>
              <a:rPr sz="1500" b="1" i="0">
                <a:solidFill>
                  <a:srgbClr val="CADCFC"/>
                </a:solidFill>
                <a:latin typeface="Calibri"/>
              </a:rPr>
              <a:t>SEGMENT 4  ·  WHERE THE LINE LIES</a:t>
            </a:r>
          </a:p>
        </p:txBody>
      </p:sp>
      <p:sp>
        <p:nvSpPr>
          <p:cNvPr id="7" name="TextBox 6"/>
          <p:cNvSpPr txBox="1"/>
          <p:nvPr/>
        </p:nvSpPr>
        <p:spPr>
          <a:xfrm>
            <a:off x="822960" y="1417320"/>
            <a:ext cx="10515600" cy="822960"/>
          </a:xfrm>
          <a:prstGeom prst="rect">
            <a:avLst/>
          </a:prstGeom>
          <a:noFill/>
        </p:spPr>
        <p:txBody>
          <a:bodyPr wrap="none">
            <a:spAutoFit/>
          </a:bodyPr>
          <a:lstStyle/>
          <a:p>
            <a:pPr algn="l">
              <a:spcAft>
                <a:spcPts val="600"/>
              </a:spcAft>
            </a:pPr>
            <a:r>
              <a:rPr sz="3200" b="1" i="0">
                <a:solidFill>
                  <a:srgbClr val="FFFFFF"/>
                </a:solidFill>
                <a:latin typeface="Calibri"/>
              </a:rPr>
              <a:t>Two Traps to Name Out Loud</a:t>
            </a:r>
          </a:p>
        </p:txBody>
      </p:sp>
      <p:sp>
        <p:nvSpPr>
          <p:cNvPr id="8" name="Rounded Rectangle 7"/>
          <p:cNvSpPr/>
          <p:nvPr/>
        </p:nvSpPr>
        <p:spPr>
          <a:xfrm>
            <a:off x="640080" y="2468880"/>
            <a:ext cx="5349240" cy="3383280"/>
          </a:xfrm>
          <a:prstGeom prst="roundRect">
            <a:avLst/>
          </a:prstGeom>
          <a:solidFill>
            <a:srgbClr val="2A336E"/>
          </a:solidFill>
          <a:ln>
            <a:noFill/>
          </a:ln>
          <a:effectLst/>
        </p:spPr>
        <p:style>
          <a:lnRef idx="1">
            <a:schemeClr val="accent1"/>
          </a:lnRef>
          <a:fillRef idx="3">
            <a:schemeClr val="accent1"/>
          </a:fillRef>
          <a:effectRef idx="2">
            <a:schemeClr val="accent1"/>
          </a:effectRef>
          <a:fontRef idx="minor">
            <a:schemeClr val="lt1"/>
          </a:fontRef>
        </p:style>
        <p:txBody>
          <a:bodyPr rtlCol="0" anchor="t" wrap="square"/>
          <a:lstStyle/>
          <a:p>
            <a:pPr algn="l">
              <a:spcAft>
                <a:spcPts val="600"/>
              </a:spcAft>
            </a:pPr>
            <a:r>
              <a:rPr sz="2000" b="1" i="0">
                <a:solidFill>
                  <a:srgbClr val="F1C98E"/>
                </a:solidFill>
                <a:latin typeface="Calibri"/>
              </a:rPr>
              <a:t>1 · EXTRAPOLATION</a:t>
            </a:r>
          </a:p>
          <a:p>
            <a:pPr algn="l">
              <a:spcBef>
                <a:spcPts val="0"/>
              </a:spcBef>
              <a:spcAft>
                <a:spcPts val="800"/>
              </a:spcAft>
              <a:buNone/>
            </a:pPr>
            <a:r>
              <a:rPr sz="1550" b="0" i="0">
                <a:solidFill>
                  <a:srgbClr val="FFFFFF"/>
                </a:solidFill>
                <a:latin typeface="Calibri"/>
              </a:rPr>
              <a:t>The line is trustworthy only INSIDE the data (here ~1–6 hrs).</a:t>
            </a:r>
          </a:p>
          <a:p>
            <a:pPr algn="l">
              <a:spcBef>
                <a:spcPts val="0"/>
              </a:spcBef>
              <a:spcAft>
                <a:spcPts val="200"/>
              </a:spcAft>
              <a:buNone/>
            </a:pPr>
            <a:r>
              <a:rPr sz="1500" b="0" i="0">
                <a:solidFill>
                  <a:srgbClr val="CADCFC"/>
                </a:solidFill>
                <a:latin typeface="Calibri"/>
              </a:rPr>
              <a:t>Predict x = 40 hours:</a:t>
            </a:r>
          </a:p>
          <a:p>
            <a:pPr algn="l">
              <a:spcBef>
                <a:spcPts val="0"/>
              </a:spcBef>
              <a:spcAft>
                <a:spcPts val="600"/>
              </a:spcAft>
              <a:buNone/>
            </a:pPr>
            <a:r>
              <a:rPr sz="2200" b="1" i="0">
                <a:solidFill>
                  <a:srgbClr val="F5B55E"/>
                </a:solidFill>
                <a:latin typeface="Calibri"/>
              </a:rPr>
              <a:t>ŷ = 50 + 4(40) = 210</a:t>
            </a:r>
          </a:p>
          <a:p>
            <a:pPr algn="l">
              <a:spcBef>
                <a:spcPts val="0"/>
              </a:spcBef>
              <a:spcAft>
                <a:spcPts val="800"/>
              </a:spcAft>
              <a:buNone/>
            </a:pPr>
            <a:r>
              <a:rPr sz="1500" b="0" i="1">
                <a:solidFill>
                  <a:srgbClr val="FFFFFF"/>
                </a:solidFill>
                <a:latin typeface="Calibri"/>
              </a:rPr>
              <a:t>…a 210 on a 100-point exam. Nonsense.</a:t>
            </a:r>
          </a:p>
          <a:p>
            <a:pPr algn="l">
              <a:spcBef>
                <a:spcPts val="0"/>
              </a:spcBef>
              <a:spcAft>
                <a:spcPts val="0"/>
              </a:spcAft>
              <a:buNone/>
            </a:pPr>
            <a:r>
              <a:rPr sz="1450" b="0" i="0">
                <a:solidFill>
                  <a:srgbClr val="D9E6F2"/>
                </a:solidFill>
                <a:latin typeface="Calibri"/>
              </a:rPr>
              <a:t>Driving the line off the edge of the map is where regression lies.</a:t>
            </a:r>
          </a:p>
        </p:txBody>
      </p:sp>
      <p:sp>
        <p:nvSpPr>
          <p:cNvPr id="9" name="Rounded Rectangle 8"/>
          <p:cNvSpPr/>
          <p:nvPr/>
        </p:nvSpPr>
        <p:spPr>
          <a:xfrm>
            <a:off x="6172200" y="2468880"/>
            <a:ext cx="5349240" cy="3383280"/>
          </a:xfrm>
          <a:prstGeom prst="roundRect">
            <a:avLst/>
          </a:prstGeom>
          <a:solidFill>
            <a:srgbClr val="2A336E"/>
          </a:solidFill>
          <a:ln>
            <a:noFill/>
          </a:ln>
          <a:effectLst/>
        </p:spPr>
        <p:style>
          <a:lnRef idx="1">
            <a:schemeClr val="accent1"/>
          </a:lnRef>
          <a:fillRef idx="3">
            <a:schemeClr val="accent1"/>
          </a:fillRef>
          <a:effectRef idx="2">
            <a:schemeClr val="accent1"/>
          </a:effectRef>
          <a:fontRef idx="minor">
            <a:schemeClr val="lt1"/>
          </a:fontRef>
        </p:style>
        <p:txBody>
          <a:bodyPr rtlCol="0" anchor="t" wrap="square"/>
          <a:lstStyle/>
          <a:p>
            <a:pPr algn="l">
              <a:spcAft>
                <a:spcPts val="600"/>
              </a:spcAft>
            </a:pPr>
            <a:r>
              <a:rPr sz="2000" b="1" i="0">
                <a:solidFill>
                  <a:srgbClr val="F1C98E"/>
                </a:solidFill>
                <a:latin typeface="Calibri"/>
              </a:rPr>
              <a:t>2 · CORRELATION ≠ CAUSATION (again)</a:t>
            </a:r>
          </a:p>
          <a:p>
            <a:pPr algn="l">
              <a:spcBef>
                <a:spcPts val="0"/>
              </a:spcBef>
              <a:spcAft>
                <a:spcPts val="800"/>
              </a:spcAft>
              <a:buNone/>
            </a:pPr>
            <a:r>
              <a:rPr sz="1550" b="0" i="0">
                <a:solidFill>
                  <a:srgbClr val="FFFFFF"/>
                </a:solidFill>
                <a:latin typeface="Calibri"/>
              </a:rPr>
              <a:t>A line + a high r² DESCRIBE and PREDICT — they never supply the causal arrow.</a:t>
            </a:r>
          </a:p>
          <a:p>
            <a:pPr algn="l">
              <a:spcBef>
                <a:spcPts val="0"/>
              </a:spcBef>
              <a:spcAft>
                <a:spcPts val="200"/>
              </a:spcAft>
              <a:buNone/>
            </a:pPr>
            <a:r>
              <a:rPr sz="1500" b="0" i="0">
                <a:solidFill>
                  <a:srgbClr val="CADCFC"/>
                </a:solidFill>
                <a:latin typeface="Calibri"/>
              </a:rPr>
              <a:t>Ask the Week-4 questions:</a:t>
            </a:r>
          </a:p>
          <a:p>
            <a:pPr algn="l">
              <a:spcBef>
                <a:spcPts val="0"/>
              </a:spcBef>
              <a:spcAft>
                <a:spcPts val="200"/>
              </a:spcAft>
              <a:buNone/>
            </a:pPr>
            <a:r>
              <a:rPr sz="1500" b="0" i="0">
                <a:solidFill>
                  <a:srgbClr val="FFFFFF"/>
                </a:solidFill>
                <a:latin typeface="Calibri"/>
              </a:rPr>
              <a:t>•  Plausible lurking variable?</a:t>
            </a:r>
          </a:p>
          <a:p>
            <a:pPr algn="l">
              <a:spcBef>
                <a:spcPts val="0"/>
              </a:spcBef>
              <a:spcAft>
                <a:spcPts val="800"/>
              </a:spcAft>
              <a:buNone/>
            </a:pPr>
            <a:r>
              <a:rPr sz="1500" b="0" i="0">
                <a:solidFill>
                  <a:srgbClr val="FFFFFF"/>
                </a:solidFill>
                <a:latin typeface="Calibri"/>
              </a:rPr>
              <a:t>•  Was anything randomly assigned?</a:t>
            </a:r>
          </a:p>
          <a:p>
            <a:pPr algn="l">
              <a:spcBef>
                <a:spcPts val="0"/>
              </a:spcBef>
              <a:spcAft>
                <a:spcPts val="600"/>
              </a:spcAft>
              <a:buNone/>
            </a:pPr>
            <a:r>
              <a:rPr sz="1450" b="0" i="0">
                <a:solidFill>
                  <a:srgbClr val="D9E6F2"/>
                </a:solidFill>
                <a:latin typeface="Calibri"/>
              </a:rPr>
              <a:t>Regression on observational data = a LINK, not a cause.</a:t>
            </a:r>
          </a:p>
        </p:txBody>
      </p:sp>
      <p:sp>
        <p:nvSpPr>
          <p:cNvPr id="10" name="TextBox 9"/>
          <p:cNvSpPr txBox="1"/>
          <p:nvPr/>
        </p:nvSpPr>
        <p:spPr>
          <a:xfrm>
            <a:off x="640080" y="6455664"/>
            <a:ext cx="10972800" cy="320040"/>
          </a:xfrm>
          <a:prstGeom prst="rect">
            <a:avLst/>
          </a:prstGeom>
          <a:noFill/>
        </p:spPr>
        <p:txBody>
          <a:bodyPr wrap="none">
            <a:spAutoFit/>
          </a:bodyPr>
          <a:lstStyle/>
          <a:p>
            <a:pPr algn="l">
              <a:spcAft>
                <a:spcPts val="600"/>
              </a:spcAft>
            </a:pPr>
            <a:r>
              <a:rPr sz="900" b="0" i="1">
                <a:solidFill>
                  <a:srgbClr val="AEC0CC"/>
                </a:solidFill>
                <a:latin typeface="Calibri"/>
              </a:rPr>
              <a:t>~ Prof. Rivera's edition · Fall 2026 · built with thecoursemaker.com</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8FB"/>
        </a:solidFill>
        <a:effectLst/>
      </p:bgPr>
    </p:bg>
    <p:spTree>
      <p:nvGrpSpPr>
        <p:cNvPr id="1" name=""/>
        <p:cNvGrpSpPr/>
        <p:nvPr/>
      </p:nvGrpSpPr>
      <p:grpSpPr/>
      <p:sp>
        <p:nvSpPr>
          <p:cNvPr id="2" name="Rectangle 1"/>
          <p:cNvSpPr/>
          <p:nvPr/>
        </p:nvSpPr>
        <p:spPr>
          <a:xfrm rot="20400000">
            <a:off x="11018520" y="411480"/>
            <a:ext cx="777240" cy="27432"/>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11018520" y="640080"/>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Oval 3"/>
          <p:cNvSpPr/>
          <p:nvPr/>
        </p:nvSpPr>
        <p:spPr>
          <a:xfrm>
            <a:off x="11384280" y="475488"/>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11750040" y="310896"/>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384048"/>
            <a:ext cx="7315200" cy="457200"/>
          </a:xfrm>
          <a:prstGeom prst="rect">
            <a:avLst/>
          </a:prstGeom>
          <a:noFill/>
        </p:spPr>
        <p:txBody>
          <a:bodyPr wrap="square">
            <a:spAutoFit/>
          </a:bodyPr>
          <a:lstStyle/>
          <a:p>
            <a:pPr algn="l">
              <a:spcAft>
                <a:spcPts val="600"/>
              </a:spcAft>
            </a:pPr>
            <a:r>
              <a:rPr sz="1300" b="1" i="0">
                <a:solidFill>
                  <a:srgbClr val="1C7293"/>
                </a:solidFill>
                <a:latin typeface="Calibri"/>
              </a:rPr>
              <a:t>SEGMENT 5  ·  INFERENCE FOR THE SLOPE  ·  SESSION 2</a:t>
            </a:r>
          </a:p>
        </p:txBody>
      </p:sp>
      <p:sp>
        <p:nvSpPr>
          <p:cNvPr id="7" name="TextBox 6"/>
          <p:cNvSpPr txBox="1"/>
          <p:nvPr/>
        </p:nvSpPr>
        <p:spPr>
          <a:xfrm>
            <a:off x="640080" y="868680"/>
            <a:ext cx="10972800" cy="1005840"/>
          </a:xfrm>
          <a:prstGeom prst="rect">
            <a:avLst/>
          </a:prstGeom>
          <a:noFill/>
        </p:spPr>
        <p:txBody>
          <a:bodyPr wrap="square">
            <a:spAutoFit/>
          </a:bodyPr>
          <a:lstStyle/>
          <a:p>
            <a:pPr algn="l">
              <a:spcAft>
                <a:spcPts val="600"/>
              </a:spcAft>
            </a:pPr>
            <a:r>
              <a:rPr sz="3300" b="1" i="0">
                <a:solidFill>
                  <a:srgbClr val="065A82"/>
                </a:solidFill>
                <a:latin typeface="Calibri"/>
              </a:rPr>
              <a:t>Is the Slope Really There?</a:t>
            </a:r>
          </a:p>
        </p:txBody>
      </p:sp>
      <p:sp>
        <p:nvSpPr>
          <p:cNvPr id="8" name="TextBox 7"/>
          <p:cNvSpPr txBox="1"/>
          <p:nvPr/>
        </p:nvSpPr>
        <p:spPr>
          <a:xfrm>
            <a:off x="640080" y="1691640"/>
            <a:ext cx="10881360" cy="822960"/>
          </a:xfrm>
          <a:prstGeom prst="rect">
            <a:avLst/>
          </a:prstGeom>
          <a:noFill/>
        </p:spPr>
        <p:txBody>
          <a:bodyPr wrap="square">
            <a:spAutoFit/>
          </a:bodyPr>
          <a:lstStyle/>
          <a:p>
            <a:pPr algn="l">
              <a:spcAft>
                <a:spcPts val="600"/>
              </a:spcAft>
            </a:pPr>
            <a:r>
              <a:rPr sz="1650" b="0" i="1">
                <a:solidFill>
                  <a:srgbClr val="1A1F2B"/>
                </a:solidFill>
                <a:latin typeface="Calibri"/>
              </a:rPr>
              <a:t>Our slope of 4 came from a SAMPLE of 6. A different 6 → a different slope. Could the TRUE slope be 0 (a flat line), and our 4 just luck?</a:t>
            </a:r>
          </a:p>
        </p:txBody>
      </p:sp>
      <p:sp>
        <p:nvSpPr>
          <p:cNvPr id="9" name="Rounded Rectangle 8"/>
          <p:cNvSpPr/>
          <p:nvPr/>
        </p:nvSpPr>
        <p:spPr>
          <a:xfrm>
            <a:off x="640080" y="2697480"/>
            <a:ext cx="5349240" cy="1371600"/>
          </a:xfrm>
          <a:prstGeom prst="roundRect">
            <a:avLst/>
          </a:prstGeom>
          <a:solidFill>
            <a:srgbClr val="F7E2E2"/>
          </a:solidFill>
          <a:ln w="15875">
            <a:solidFill>
              <a:srgbClr val="B13A3A"/>
            </a:solid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spcAft>
                <a:spcPts val="200"/>
              </a:spcAft>
            </a:pPr>
            <a:r>
              <a:rPr sz="2400" b="1" i="0">
                <a:solidFill>
                  <a:srgbClr val="8E2B2B"/>
                </a:solidFill>
                <a:latin typeface="Calibri"/>
              </a:rPr>
              <a:t>H₀ : slope = 0</a:t>
            </a:r>
          </a:p>
          <a:p>
            <a:pPr algn="ctr">
              <a:spcAft>
                <a:spcPts val="200"/>
              </a:spcAft>
            </a:pPr>
            <a:r>
              <a:rPr sz="1400" b="0" i="0">
                <a:solidFill>
                  <a:srgbClr val="1A1F2B"/>
                </a:solidFill>
                <a:latin typeface="Calibri"/>
              </a:rPr>
              <a:t>No linear relationship — y doesn't change with x (flat line).</a:t>
            </a:r>
          </a:p>
        </p:txBody>
      </p:sp>
      <p:sp>
        <p:nvSpPr>
          <p:cNvPr id="10" name="Rounded Rectangle 9"/>
          <p:cNvSpPr/>
          <p:nvPr/>
        </p:nvSpPr>
        <p:spPr>
          <a:xfrm>
            <a:off x="6172200" y="2697480"/>
            <a:ext cx="5349240" cy="1371600"/>
          </a:xfrm>
          <a:prstGeom prst="roundRect">
            <a:avLst/>
          </a:prstGeom>
          <a:solidFill>
            <a:srgbClr val="E1F0E6"/>
          </a:solidFill>
          <a:ln w="15875">
            <a:solidFill>
              <a:srgbClr val="2E7D4F"/>
            </a:solid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spcAft>
                <a:spcPts val="200"/>
              </a:spcAft>
            </a:pPr>
            <a:r>
              <a:rPr sz="2400" b="1" i="0">
                <a:solidFill>
                  <a:srgbClr val="1F5E3A"/>
                </a:solidFill>
                <a:latin typeface="Calibri"/>
              </a:rPr>
              <a:t>Hₐ : slope ≠ 0</a:t>
            </a:r>
          </a:p>
          <a:p>
            <a:pPr algn="ctr">
              <a:spcAft>
                <a:spcPts val="200"/>
              </a:spcAft>
            </a:pPr>
            <a:r>
              <a:rPr sz="1400" b="0" i="0">
                <a:solidFill>
                  <a:srgbClr val="1A1F2B"/>
                </a:solidFill>
                <a:latin typeface="Calibri"/>
              </a:rPr>
              <a:t>There IS a linear relationship — y really changes with x.</a:t>
            </a:r>
          </a:p>
        </p:txBody>
      </p:sp>
      <p:sp>
        <p:nvSpPr>
          <p:cNvPr id="11" name="Rounded Rectangle 10"/>
          <p:cNvSpPr/>
          <p:nvPr/>
        </p:nvSpPr>
        <p:spPr>
          <a:xfrm>
            <a:off x="640080" y="4297680"/>
            <a:ext cx="10881360" cy="914400"/>
          </a:xfrm>
          <a:prstGeom prst="roundRect">
            <a:avLst/>
          </a:prstGeom>
          <a:solidFill>
            <a:srgbClr val="E3EEF5"/>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spcAft>
                <a:spcPts val="200"/>
              </a:spcAft>
            </a:pPr>
            <a:r>
              <a:rPr sz="1550" b="0" i="0">
                <a:solidFill>
                  <a:srgbClr val="065A82"/>
                </a:solidFill>
                <a:latin typeface="Calibri"/>
              </a:rPr>
              <a:t>The tool is a t-test for the slope.  The output hands you a t-statistic and a p-value;  you compare the p-value to α (usually 0.05) — exactly like every test in Week 13.</a:t>
            </a:r>
          </a:p>
        </p:txBody>
      </p:sp>
      <p:sp>
        <p:nvSpPr>
          <p:cNvPr id="12" name="Rounded Rectangle 11"/>
          <p:cNvSpPr/>
          <p:nvPr/>
        </p:nvSpPr>
        <p:spPr>
          <a:xfrm>
            <a:off x="640080" y="5394960"/>
            <a:ext cx="10881360" cy="868680"/>
          </a:xfrm>
          <a:prstGeom prst="roundRect">
            <a:avLst/>
          </a:prstGeom>
          <a:solidFill>
            <a:srgbClr val="065A82"/>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spcAft>
                <a:spcPts val="200"/>
              </a:spcAft>
            </a:pPr>
            <a:r>
              <a:rPr sz="1600" b="1" i="0">
                <a:solidFill>
                  <a:srgbClr val="FFFFFF"/>
                </a:solidFill>
                <a:latin typeface="Calibri"/>
              </a:rPr>
              <a:t>DECISION RULE:   p &lt; α  →  reject H₀  →  slope IS significant (real).        p ≥ α  →  fail to reject  →  slope could be noise.</a:t>
            </a:r>
          </a:p>
        </p:txBody>
      </p:sp>
      <p:sp>
        <p:nvSpPr>
          <p:cNvPr id="13" name="TextBox 12"/>
          <p:cNvSpPr txBox="1"/>
          <p:nvPr/>
        </p:nvSpPr>
        <p:spPr>
          <a:xfrm>
            <a:off x="640080" y="6455664"/>
            <a:ext cx="10972800" cy="320040"/>
          </a:xfrm>
          <a:prstGeom prst="rect">
            <a:avLst/>
          </a:prstGeom>
          <a:noFill/>
        </p:spPr>
        <p:txBody>
          <a:bodyPr wrap="none">
            <a:spAutoFit/>
          </a:bodyPr>
          <a:lstStyle/>
          <a:p>
            <a:pPr algn="l">
              <a:spcAft>
                <a:spcPts val="600"/>
              </a:spcAft>
            </a:pPr>
            <a:r>
              <a:rPr sz="900" b="0" i="1">
                <a:solidFill>
                  <a:srgbClr val="5B6B7B"/>
                </a:solidFill>
                <a:latin typeface="Calibri"/>
              </a:rPr>
              <a:t>~ Prof. Rivera's edition · Fall 2026 · built with thecoursemaker.com</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8FB"/>
        </a:solidFill>
        <a:effectLst/>
      </p:bgPr>
    </p:bg>
    <p:spTree>
      <p:nvGrpSpPr>
        <p:cNvPr id="1" name=""/>
        <p:cNvGrpSpPr/>
        <p:nvPr/>
      </p:nvGrpSpPr>
      <p:grpSpPr/>
      <p:sp>
        <p:nvSpPr>
          <p:cNvPr id="2" name="Rectangle 1"/>
          <p:cNvSpPr/>
          <p:nvPr/>
        </p:nvSpPr>
        <p:spPr>
          <a:xfrm rot="20400000">
            <a:off x="11018520" y="411480"/>
            <a:ext cx="777240" cy="27432"/>
          </a:xfrm>
          <a:prstGeom prst="rect">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11018520" y="640080"/>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Oval 3"/>
          <p:cNvSpPr/>
          <p:nvPr/>
        </p:nvSpPr>
        <p:spPr>
          <a:xfrm>
            <a:off x="11384280" y="475488"/>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11750040" y="310896"/>
            <a:ext cx="77724" cy="77724"/>
          </a:xfrm>
          <a:prstGeom prst="ellipse">
            <a:avLst/>
          </a:prstGeom>
          <a:solidFill>
            <a:srgbClr val="E88D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384048"/>
            <a:ext cx="7315200" cy="457200"/>
          </a:xfrm>
          <a:prstGeom prst="rect">
            <a:avLst/>
          </a:prstGeom>
          <a:noFill/>
        </p:spPr>
        <p:txBody>
          <a:bodyPr wrap="square">
            <a:spAutoFit/>
          </a:bodyPr>
          <a:lstStyle/>
          <a:p>
            <a:pPr algn="l">
              <a:spcAft>
                <a:spcPts val="600"/>
              </a:spcAft>
            </a:pPr>
            <a:r>
              <a:rPr sz="1300" b="1" i="0">
                <a:solidFill>
                  <a:srgbClr val="1C7293"/>
                </a:solidFill>
                <a:latin typeface="Calibri"/>
              </a:rPr>
              <a:t>SEGMENT 5  ·  READ THE p-VALUE vs. α</a:t>
            </a:r>
          </a:p>
        </p:txBody>
      </p:sp>
      <p:sp>
        <p:nvSpPr>
          <p:cNvPr id="7" name="TextBox 6"/>
          <p:cNvSpPr txBox="1"/>
          <p:nvPr/>
        </p:nvSpPr>
        <p:spPr>
          <a:xfrm>
            <a:off x="640080" y="868680"/>
            <a:ext cx="10972800" cy="1005840"/>
          </a:xfrm>
          <a:prstGeom prst="rect">
            <a:avLst/>
          </a:prstGeom>
          <a:noFill/>
        </p:spPr>
        <p:txBody>
          <a:bodyPr wrap="square">
            <a:spAutoFit/>
          </a:bodyPr>
          <a:lstStyle/>
          <a:p>
            <a:pPr algn="l">
              <a:spcAft>
                <a:spcPts val="600"/>
              </a:spcAft>
            </a:pPr>
            <a:r>
              <a:rPr sz="3300" b="1" i="0">
                <a:solidFill>
                  <a:srgbClr val="065A82"/>
                </a:solidFill>
                <a:latin typeface="Calibri"/>
              </a:rPr>
              <a:t>Significant, or Just Noise?</a:t>
            </a:r>
          </a:p>
        </p:txBody>
      </p:sp>
      <p:sp>
        <p:nvSpPr>
          <p:cNvPr id="8" name="Rounded Rectangle 7"/>
          <p:cNvSpPr/>
          <p:nvPr/>
        </p:nvSpPr>
        <p:spPr>
          <a:xfrm>
            <a:off x="640080" y="1783080"/>
            <a:ext cx="5349240" cy="4023360"/>
          </a:xfrm>
          <a:prstGeom prst="roundRect">
            <a:avLst/>
          </a:prstGeom>
          <a:solidFill>
            <a:srgbClr val="E1F0E6"/>
          </a:solidFill>
          <a:ln w="15875">
            <a:solidFill>
              <a:srgbClr val="2E7D4F"/>
            </a:solidFill>
          </a:ln>
          <a:effectLst/>
        </p:spPr>
        <p:style>
          <a:lnRef idx="1">
            <a:schemeClr val="accent1"/>
          </a:lnRef>
          <a:fillRef idx="3">
            <a:schemeClr val="accent1"/>
          </a:fillRef>
          <a:effectRef idx="2">
            <a:schemeClr val="accent1"/>
          </a:effectRef>
          <a:fontRef idx="minor">
            <a:schemeClr val="lt1"/>
          </a:fontRef>
        </p:style>
        <p:txBody>
          <a:bodyPr rtlCol="0" anchor="t" wrap="square"/>
          <a:lstStyle/>
          <a:p>
            <a:pPr algn="l">
              <a:spcAft>
                <a:spcPts val="800"/>
              </a:spcAft>
            </a:pPr>
            <a:r>
              <a:rPr sz="1800" b="1" i="0">
                <a:solidFill>
                  <a:srgbClr val="1F5E3A"/>
                </a:solidFill>
                <a:latin typeface="Calibri"/>
              </a:rPr>
              <a:t>✓  STUDY HOURS → SCORE</a:t>
            </a:r>
          </a:p>
          <a:p>
            <a:pPr algn="l">
              <a:spcBef>
                <a:spcPts val="0"/>
              </a:spcBef>
              <a:spcAft>
                <a:spcPts val="200"/>
              </a:spcAft>
              <a:buNone/>
            </a:pPr>
            <a:r>
              <a:rPr sz="1400" b="0" i="1">
                <a:solidFill>
                  <a:srgbClr val="5B6B7B"/>
                </a:solidFill>
                <a:latin typeface="Calibri"/>
              </a:rPr>
              <a:t>Output (supplied):</a:t>
            </a:r>
          </a:p>
          <a:p>
            <a:pPr algn="l">
              <a:spcBef>
                <a:spcPts val="0"/>
              </a:spcBef>
              <a:spcAft>
                <a:spcPts val="800"/>
              </a:spcAft>
              <a:buNone/>
            </a:pPr>
            <a:r>
              <a:rPr sz="1600" b="1" i="0">
                <a:solidFill>
                  <a:srgbClr val="1A1F2B"/>
                </a:solidFill>
                <a:latin typeface="Calibri"/>
              </a:rPr>
              <a:t>slope b₁ = 4   ·   t = 11.8   ·   p = 0.001</a:t>
            </a:r>
          </a:p>
          <a:p>
            <a:pPr algn="l">
              <a:spcBef>
                <a:spcPts val="0"/>
              </a:spcBef>
              <a:spcAft>
                <a:spcPts val="200"/>
              </a:spcAft>
              <a:buNone/>
            </a:pPr>
            <a:r>
              <a:rPr sz="1400" b="0" i="0">
                <a:solidFill>
                  <a:srgbClr val="1A1F2B"/>
                </a:solidFill>
                <a:latin typeface="Calibri"/>
              </a:rPr>
              <a:t>Use α = 0.05.   Compare:</a:t>
            </a:r>
          </a:p>
          <a:p>
            <a:pPr algn="l">
              <a:spcBef>
                <a:spcPts val="0"/>
              </a:spcBef>
              <a:spcAft>
                <a:spcPts val="800"/>
              </a:spcAft>
              <a:buNone/>
            </a:pPr>
            <a:r>
              <a:rPr sz="1900" b="1" i="0">
                <a:solidFill>
                  <a:srgbClr val="1F5E3A"/>
                </a:solidFill>
                <a:latin typeface="Calibri"/>
              </a:rPr>
              <a:t>p = 0.001  &lt;  0.05 = α</a:t>
            </a:r>
          </a:p>
          <a:p>
            <a:pPr algn="l">
              <a:spcBef>
                <a:spcPts val="0"/>
              </a:spcBef>
              <a:spcAft>
                <a:spcPts val="800"/>
              </a:spcAft>
              <a:buNone/>
            </a:pPr>
            <a:r>
              <a:rPr sz="1500" b="1" i="0">
                <a:solidFill>
                  <a:srgbClr val="1A1F2B"/>
                </a:solidFill>
                <a:latin typeface="Calibri"/>
              </a:rPr>
              <a:t>→ REJECT H₀  →  slope is statistically significant.</a:t>
            </a:r>
          </a:p>
          <a:p>
            <a:pPr algn="l">
              <a:spcBef>
                <a:spcPts val="0"/>
              </a:spcBef>
              <a:spcAft>
                <a:spcPts val="600"/>
              </a:spcAft>
              <a:buNone/>
            </a:pPr>
            <a:r>
              <a:rPr sz="1400" b="0" i="1">
                <a:solidFill>
                  <a:srgbClr val="1F5E3A"/>
                </a:solidFill>
                <a:latin typeface="Calibri"/>
              </a:rPr>
              <a:t>“Strong evidence (p = 0.001) that score really does change with study hours — not just noise.”</a:t>
            </a:r>
          </a:p>
        </p:txBody>
      </p:sp>
      <p:sp>
        <p:nvSpPr>
          <p:cNvPr id="9" name="Rounded Rectangle 8"/>
          <p:cNvSpPr/>
          <p:nvPr/>
        </p:nvSpPr>
        <p:spPr>
          <a:xfrm>
            <a:off x="6172200" y="1783080"/>
            <a:ext cx="5349240" cy="4023360"/>
          </a:xfrm>
          <a:prstGeom prst="roundRect">
            <a:avLst/>
          </a:prstGeom>
          <a:solidFill>
            <a:srgbClr val="F7E2E2"/>
          </a:solidFill>
          <a:ln w="15875">
            <a:solidFill>
              <a:srgbClr val="B13A3A"/>
            </a:solidFill>
          </a:ln>
          <a:effectLst/>
        </p:spPr>
        <p:style>
          <a:lnRef idx="1">
            <a:schemeClr val="accent1"/>
          </a:lnRef>
          <a:fillRef idx="3">
            <a:schemeClr val="accent1"/>
          </a:fillRef>
          <a:effectRef idx="2">
            <a:schemeClr val="accent1"/>
          </a:effectRef>
          <a:fontRef idx="minor">
            <a:schemeClr val="lt1"/>
          </a:fontRef>
        </p:style>
        <p:txBody>
          <a:bodyPr rtlCol="0" anchor="t" wrap="square"/>
          <a:lstStyle/>
          <a:p>
            <a:pPr algn="l">
              <a:spcAft>
                <a:spcPts val="800"/>
              </a:spcAft>
            </a:pPr>
            <a:r>
              <a:rPr sz="1800" b="1" i="0">
                <a:solidFill>
                  <a:srgbClr val="8E2B2B"/>
                </a:solidFill>
                <a:latin typeface="Calibri"/>
              </a:rPr>
              <a:t>✕  HEIGHT → SCORE</a:t>
            </a:r>
          </a:p>
          <a:p>
            <a:pPr algn="l">
              <a:spcBef>
                <a:spcPts val="0"/>
              </a:spcBef>
              <a:spcAft>
                <a:spcPts val="200"/>
              </a:spcAft>
              <a:buNone/>
            </a:pPr>
            <a:r>
              <a:rPr sz="1400" b="0" i="1">
                <a:solidFill>
                  <a:srgbClr val="5B6B7B"/>
                </a:solidFill>
                <a:latin typeface="Calibri"/>
              </a:rPr>
              <a:t>Output (supplied):</a:t>
            </a:r>
          </a:p>
          <a:p>
            <a:pPr algn="l">
              <a:spcBef>
                <a:spcPts val="0"/>
              </a:spcBef>
              <a:spcAft>
                <a:spcPts val="800"/>
              </a:spcAft>
              <a:buNone/>
            </a:pPr>
            <a:r>
              <a:rPr sz="1600" b="1" i="0">
                <a:solidFill>
                  <a:srgbClr val="1A1F2B"/>
                </a:solidFill>
                <a:latin typeface="Calibri"/>
              </a:rPr>
              <a:t>slope b₁ = 0.6   ·   p = 0.42</a:t>
            </a:r>
          </a:p>
          <a:p>
            <a:pPr algn="l">
              <a:spcBef>
                <a:spcPts val="0"/>
              </a:spcBef>
              <a:spcAft>
                <a:spcPts val="200"/>
              </a:spcAft>
              <a:buNone/>
            </a:pPr>
            <a:r>
              <a:rPr sz="1400" b="0" i="0">
                <a:solidFill>
                  <a:srgbClr val="1A1F2B"/>
                </a:solidFill>
                <a:latin typeface="Calibri"/>
              </a:rPr>
              <a:t>Use α = 0.05.   Compare:</a:t>
            </a:r>
          </a:p>
          <a:p>
            <a:pPr algn="l">
              <a:spcBef>
                <a:spcPts val="0"/>
              </a:spcBef>
              <a:spcAft>
                <a:spcPts val="800"/>
              </a:spcAft>
              <a:buNone/>
            </a:pPr>
            <a:r>
              <a:rPr sz="1900" b="1" i="0">
                <a:solidFill>
                  <a:srgbClr val="8E2B2B"/>
                </a:solidFill>
                <a:latin typeface="Calibri"/>
              </a:rPr>
              <a:t>p = 0.42  &gt;  0.05 = α</a:t>
            </a:r>
          </a:p>
          <a:p>
            <a:pPr algn="l">
              <a:spcBef>
                <a:spcPts val="0"/>
              </a:spcBef>
              <a:spcAft>
                <a:spcPts val="800"/>
              </a:spcAft>
              <a:buNone/>
            </a:pPr>
            <a:r>
              <a:rPr sz="1500" b="1" i="0">
                <a:solidFill>
                  <a:srgbClr val="1A1F2B"/>
                </a:solidFill>
                <a:latin typeface="Calibri"/>
              </a:rPr>
              <a:t>→ FAIL TO REJECT H₀  →  slope NOT significantly different from 0.</a:t>
            </a:r>
          </a:p>
          <a:p>
            <a:pPr algn="l">
              <a:spcBef>
                <a:spcPts val="0"/>
              </a:spcBef>
              <a:spcAft>
                <a:spcPts val="600"/>
              </a:spcAft>
              <a:buNone/>
            </a:pPr>
            <a:r>
              <a:rPr sz="1400" b="0" i="1">
                <a:solidFill>
                  <a:srgbClr val="8E2B2B"/>
                </a:solidFill>
                <a:latin typeface="Calibri"/>
              </a:rPr>
              <a:t>“No evidence score changes with height — consistent with a flat line (chance).”</a:t>
            </a:r>
          </a:p>
        </p:txBody>
      </p:sp>
      <p:sp>
        <p:nvSpPr>
          <p:cNvPr id="10" name="TextBox 9"/>
          <p:cNvSpPr txBox="1"/>
          <p:nvPr/>
        </p:nvSpPr>
        <p:spPr>
          <a:xfrm>
            <a:off x="640080" y="6455664"/>
            <a:ext cx="10972800" cy="320040"/>
          </a:xfrm>
          <a:prstGeom prst="rect">
            <a:avLst/>
          </a:prstGeom>
          <a:noFill/>
        </p:spPr>
        <p:txBody>
          <a:bodyPr wrap="none">
            <a:spAutoFit/>
          </a:bodyPr>
          <a:lstStyle/>
          <a:p>
            <a:pPr algn="l">
              <a:spcAft>
                <a:spcPts val="600"/>
              </a:spcAft>
            </a:pPr>
            <a:r>
              <a:rPr sz="900" b="0" i="1">
                <a:solidFill>
                  <a:srgbClr val="5B6B7B"/>
                </a:solidFill>
                <a:latin typeface="Calibri"/>
              </a:rPr>
              <a:t>~ Prof. Rivera's edition · Fall 2026 · built with thecoursemaker.com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