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16 — Final Review and Exam. This is the last week, and it runs differently from the rest.</a:t>
            </a:r>
          </a:p>
          <a:p/>
          <a:p>
            <a:r>
              <a:t>A word on the shape of it: there is NO quiz, NO discussion, and NO assignment this week — the comprehensive Final replaces all of them. The Final is 30% of your grade. The window opens Monday December 14 and it's due Friday December 18 — end of finals.</a:t>
            </a:r>
          </a:p>
          <a:p/>
          <a:p>
            <a:r>
              <a:t>The exam is cumulative over the entire course, Weeks 1 through 15, Objectives 1 through 8. Because the midterm already covered the first half, the Final leans heaviest on the back half — the normal and sampling distributions, confidence intervals, hypothesis tests, and regression — but the early skills are the tools the later ones use, so they're fair game.</a:t>
            </a:r>
          </a:p>
          <a:p/>
          <a:p>
            <a:r>
              <a:t>Today's promise: by the end you'll be able to take any of the eight skills and, on demand, state the one honest move it requires and the one mistake that sinks it. Your prep kit is the Study Guide, the Exam-Prep Tutorial, and the Practice Final. Let's walk the whole arc.</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signature trap of the back half — what 95 percent confident actually means. It is NOT a 95 percent probability that the true mean lies in THIS particular interval. The parameter is a fixed, unknown number; it's either in your interval or it isn't.</a:t>
            </a:r>
          </a:p>
          <a:p/>
          <a:p>
            <a:r>
              <a:t>What 95 percent confidence really describes is the METHOD over many samples: if we repeated the whole sampling process many times and built an interval each time, about 95 percent of those intervals would capture the true parameter.</a:t>
            </a:r>
          </a:p>
          <a:p/>
          <a:p>
            <a:r>
              <a:t>DO: use the net image — think of each interval as a net you cast for a fish. About 95 percent of nets built this way land the fish; this one net either caught it or missed it. The parameter is the fish, fixed in place; the net is what changes from sample to sample. Students who say there's a 95 percent chance the mean is in this interval lose the point — the randomness is in the interval, not in the parameter.</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7 — the hypothesis test, the formal way to weigh evidence against a default claim. H-naught, the null, is the status-quo, no-effect claim — for example, mu equals 70, or the two groups are equal. H-a, the alternative, is what we suspect instead. We compute a test statistic and a p-value, which is the probability of data at least this extreme IF the null were true. Then one rule decides everything: compare p to the significance level alpha, usually 0.05.</a:t>
            </a:r>
          </a:p>
          <a:p/>
          <a:p>
            <a:r>
              <a:t>p less than alpha, reject the null — statistically significant, real evidence of an effect. p greater than or equal to alpha, fail to reject — not enough evidence; the result could be chance.</a:t>
            </a:r>
          </a:p>
          <a:p/>
          <a:p>
            <a:r>
              <a:t>Two errors to name: a Type I error rejects a true null — a false alarm, at rate alpha; a Type II error fails to reject a false null — a miss. The cures: a small p-value never PROVES causation, and fail-to-reject does NOT mean the null is proven true — it means not enough evidence. And significant means probably-not-zero, not large or important: a tiny effect can be significant with a big sample.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8 — regression, which is really a hypothesis test in disguise, and a fitting finale because it pulls the whole course together. The least-squares line, y-hat equals b-naught plus b-one x, summarizes a linear relationship. The slope, b-one, is the per-one-unit change in y-hat, with units. The intercept, b-naught, is the predicted y-hat when x is zero. And r-squared is the share of the variation in y the line explains.</a:t>
            </a:r>
          </a:p>
          <a:p/>
          <a:p>
            <a:r>
              <a:t>Inference for the slope asks: is the slope really different from zero? The null is slope equals zero — a flat line, no relationship — tested by the same p-versus-alpha rule.</a:t>
            </a:r>
          </a:p>
          <a:p/>
          <a:p>
            <a:r>
              <a:t>DO: regression of exam score on study hours, fit on 1 to 6 hours, gives y-hat equals 50 plus 4x, r-squared 0.99, slope p equals 0.001, alpha 0.05. The slope of 4 means plus 4 points per extra hour. r-squared 0.99 means about 99 percent of score variation is explained. p of 0.001 is less than alpha, so reject the null — the slope is statistically significant, a real relationship. Two cautions that carry over from Week 4: it's observational, so a link not a cause; and the line is valid only inside 1 to 6 hours — push it to 40 hours and you get 210 on a 100-point exam, which is nonsense. That's extrapolation.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last audit-the-AI moment — the recurring habit of this whole course, one final time before the exam. Paste this to an approved chatbot: a 95 percent confidence interval for the mean came out 13 to 15 — is there a 95 percent probability the true mean is between 13 and 15? And a test gave p equals 0.20 with alpha 0.05 — does that prove there's no effect?</a:t>
            </a:r>
          </a:p>
          <a:p/>
          <a:p>
            <a:r>
              <a:t>Then check its answer against what we taught. Chatbots routinely slip on both. First, they endorse the 95-percent-probability-this-interval wording — wrong; the confidence is in the method over many samples, and the parameter is fixed. Second, they read p equals 0.20 as proving no effect — wrong; that's failure to reject, which means not enough evidence, NOT proof that the null is true.</a:t>
            </a:r>
          </a:p>
          <a:p/>
          <a:p>
            <a:r>
              <a:t>DO: have a student read the bot's answer aloud and the class flag the two errors. The tool drafts; you judge. If you can catch the model on these two, you're ready for the Final.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frame the exam. The Final is cumulative over the whole course — Weeks 1 through 15, Objectives 1 through 8: getting data, describing one variable, relating two, probability and random variables, the normal and sampling distributions, confidence intervals, hypothesis tests, and regression with inference for the slope. Because the midterm already covered Objectives 1 through 4, the Final leans heaviest on the back half, 5 through 8 — but the early skills are the tools the later ones use, so they're fair game. It's 30 percent of your grade; the window opens Monday December 14 and it's due Friday December 18 — the end of finals. There is no Quiz 16, no Discussion 16, and no Assignment 16 — the Final stands in for all three.</a:t>
            </a:r>
          </a:p>
          <a:p/>
          <a:p>
            <a:r>
              <a:t>The prep plan, in order: work the STUDY GUIDE first — it's the checklist of every move. Then run the EXAM-PREP TUTORIAL with an approved chatbot — Gemini, Claude, or ChatGPT — and submit the share link; it drills your weak spots adaptively. Then sit the PRACTICE FINAL timed, like the real thing, and review every miss against the Study Guide.</a:t>
            </a:r>
          </a:p>
          <a:p/>
          <a:p>
            <a:r>
              <a:t>DO: point at each artifact by name and tell them all three live in this Week 16 module. Study the eight honest moves, not a thousand facts.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land the whole course. When we started in Week 1, the entire promise was learning to interrogate a number before believing it — who was measured, how, and what was recorded. Everything since has been that same instinct, sharpened eight different ways: get good data, describe it honestly, relate it carefully, model the chance behind it, and use a sample to make a confident, TESTED claim about people you never fully counted.</a:t>
            </a:r>
          </a:p>
          <a:p/>
          <a:p>
            <a:r>
              <a:t>You can do all eight now. This last exam isn't about cramming everything — it's about naming the eight honest moves and using them under one roof, and avoiding the one mistake that sinks each.</a:t>
            </a:r>
          </a:p>
          <a:p/>
          <a:p>
            <a:r>
              <a:t>The hand-off, one more time: review the Study Guide, run the Exam-Prep Tutorial and submit the share link, take the Practice Final, then sit the Final — window opens Monday December 14, due Friday December 18. No quiz, discussion, or assignment this week; the Final is the whole grade for the module.</a:t>
            </a:r>
          </a:p>
          <a:p/>
          <a:p>
            <a:r>
              <a:t>DO: thank the class. You've genuinely earned this. Go show them.</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photograph slide — the map of everything the Final covers. Take a picture of it.</a:t>
            </a:r>
          </a:p>
          <a:p/>
          <a:p>
            <a:r>
              <a:t>The whole course is one arc in three acts. DESCRIBE the world: Objective 1, get good data — who, how, what kind; Objective 2, summarize one variable — shape, center, spread; Objective 3, relate two variables — scatterplot and correlation, without sliding into cause. MODEL the chance: Objective 4, the probability rules and random variables, including the binomial; Objective 5, the normal and sampling distributions — z-scores and the Central Limit Theorem. INFER beyond the sample: Objective 6, confidence intervals; Objective 7, hypothesis tests; Objective 8, regression and inference for the slope.</a:t>
            </a:r>
          </a:p>
          <a:p/>
          <a:p>
            <a:r>
              <a:t>DO: Point at each act and ask the class to shout the one-line summary. Every exam item is one of these eight moves — today we name each one and find where it slips. The one-sentence version: describe what you see, model the chance behind it, then use a sample to make a confident, tested claim about a population you never fully measured.</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1 — getting the data. A population is everyone the question is about; a sample is the part we actually measured. A number that describes the population is a parameter — p or mu, the true value; the matching number from the sample is a statistic — p-hat or x-bar. The hat means measured, not true.</a:t>
            </a:r>
          </a:p>
          <a:p/>
          <a:p>
            <a:r>
              <a:t>Two questions decide whether to trust a statistic. First, HOW were they picked? Simple random, stratified, cluster, and systematic are the trustworthy chance-based methods; convenience and voluntary response are the traps. Second, WHAT KIND of variable was recorded? That's NOIR — nominal, ordinal, interval, ratio.</a:t>
            </a:r>
          </a:p>
          <a:p/>
          <a:p>
            <a:r>
              <a:t>The cure to memorize: a number that LABELS — a zip code, a jersey number, a student ID — is nominal; you can't average it. And size never fixes bias. DO: remind them of the Literary Digest, 1936 — 2.4 million responses and they still called the wrong winner. Method beats size.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2 — describe one variable three ways: its shape, a center, and a spread. Shape comes from a histogram — symmetric, or skewed left or right, and watch for outliers. Center: the mean is the balance point but it chases outliers; the median is the resistant middle; the mode is the most frequent. Spread: the standard deviation pairs with the mean; the IQR, from the five-number summary, pairs with the median and is resistant.</a:t>
            </a:r>
          </a:p>
          <a:p/>
          <a:p>
            <a:r>
              <a:t>The pairing rule is the whole slide: symmetric with no big outliers, report mean and SD; skewed or outliers, report median and IQR.</a:t>
            </a:r>
          </a:p>
          <a:p/>
          <a:p>
            <a:r>
              <a:t>DO: Show the quiz scores 2, 4, 4, 5, 5, 5, 6, 7, 9, 53 — that 53 is a typo for about 5. The mean is 100 over 10, which is 10; the median is 5. The lone 53 drags the mean to 10 while the median sits calmly at 5. Under that outlier, median plus IQR tells the truth; mean plus SD lies. Highest-cost mistake: always reporting the average. Let the shape decide.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3 — relating two variables, and the single most expensive mistake in statistics lives here. For two quantitative variables, a scatterplot shows the relationship and the correlation r measures the strength and direction of the straight-line part. r runs from minus 1 to plus 1: the sign is direction, the magnitude is strength. r near 0 means no LINEAR pattern — a clean U-shape can have r near zero and still be a strong curved relationship. For two categorical variables, use a two-way table instead.</a:t>
            </a:r>
          </a:p>
          <a:p/>
          <a:p>
            <a:r>
              <a:t>The headline: a strong r is a link, not a push. Only a randomized experiment can claim cause; an observational correlation can always hide a lurking variable.</a:t>
            </a:r>
          </a:p>
          <a:p/>
          <a:p>
            <a:r>
              <a:t>DO: Use the coffee-and-grades example — r equals 0.6, observational. It does NOT say coffee raises grades; study hours could drive both. Ask the class the two diagnostic questions: was anything randomly assigned, and what third variable could explain both? If nothing was assigned, you have a handshake, not a push.</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4 — reason about chance. Probability is how surprised should I be, always between 0 and 1. Four moves carry the unit: the complement, P of not A equals 1 minus P of A — the fast tool for at-least-one; addition for OR, P of A or B equals P of A plus P of B minus the overlap; and conditional and multiplication, P of A and B equals P of A times P of B given A, with independence meaning P of B given A equals P of B.</a:t>
            </a:r>
          </a:p>
          <a:p/>
          <a:p>
            <a:r>
              <a:t>A random variable attaches a number to a chance outcome. The expected value is a weighted long-run average — sum of value times probability — not the single most likely value; it can be a number X never actually takes.</a:t>
            </a:r>
          </a:p>
          <a:p/>
          <a:p>
            <a:r>
              <a:t>The headline model is the binomial. Recognize it by BINS: Binary outcome, Independent trials, fixed N trials, Same probability p. Then E of X equals n times p, and SD equals the square root of n p times one minus p. DO: a 70-percent free-throw shooter takes 10 shots — that's B of 10, 0.7. E of X is 7 makes; SD is root 2.1, about 1.45. About 7, give or take one and a half. Binomial needs ALL of BINS — drawing without replacement breaks constant p.</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5, part one — the normal distribution and the z-score, the bridge to inference. A z-score says how many standard deviations a value sits from the mean: z equals x minus mu, over sigma. Positive is above the mean, negative is below. Once a value is a z-score, the normal table or a spreadsheet turns it into a probability or a percentile — the share of the bell curve below it.</a:t>
            </a:r>
          </a:p>
          <a:p/>
          <a:p>
            <a:r>
              <a:t>The quick version is the 68-95-99.7 rule: about 68 percent of the data falls within one standard deviation of the mean, 95 percent within two, 99.7 percent within three.</a:t>
            </a:r>
          </a:p>
          <a:p/>
          <a:p>
            <a:r>
              <a:t>DO: resting heart rate is roughly normal with mean 70 and SD 10. A reading of 85 is z equals 85 minus 70 over 10, which is 1.5 — one and a half SDs above average. That single number, the z-score, is what lets us look up exactly how unusual 85 is. Next slide: what happens when we average a whole sample.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5, part two — the Central Limit Theorem, the engine of the whole back half. Here's the magic: if you take a large enough sample, the distribution of the SAMPLE MEAN, x-bar, is approximately normal — centered at the true mean mu, with a standard error equal to sigma over root n — and this holds even when the population itself isn't normal.</a:t>
            </a:r>
          </a:p>
          <a:p/>
          <a:p>
            <a:r>
              <a:t>The standard error is the standard deviation OF the sample mean, and it shrinks as n grows. Larger sample, tighter sampling distribution. That shrinking spread is exactly what makes a confidence interval narrow.</a:t>
            </a:r>
          </a:p>
          <a:p/>
          <a:p>
            <a:r>
              <a:t>DO: same heart-rate population, mean 70, SD 10. For a sample of 100 people, the sample mean is approximately normal with mean 70 and standard error 10 over root 100, which is 1.0 — so sample means cluster far more tightly than individuals: SD 10 versus SE 1. The two cures: the CLT is about the sample mean, not the raw data, and standard error is sigma over root n, which is not the same as the population SD. Means are calmer than individuals — and the bigger the sample, the calmer they get.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6 — confidence intervals, our first piece of true inference. A confidence interval is an honest range for an unknown parameter, built from your sample, in the form estimate plus-or-minus margin of error. The margin of error is a critical value times the standard error. For a mean we use x-bar plus-or-minus t-star times s over root n — the t-distribution, slightly wider than normal, because we estimate sigma with the sample s. For a proportion it's p-hat plus-or-minus z-star times the root of p-hat times one minus p-hat over n.</a:t>
            </a:r>
          </a:p>
          <a:p/>
          <a:p>
            <a:r>
              <a:t>DO: a sample of 100 students has mean study time 14 hours and a margin of error of plus-or-minus 1 hour at 95 percent. The interval is 14 plus-or-minus 1, which is 13 to 15 hours. Read it in plain English: we're 95 percent confident the true average study time for all students is between 13 and 15 hours.</a:t>
            </a:r>
          </a:p>
          <a:p/>
          <a:p>
            <a:r>
              <a:t>Width drivers: a bigger sample or a lower confidence level makes the interval narrower; higher confidence makes it wider. More confidence costs precision. The wording of what 95 percent confident MEANS is the next slide — it's the trap the exam loves.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554480"/>
            <a:ext cx="10725912" cy="457200"/>
          </a:xfrm>
          <a:prstGeom prst="rect">
            <a:avLst/>
          </a:prstGeom>
          <a:noFill/>
        </p:spPr>
        <p:txBody>
          <a:bodyPr wrap="square" anchor="ctr" lIns="0" rIns="0" tIns="0" bIns="0">
            <a:spAutoFit/>
          </a:bodyPr>
          <a:lstStyle/>
          <a:p>
            <a:pPr algn="ctr"/>
            <a:r>
              <a:rPr sz="1500" b="1" spc="150">
                <a:solidFill>
                  <a:srgbClr val="8FB8D9"/>
                </a:solidFill>
                <a:latin typeface="Calibri"/>
              </a:rPr>
              <a:t>INTRODUCTION TO STATISTICS  ·  MATH 11  ·  WEEK 16</a:t>
            </a:r>
          </a:p>
        </p:txBody>
      </p:sp>
      <p:sp>
        <p:nvSpPr>
          <p:cNvPr id="3" name="TextBox 2"/>
          <p:cNvSpPr txBox="1"/>
          <p:nvPr/>
        </p:nvSpPr>
        <p:spPr>
          <a:xfrm>
            <a:off x="548640" y="2194560"/>
            <a:ext cx="11091672" cy="2194560"/>
          </a:xfrm>
          <a:prstGeom prst="rect">
            <a:avLst/>
          </a:prstGeom>
          <a:noFill/>
        </p:spPr>
        <p:txBody>
          <a:bodyPr wrap="square" anchor="ctr" lIns="0" rIns="0" tIns="0" bIns="0">
            <a:spAutoFit/>
          </a:bodyPr>
          <a:lstStyle/>
          <a:p>
            <a:pPr algn="ctr"/>
            <a:r>
              <a:rPr sz="6400" b="1">
                <a:solidFill>
                  <a:srgbClr val="FFFFFF"/>
                </a:solidFill>
                <a:latin typeface="Calibri"/>
              </a:rPr>
              <a:t>Final Review</a:t>
            </a:r>
          </a:p>
          <a:p>
            <a:pPr algn="ctr"/>
            <a:r>
              <a:rPr sz="6400" b="1">
                <a:solidFill>
                  <a:srgbClr val="FFFFFF"/>
                </a:solidFill>
                <a:latin typeface="Calibri"/>
              </a:rPr>
              <a:t>&amp; Exam</a:t>
            </a:r>
          </a:p>
        </p:txBody>
      </p:sp>
      <p:sp>
        <p:nvSpPr>
          <p:cNvPr id="4" name="TextBox 3"/>
          <p:cNvSpPr txBox="1"/>
          <p:nvPr/>
        </p:nvSpPr>
        <p:spPr>
          <a:xfrm>
            <a:off x="914400" y="4526280"/>
            <a:ext cx="10360152" cy="822960"/>
          </a:xfrm>
          <a:prstGeom prst="rect">
            <a:avLst/>
          </a:prstGeom>
          <a:noFill/>
        </p:spPr>
        <p:txBody>
          <a:bodyPr wrap="square" anchor="ctr" lIns="0" rIns="0" tIns="0" bIns="0">
            <a:spAutoFit/>
          </a:bodyPr>
          <a:lstStyle/>
          <a:p>
            <a:pPr algn="ctr"/>
            <a:r>
              <a:rPr sz="2200" b="0">
                <a:solidFill>
                  <a:srgbClr val="8FB8D9"/>
                </a:solidFill>
                <a:latin typeface="Calibri"/>
              </a:rPr>
              <a:t>The whole course, once more — and where the points hide.</a:t>
            </a:r>
          </a:p>
        </p:txBody>
      </p:sp>
      <p:sp>
        <p:nvSpPr>
          <p:cNvPr id="5" name="TextBox 4"/>
          <p:cNvSpPr txBox="1"/>
          <p:nvPr/>
        </p:nvSpPr>
        <p:spPr>
          <a:xfrm>
            <a:off x="914400" y="5257800"/>
            <a:ext cx="10360152" cy="822960"/>
          </a:xfrm>
          <a:prstGeom prst="rect">
            <a:avLst/>
          </a:prstGeom>
          <a:noFill/>
        </p:spPr>
        <p:txBody>
          <a:bodyPr wrap="square" anchor="ctr" lIns="0" rIns="0" tIns="0" bIns="0">
            <a:spAutoFit/>
          </a:bodyPr>
          <a:lstStyle/>
          <a:p>
            <a:pPr algn="ctr"/>
            <a:r>
              <a:rPr sz="1700" b="0">
                <a:solidFill>
                  <a:srgbClr val="F2F6FA"/>
                </a:solidFill>
                <a:latin typeface="Calibri"/>
              </a:rPr>
              <a:t>Silver Oak University  ·  Department of Mathematics &amp; Statistics</a:t>
            </a:r>
          </a:p>
        </p:txBody>
      </p:sp>
      <p:sp>
        <p:nvSpPr>
          <p:cNvPr id="6" name="TextBox 5"/>
          <p:cNvSpPr txBox="1"/>
          <p:nvPr/>
        </p:nvSpPr>
        <p:spPr>
          <a:xfrm>
            <a:off x="914400" y="6035040"/>
            <a:ext cx="10360152" cy="822960"/>
          </a:xfrm>
          <a:prstGeom prst="rect">
            <a:avLst/>
          </a:prstGeom>
          <a:noFill/>
        </p:spPr>
        <p:txBody>
          <a:bodyPr wrap="square" anchor="ctr" lIns="0" rIns="0" tIns="0" bIns="0">
            <a:spAutoFit/>
          </a:bodyPr>
          <a:lstStyle/>
          <a:p>
            <a:pPr algn="ctr"/>
            <a:r>
              <a:rPr sz="1500" b="0">
                <a:solidFill>
                  <a:srgbClr val="6E8CA6"/>
                </a:solidFill>
                <a:latin typeface="Calibri"/>
              </a:rPr>
              <a:t>~ Prof. Rivera's edition  ·  Fall 2026  ·  built with thecoursemaker.com</a:t>
            </a:r>
          </a:p>
        </p:txBody>
      </p:sp>
      <p:sp>
        <p:nvSpPr>
          <p:cNvPr id="7" name="TextBox 6"/>
          <p:cNvSpPr txBox="1"/>
          <p:nvPr/>
        </p:nvSpPr>
        <p:spPr>
          <a:xfrm>
            <a:off x="11430000" y="6355080"/>
            <a:ext cx="548640" cy="365760"/>
          </a:xfrm>
          <a:prstGeom prst="rect">
            <a:avLst/>
          </a:prstGeom>
          <a:noFill/>
        </p:spPr>
        <p:txBody>
          <a:bodyPr wrap="square" anchor="ctr" lIns="0" rIns="0" tIns="0" bIns="0">
            <a:spAutoFit/>
          </a:bodyPr>
          <a:lstStyle/>
          <a:p>
            <a:pPr algn="r"/>
            <a:r>
              <a:rPr sz="1100" b="0">
                <a:solidFill>
                  <a:srgbClr val="6E8CA6"/>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371600"/>
            <a:ext cx="10725912" cy="457200"/>
          </a:xfrm>
          <a:prstGeom prst="rect">
            <a:avLst/>
          </a:prstGeom>
          <a:noFill/>
        </p:spPr>
        <p:txBody>
          <a:bodyPr wrap="square" anchor="ctr" lIns="0" rIns="0" tIns="0" bIns="0">
            <a:spAutoFit/>
          </a:bodyPr>
          <a:lstStyle/>
          <a:p>
            <a:pPr algn="ctr"/>
            <a:r>
              <a:rPr sz="1500" b="1" spc="150">
                <a:solidFill>
                  <a:srgbClr val="8FB8D9"/>
                </a:solidFill>
                <a:latin typeface="Calibri"/>
              </a:rPr>
              <a:t>OBJECTIVE 6  ·  THE WORDING THAT COSTS POINTS</a:t>
            </a:r>
          </a:p>
        </p:txBody>
      </p:sp>
      <p:sp>
        <p:nvSpPr>
          <p:cNvPr id="3" name="TextBox 2"/>
          <p:cNvSpPr txBox="1"/>
          <p:nvPr/>
        </p:nvSpPr>
        <p:spPr>
          <a:xfrm>
            <a:off x="548640" y="2103120"/>
            <a:ext cx="11091672" cy="1188720"/>
          </a:xfrm>
          <a:prstGeom prst="rect">
            <a:avLst/>
          </a:prstGeom>
          <a:noFill/>
        </p:spPr>
        <p:txBody>
          <a:bodyPr wrap="square" anchor="ctr" lIns="0" rIns="0" tIns="0" bIns="0">
            <a:spAutoFit/>
          </a:bodyPr>
          <a:lstStyle/>
          <a:p>
            <a:pPr algn="ctr"/>
            <a:r>
              <a:rPr sz="5600" b="1">
                <a:solidFill>
                  <a:srgbClr val="FFFFFF"/>
                </a:solidFill>
                <a:latin typeface="Calibri"/>
              </a:rPr>
              <a:t>“95% confident”</a:t>
            </a:r>
          </a:p>
        </p:txBody>
      </p:sp>
      <p:sp>
        <p:nvSpPr>
          <p:cNvPr id="4" name="TextBox 3"/>
          <p:cNvSpPr txBox="1"/>
          <p:nvPr/>
        </p:nvSpPr>
        <p:spPr>
          <a:xfrm>
            <a:off x="914400" y="3566160"/>
            <a:ext cx="10360152" cy="822960"/>
          </a:xfrm>
          <a:prstGeom prst="rect">
            <a:avLst/>
          </a:prstGeom>
          <a:noFill/>
        </p:spPr>
        <p:txBody>
          <a:bodyPr wrap="square" anchor="ctr" lIns="0" rIns="0" tIns="0" bIns="0">
            <a:spAutoFit/>
          </a:bodyPr>
          <a:lstStyle/>
          <a:p>
            <a:pPr algn="ctr"/>
            <a:r>
              <a:rPr sz="2200" b="0">
                <a:solidFill>
                  <a:srgbClr val="5AC8E0"/>
                </a:solidFill>
                <a:latin typeface="Calibri"/>
              </a:rPr>
              <a:t>NOT “a 95% probability the true mean is in THIS interval.”</a:t>
            </a:r>
          </a:p>
        </p:txBody>
      </p:sp>
      <p:sp>
        <p:nvSpPr>
          <p:cNvPr id="5" name="TextBox 4"/>
          <p:cNvSpPr txBox="1"/>
          <p:nvPr/>
        </p:nvSpPr>
        <p:spPr>
          <a:xfrm>
            <a:off x="914400" y="4526280"/>
            <a:ext cx="10360152" cy="822960"/>
          </a:xfrm>
          <a:prstGeom prst="rect">
            <a:avLst/>
          </a:prstGeom>
          <a:noFill/>
        </p:spPr>
        <p:txBody>
          <a:bodyPr wrap="square" anchor="ctr" lIns="0" rIns="0" tIns="0" bIns="0">
            <a:spAutoFit/>
          </a:bodyPr>
          <a:lstStyle/>
          <a:p>
            <a:pPr algn="ctr"/>
            <a:r>
              <a:rPr sz="2000" b="0">
                <a:solidFill>
                  <a:srgbClr val="F2F6FA"/>
                </a:solidFill>
                <a:latin typeface="Calibri"/>
              </a:rPr>
              <a:t>Repeat the sampling many times — about 95% of the intervals catch the parameter.</a:t>
            </a:r>
          </a:p>
        </p:txBody>
      </p:sp>
      <p:sp>
        <p:nvSpPr>
          <p:cNvPr id="6" name="TextBox 5"/>
          <p:cNvSpPr txBox="1"/>
          <p:nvPr/>
        </p:nvSpPr>
        <p:spPr>
          <a:xfrm>
            <a:off x="914400" y="5349240"/>
            <a:ext cx="10360152" cy="822960"/>
          </a:xfrm>
          <a:prstGeom prst="rect">
            <a:avLst/>
          </a:prstGeom>
          <a:noFill/>
        </p:spPr>
        <p:txBody>
          <a:bodyPr wrap="square" anchor="ctr" lIns="0" rIns="0" tIns="0" bIns="0">
            <a:spAutoFit/>
          </a:bodyPr>
          <a:lstStyle/>
          <a:p>
            <a:pPr algn="ctr"/>
            <a:r>
              <a:rPr sz="1800" b="0">
                <a:solidFill>
                  <a:srgbClr val="8FB8D9"/>
                </a:solidFill>
                <a:latin typeface="Calibri"/>
              </a:rPr>
              <a:t>“95% of nets like this catch the fish.”  The parameter is fixed; the net moves.</a:t>
            </a:r>
          </a:p>
        </p:txBody>
      </p:sp>
      <p:sp>
        <p:nvSpPr>
          <p:cNvPr id="7" name="TextBox 6"/>
          <p:cNvSpPr txBox="1"/>
          <p:nvPr/>
        </p:nvSpPr>
        <p:spPr>
          <a:xfrm>
            <a:off x="11430000" y="6355080"/>
            <a:ext cx="548640" cy="365760"/>
          </a:xfrm>
          <a:prstGeom prst="rect">
            <a:avLst/>
          </a:prstGeom>
          <a:noFill/>
        </p:spPr>
        <p:txBody>
          <a:bodyPr wrap="square" anchor="ctr" lIns="0" rIns="0" tIns="0" bIns="0">
            <a:spAutoFit/>
          </a:bodyPr>
          <a:lstStyle/>
          <a:p>
            <a:pPr algn="r"/>
            <a:r>
              <a:rPr sz="1100" b="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097280"/>
            <a:ext cx="10725912" cy="457200"/>
          </a:xfrm>
          <a:prstGeom prst="rect">
            <a:avLst/>
          </a:prstGeom>
          <a:noFill/>
        </p:spPr>
        <p:txBody>
          <a:bodyPr wrap="square" anchor="ctr" lIns="0" rIns="0" tIns="0" bIns="0">
            <a:spAutoFit/>
          </a:bodyPr>
          <a:lstStyle/>
          <a:p>
            <a:pPr algn="ctr"/>
            <a:r>
              <a:rPr sz="1500" b="1" spc="150">
                <a:solidFill>
                  <a:srgbClr val="8FB8D9"/>
                </a:solidFill>
                <a:latin typeface="Calibri"/>
              </a:rPr>
              <a:t>OBJECTIVE 7  ·  WEIGH THE EVIDENCE</a:t>
            </a:r>
          </a:p>
        </p:txBody>
      </p:sp>
      <p:sp>
        <p:nvSpPr>
          <p:cNvPr id="3" name="TextBox 2"/>
          <p:cNvSpPr txBox="1"/>
          <p:nvPr/>
        </p:nvSpPr>
        <p:spPr>
          <a:xfrm>
            <a:off x="548640" y="1920240"/>
            <a:ext cx="11091672" cy="914400"/>
          </a:xfrm>
          <a:prstGeom prst="rect">
            <a:avLst/>
          </a:prstGeom>
          <a:noFill/>
        </p:spPr>
        <p:txBody>
          <a:bodyPr wrap="square" anchor="ctr" lIns="0" rIns="0" tIns="0" bIns="0">
            <a:spAutoFit/>
          </a:bodyPr>
          <a:lstStyle/>
          <a:p>
            <a:pPr algn="ctr"/>
            <a:r>
              <a:rPr sz="4600" b="1">
                <a:solidFill>
                  <a:srgbClr val="FFFFFF"/>
                </a:solidFill>
                <a:latin typeface="Calibri"/>
              </a:rPr>
              <a:t>p  &lt;  α   →   reject H₀</a:t>
            </a:r>
          </a:p>
        </p:txBody>
      </p:sp>
      <p:sp>
        <p:nvSpPr>
          <p:cNvPr id="4" name="TextBox 3"/>
          <p:cNvSpPr txBox="1"/>
          <p:nvPr/>
        </p:nvSpPr>
        <p:spPr>
          <a:xfrm>
            <a:off x="914400" y="3063240"/>
            <a:ext cx="10360152" cy="640080"/>
          </a:xfrm>
          <a:prstGeom prst="rect">
            <a:avLst/>
          </a:prstGeom>
          <a:noFill/>
        </p:spPr>
        <p:txBody>
          <a:bodyPr wrap="square" anchor="ctr" lIns="0" rIns="0" tIns="0" bIns="0">
            <a:spAutoFit/>
          </a:bodyPr>
          <a:lstStyle/>
          <a:p>
            <a:pPr algn="ctr"/>
            <a:r>
              <a:rPr sz="2000" b="0">
                <a:solidFill>
                  <a:srgbClr val="F2F6FA"/>
                </a:solidFill>
                <a:latin typeface="Calibri"/>
              </a:rPr>
              <a:t>H₀ = no effect (status quo)        Hₐ = what we suspect</a:t>
            </a:r>
          </a:p>
        </p:txBody>
      </p:sp>
      <p:sp>
        <p:nvSpPr>
          <p:cNvPr id="5" name="TextBox 4"/>
          <p:cNvSpPr txBox="1"/>
          <p:nvPr/>
        </p:nvSpPr>
        <p:spPr>
          <a:xfrm>
            <a:off x="914400" y="3840480"/>
            <a:ext cx="10360152" cy="731520"/>
          </a:xfrm>
          <a:prstGeom prst="rect">
            <a:avLst/>
          </a:prstGeom>
          <a:noFill/>
        </p:spPr>
        <p:txBody>
          <a:bodyPr wrap="square" anchor="ctr" lIns="0" rIns="0" tIns="0" bIns="0">
            <a:spAutoFit/>
          </a:bodyPr>
          <a:lstStyle/>
          <a:p>
            <a:pPr algn="ctr"/>
            <a:r>
              <a:rPr sz="2000" b="0">
                <a:solidFill>
                  <a:srgbClr val="5AC8E0"/>
                </a:solidFill>
                <a:latin typeface="Calibri"/>
              </a:rPr>
              <a:t>p = P(data this extreme IF H₀ is true).  Compare it to α (usually 0.05).</a:t>
            </a:r>
          </a:p>
        </p:txBody>
      </p:sp>
      <p:sp>
        <p:nvSpPr>
          <p:cNvPr id="6" name="TextBox 5"/>
          <p:cNvSpPr txBox="1"/>
          <p:nvPr/>
        </p:nvSpPr>
        <p:spPr>
          <a:xfrm>
            <a:off x="914400" y="4846320"/>
            <a:ext cx="10360152" cy="822960"/>
          </a:xfrm>
          <a:prstGeom prst="rect">
            <a:avLst/>
          </a:prstGeom>
          <a:noFill/>
        </p:spPr>
        <p:txBody>
          <a:bodyPr wrap="square" anchor="ctr" lIns="0" rIns="0" tIns="0" bIns="0">
            <a:spAutoFit/>
          </a:bodyPr>
          <a:lstStyle/>
          <a:p>
            <a:pPr algn="ctr"/>
            <a:r>
              <a:rPr sz="2000" b="0">
                <a:solidFill>
                  <a:srgbClr val="8FB8D9"/>
                </a:solidFill>
                <a:latin typeface="Calibri"/>
              </a:rPr>
              <a:t>p ≥ α → fail to reject (not enough evidence — NOT “H₀ proven true”).</a:t>
            </a:r>
          </a:p>
        </p:txBody>
      </p:sp>
      <p:sp>
        <p:nvSpPr>
          <p:cNvPr id="7" name="TextBox 6"/>
          <p:cNvSpPr txBox="1"/>
          <p:nvPr/>
        </p:nvSpPr>
        <p:spPr>
          <a:xfrm>
            <a:off x="914400" y="5532120"/>
            <a:ext cx="10360152" cy="822960"/>
          </a:xfrm>
          <a:prstGeom prst="rect">
            <a:avLst/>
          </a:prstGeom>
          <a:noFill/>
        </p:spPr>
        <p:txBody>
          <a:bodyPr wrap="square" anchor="ctr" lIns="0" rIns="0" tIns="0" bIns="0">
            <a:spAutoFit/>
          </a:bodyPr>
          <a:lstStyle/>
          <a:p>
            <a:pPr algn="ctr"/>
            <a:r>
              <a:rPr sz="1800" b="0">
                <a:solidFill>
                  <a:srgbClr val="5AC8E0"/>
                </a:solidFill>
                <a:latin typeface="Calibri"/>
              </a:rPr>
              <a:t>Significant = “probably not zero,” not “large.”</a:t>
            </a:r>
          </a:p>
        </p:txBody>
      </p:sp>
      <p:sp>
        <p:nvSpPr>
          <p:cNvPr id="8" name="TextBox 7"/>
          <p:cNvSpPr txBox="1"/>
          <p:nvPr/>
        </p:nvSpPr>
        <p:spPr>
          <a:xfrm>
            <a:off x="11430000" y="6355080"/>
            <a:ext cx="548640" cy="365760"/>
          </a:xfrm>
          <a:prstGeom prst="rect">
            <a:avLst/>
          </a:prstGeom>
          <a:noFill/>
        </p:spPr>
        <p:txBody>
          <a:bodyPr wrap="square" anchor="ctr" lIns="0" rIns="0" tIns="0" bIns="0">
            <a:spAutoFit/>
          </a:bodyPr>
          <a:lstStyle/>
          <a:p>
            <a:pPr algn="r"/>
            <a:r>
              <a:rPr sz="1100" b="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914400"/>
            <a:ext cx="10725912" cy="457200"/>
          </a:xfrm>
          <a:prstGeom prst="rect">
            <a:avLst/>
          </a:prstGeom>
          <a:noFill/>
        </p:spPr>
        <p:txBody>
          <a:bodyPr wrap="square" anchor="ctr" lIns="0" rIns="0" tIns="0" bIns="0">
            <a:spAutoFit/>
          </a:bodyPr>
          <a:lstStyle/>
          <a:p>
            <a:pPr algn="ctr"/>
            <a:r>
              <a:rPr sz="1500" b="1" spc="150">
                <a:solidFill>
                  <a:srgbClr val="8FB8D9"/>
                </a:solidFill>
                <a:latin typeface="Calibri"/>
              </a:rPr>
              <a:t>OBJECTIVE 8  ·  DRAW THE LINE, THEN TEST IT</a:t>
            </a:r>
          </a:p>
        </p:txBody>
      </p:sp>
      <p:sp>
        <p:nvSpPr>
          <p:cNvPr id="3" name="TextBox 2"/>
          <p:cNvSpPr txBox="1"/>
          <p:nvPr/>
        </p:nvSpPr>
        <p:spPr>
          <a:xfrm>
            <a:off x="548640" y="1463040"/>
            <a:ext cx="11091672" cy="914400"/>
          </a:xfrm>
          <a:prstGeom prst="rect">
            <a:avLst/>
          </a:prstGeom>
          <a:noFill/>
        </p:spPr>
        <p:txBody>
          <a:bodyPr wrap="square" anchor="ctr" lIns="0" rIns="0" tIns="0" bIns="0">
            <a:spAutoFit/>
          </a:bodyPr>
          <a:lstStyle/>
          <a:p>
            <a:pPr algn="ctr"/>
            <a:r>
              <a:rPr sz="5200" b="1">
                <a:solidFill>
                  <a:srgbClr val="FFFFFF"/>
                </a:solidFill>
                <a:latin typeface="Calibri"/>
              </a:rPr>
              <a:t>ŷ = b₀ + b₁x</a:t>
            </a:r>
          </a:p>
        </p:txBody>
      </p:sp>
      <p:sp>
        <p:nvSpPr>
          <p:cNvPr id="4" name="TextBox 3"/>
          <p:cNvSpPr txBox="1"/>
          <p:nvPr/>
        </p:nvSpPr>
        <p:spPr>
          <a:xfrm>
            <a:off x="914400" y="2606040"/>
            <a:ext cx="10360152" cy="640080"/>
          </a:xfrm>
          <a:prstGeom prst="rect">
            <a:avLst/>
          </a:prstGeom>
          <a:noFill/>
        </p:spPr>
        <p:txBody>
          <a:bodyPr wrap="square" anchor="ctr" lIns="0" rIns="0" tIns="0" bIns="0">
            <a:spAutoFit/>
          </a:bodyPr>
          <a:lstStyle/>
          <a:p>
            <a:pPr algn="ctr"/>
            <a:r>
              <a:rPr sz="1800" b="0">
                <a:solidFill>
                  <a:srgbClr val="F2F6FA"/>
                </a:solidFill>
                <a:latin typeface="Calibri"/>
              </a:rPr>
              <a:t>slope = per-one-x change in ŷ  ·  intercept = ŷ at x=0  ·  r² = variation explained</a:t>
            </a:r>
          </a:p>
        </p:txBody>
      </p:sp>
      <p:sp>
        <p:nvSpPr>
          <p:cNvPr id="5" name="TextBox 4"/>
          <p:cNvSpPr txBox="1"/>
          <p:nvPr/>
        </p:nvSpPr>
        <p:spPr>
          <a:xfrm>
            <a:off x="914400" y="3383280"/>
            <a:ext cx="10360152" cy="731520"/>
          </a:xfrm>
          <a:prstGeom prst="rect">
            <a:avLst/>
          </a:prstGeom>
          <a:noFill/>
        </p:spPr>
        <p:txBody>
          <a:bodyPr wrap="square" anchor="ctr" lIns="0" rIns="0" tIns="0" bIns="0">
            <a:spAutoFit/>
          </a:bodyPr>
          <a:lstStyle/>
          <a:p>
            <a:pPr algn="ctr"/>
            <a:r>
              <a:rPr sz="2200" b="0">
                <a:solidFill>
                  <a:srgbClr val="5AC8E0"/>
                </a:solidFill>
                <a:latin typeface="Calibri"/>
              </a:rPr>
              <a:t>ŷ = 50 + 4x,  r² = 0.99,  p = 0.001 → slope is significant (real, not noise).</a:t>
            </a:r>
          </a:p>
        </p:txBody>
      </p:sp>
      <p:sp>
        <p:nvSpPr>
          <p:cNvPr id="6" name="TextBox 5"/>
          <p:cNvSpPr txBox="1"/>
          <p:nvPr/>
        </p:nvSpPr>
        <p:spPr>
          <a:xfrm>
            <a:off x="914400" y="4434840"/>
            <a:ext cx="10360152" cy="822960"/>
          </a:xfrm>
          <a:prstGeom prst="rect">
            <a:avLst/>
          </a:prstGeom>
          <a:noFill/>
        </p:spPr>
        <p:txBody>
          <a:bodyPr wrap="square" anchor="ctr" lIns="0" rIns="0" tIns="0" bIns="0">
            <a:spAutoFit/>
          </a:bodyPr>
          <a:lstStyle/>
          <a:p>
            <a:pPr algn="ctr"/>
            <a:r>
              <a:rPr sz="2000" b="0">
                <a:solidFill>
                  <a:srgbClr val="8FB8D9"/>
                </a:solidFill>
                <a:latin typeface="Calibri"/>
              </a:rPr>
              <a:t>Inference for the slope: H₀ slope = 0.  Low p, slope's legit.</a:t>
            </a:r>
          </a:p>
        </p:txBody>
      </p:sp>
      <p:sp>
        <p:nvSpPr>
          <p:cNvPr id="7" name="TextBox 6"/>
          <p:cNvSpPr txBox="1"/>
          <p:nvPr/>
        </p:nvSpPr>
        <p:spPr>
          <a:xfrm>
            <a:off x="914400" y="5120640"/>
            <a:ext cx="10360152" cy="822960"/>
          </a:xfrm>
          <a:prstGeom prst="rect">
            <a:avLst/>
          </a:prstGeom>
          <a:noFill/>
        </p:spPr>
        <p:txBody>
          <a:bodyPr wrap="square" anchor="ctr" lIns="0" rIns="0" tIns="0" bIns="0">
            <a:spAutoFit/>
          </a:bodyPr>
          <a:lstStyle/>
          <a:p>
            <a:pPr algn="ctr"/>
            <a:r>
              <a:rPr sz="1800" b="0">
                <a:solidFill>
                  <a:srgbClr val="5AC8E0"/>
                </a:solidFill>
                <a:latin typeface="Calibri"/>
              </a:rPr>
              <a:t>Still observational → a link, not a cause.  Don't extrapolate off the map.</a:t>
            </a:r>
          </a:p>
        </p:txBody>
      </p:sp>
      <p:sp>
        <p:nvSpPr>
          <p:cNvPr id="8" name="TextBox 7"/>
          <p:cNvSpPr txBox="1"/>
          <p:nvPr/>
        </p:nvSpPr>
        <p:spPr>
          <a:xfrm>
            <a:off x="11430000" y="6355080"/>
            <a:ext cx="548640" cy="365760"/>
          </a:xfrm>
          <a:prstGeom prst="rect">
            <a:avLst/>
          </a:prstGeom>
          <a:noFill/>
        </p:spPr>
        <p:txBody>
          <a:bodyPr wrap="square" anchor="ctr" lIns="0" rIns="0" tIns="0" bIns="0">
            <a:spAutoFit/>
          </a:bodyPr>
          <a:lstStyle/>
          <a:p>
            <a:pPr algn="r"/>
            <a:r>
              <a:rPr sz="1100" b="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051560"/>
            <a:ext cx="10725912" cy="457200"/>
          </a:xfrm>
          <a:prstGeom prst="rect">
            <a:avLst/>
          </a:prstGeom>
          <a:noFill/>
        </p:spPr>
        <p:txBody>
          <a:bodyPr wrap="square" anchor="ctr" lIns="0" rIns="0" tIns="0" bIns="0">
            <a:spAutoFit/>
          </a:bodyPr>
          <a:lstStyle/>
          <a:p>
            <a:pPr algn="ctr"/>
            <a:r>
              <a:rPr sz="1500" b="1" spc="150">
                <a:solidFill>
                  <a:srgbClr val="8FB8D9"/>
                </a:solidFill>
                <a:latin typeface="Calibri"/>
              </a:rPr>
              <a:t>ONE LAST AUDIT  ·  THE TOOL DRAFTS, YOU JUDGE</a:t>
            </a:r>
          </a:p>
        </p:txBody>
      </p:sp>
      <p:sp>
        <p:nvSpPr>
          <p:cNvPr id="3" name="TextBox 2"/>
          <p:cNvSpPr txBox="1"/>
          <p:nvPr/>
        </p:nvSpPr>
        <p:spPr>
          <a:xfrm>
            <a:off x="548640" y="1691640"/>
            <a:ext cx="11091672" cy="914400"/>
          </a:xfrm>
          <a:prstGeom prst="rect">
            <a:avLst/>
          </a:prstGeom>
          <a:noFill/>
        </p:spPr>
        <p:txBody>
          <a:bodyPr wrap="square" anchor="ctr" lIns="0" rIns="0" tIns="0" bIns="0">
            <a:spAutoFit/>
          </a:bodyPr>
          <a:lstStyle/>
          <a:p>
            <a:pPr algn="ctr"/>
            <a:r>
              <a:rPr sz="5200" b="1">
                <a:solidFill>
                  <a:srgbClr val="FFFFFF"/>
                </a:solidFill>
                <a:latin typeface="Calibri"/>
              </a:rPr>
              <a:t>Audit the AI</a:t>
            </a:r>
          </a:p>
        </p:txBody>
      </p:sp>
      <p:sp>
        <p:nvSpPr>
          <p:cNvPr id="4" name="TextBox 3"/>
          <p:cNvSpPr txBox="1"/>
          <p:nvPr/>
        </p:nvSpPr>
        <p:spPr>
          <a:xfrm>
            <a:off x="914400" y="2880360"/>
            <a:ext cx="10360152" cy="822960"/>
          </a:xfrm>
          <a:prstGeom prst="rect">
            <a:avLst/>
          </a:prstGeom>
          <a:noFill/>
        </p:spPr>
        <p:txBody>
          <a:bodyPr wrap="square" anchor="ctr" lIns="0" rIns="0" tIns="0" bIns="0">
            <a:spAutoFit/>
          </a:bodyPr>
          <a:lstStyle/>
          <a:p>
            <a:pPr algn="ctr"/>
            <a:r>
              <a:rPr sz="1900" b="0">
                <a:solidFill>
                  <a:srgbClr val="F2F6FA"/>
                </a:solidFill>
                <a:latin typeface="Calibri"/>
              </a:rPr>
              <a:t>Ask a chatbot:  is there a 95% probability the mean is in (13,15)?  does p=0.20 prove no effect?</a:t>
            </a:r>
          </a:p>
        </p:txBody>
      </p:sp>
      <p:sp>
        <p:nvSpPr>
          <p:cNvPr id="5" name="TextBox 4"/>
          <p:cNvSpPr txBox="1"/>
          <p:nvPr/>
        </p:nvSpPr>
        <p:spPr>
          <a:xfrm>
            <a:off x="822960" y="3657600"/>
            <a:ext cx="10543032" cy="1554480"/>
          </a:xfrm>
          <a:prstGeom prst="rect">
            <a:avLst/>
          </a:prstGeom>
          <a:noFill/>
        </p:spPr>
        <p:txBody>
          <a:bodyPr wrap="square" anchor="ctr" lIns="0" rIns="0" tIns="0" bIns="0">
            <a:spAutoFit/>
          </a:bodyPr>
          <a:lstStyle/>
          <a:p>
            <a:pPr algn="ctr"/>
            <a:r>
              <a:rPr sz="2000" b="0">
                <a:solidFill>
                  <a:srgbClr val="F2F6FA"/>
                </a:solidFill>
                <a:latin typeface="Calibri"/>
              </a:rPr>
              <a:t>It endorses the </a:t>
            </a:r>
            <a:r>
              <a:rPr sz="2000" b="1">
                <a:solidFill>
                  <a:srgbClr val="5AC8E0"/>
                </a:solidFill>
                <a:latin typeface="Calibri"/>
              </a:rPr>
              <a:t>“95% probability this interval”</a:t>
            </a:r>
            <a:r>
              <a:rPr sz="2000" b="0">
                <a:solidFill>
                  <a:srgbClr val="F2F6FA"/>
                </a:solidFill>
                <a:latin typeface="Calibri"/>
              </a:rPr>
              <a:t> wording …</a:t>
            </a:r>
          </a:p>
          <a:p>
            <a:pPr algn="ctr"/>
            <a:r>
              <a:rPr sz="2000" b="0">
                <a:solidFill>
                  <a:srgbClr val="F2F6FA"/>
                </a:solidFill>
                <a:latin typeface="Calibri"/>
              </a:rPr>
              <a:t>… and reads </a:t>
            </a:r>
            <a:r>
              <a:rPr sz="2000" b="1">
                <a:solidFill>
                  <a:srgbClr val="5AC8E0"/>
                </a:solidFill>
                <a:latin typeface="Calibri"/>
              </a:rPr>
              <a:t>p = 0.20 as “proof of no effect.”</a:t>
            </a:r>
          </a:p>
        </p:txBody>
      </p:sp>
      <p:sp>
        <p:nvSpPr>
          <p:cNvPr id="6" name="TextBox 5"/>
          <p:cNvSpPr txBox="1"/>
          <p:nvPr/>
        </p:nvSpPr>
        <p:spPr>
          <a:xfrm>
            <a:off x="914400" y="5440680"/>
            <a:ext cx="10360152" cy="822960"/>
          </a:xfrm>
          <a:prstGeom prst="rect">
            <a:avLst/>
          </a:prstGeom>
          <a:noFill/>
        </p:spPr>
        <p:txBody>
          <a:bodyPr wrap="square" anchor="ctr" lIns="0" rIns="0" tIns="0" bIns="0">
            <a:spAutoFit/>
          </a:bodyPr>
          <a:lstStyle/>
          <a:p>
            <a:pPr algn="ctr"/>
            <a:r>
              <a:rPr sz="1800" b="0">
                <a:solidFill>
                  <a:srgbClr val="8FB8D9"/>
                </a:solidFill>
                <a:latin typeface="Calibri"/>
              </a:rPr>
              <a:t>Both are wrong. Catch the model — that's the whole job, all semester.</a:t>
            </a:r>
          </a:p>
        </p:txBody>
      </p:sp>
      <p:sp>
        <p:nvSpPr>
          <p:cNvPr id="7" name="TextBox 6"/>
          <p:cNvSpPr txBox="1"/>
          <p:nvPr/>
        </p:nvSpPr>
        <p:spPr>
          <a:xfrm>
            <a:off x="11430000" y="6355080"/>
            <a:ext cx="548640" cy="365760"/>
          </a:xfrm>
          <a:prstGeom prst="rect">
            <a:avLst/>
          </a:prstGeom>
          <a:noFill/>
        </p:spPr>
        <p:txBody>
          <a:bodyPr wrap="square" anchor="ctr" lIns="0" rIns="0" tIns="0" bIns="0">
            <a:spAutoFit/>
          </a:bodyPr>
          <a:lstStyle/>
          <a:p>
            <a:pPr algn="r"/>
            <a:r>
              <a:rPr sz="1100" b="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640080"/>
            <a:ext cx="10725912" cy="457200"/>
          </a:xfrm>
          <a:prstGeom prst="rect">
            <a:avLst/>
          </a:prstGeom>
          <a:noFill/>
        </p:spPr>
        <p:txBody>
          <a:bodyPr wrap="square" anchor="ctr" lIns="0" rIns="0" tIns="0" bIns="0">
            <a:spAutoFit/>
          </a:bodyPr>
          <a:lstStyle/>
          <a:p>
            <a:pPr algn="ctr"/>
            <a:r>
              <a:rPr sz="1500" b="1" spc="150">
                <a:solidFill>
                  <a:srgbClr val="8FB8D9"/>
                </a:solidFill>
                <a:latin typeface="Calibri"/>
              </a:rPr>
              <a:t>THE FINAL  ·  WHAT'S ON IT &amp; HOW TO PREP</a:t>
            </a:r>
          </a:p>
        </p:txBody>
      </p:sp>
      <p:sp>
        <p:nvSpPr>
          <p:cNvPr id="3" name="TextBox 2"/>
          <p:cNvSpPr txBox="1"/>
          <p:nvPr/>
        </p:nvSpPr>
        <p:spPr>
          <a:xfrm>
            <a:off x="548640" y="1188720"/>
            <a:ext cx="11091672" cy="822960"/>
          </a:xfrm>
          <a:prstGeom prst="rect">
            <a:avLst/>
          </a:prstGeom>
          <a:noFill/>
        </p:spPr>
        <p:txBody>
          <a:bodyPr wrap="square" anchor="ctr" lIns="0" rIns="0" tIns="0" bIns="0">
            <a:spAutoFit/>
          </a:bodyPr>
          <a:lstStyle/>
          <a:p>
            <a:pPr algn="ctr"/>
            <a:r>
              <a:rPr sz="4600" b="1">
                <a:solidFill>
                  <a:srgbClr val="FFFFFF"/>
                </a:solidFill>
                <a:latin typeface="Calibri"/>
              </a:rPr>
              <a:t>Objectives 1–8</a:t>
            </a:r>
          </a:p>
        </p:txBody>
      </p:sp>
      <p:sp>
        <p:nvSpPr>
          <p:cNvPr id="4" name="TextBox 3"/>
          <p:cNvSpPr txBox="1"/>
          <p:nvPr/>
        </p:nvSpPr>
        <p:spPr>
          <a:xfrm>
            <a:off x="914400" y="2286000"/>
            <a:ext cx="10360152" cy="548640"/>
          </a:xfrm>
          <a:prstGeom prst="rect">
            <a:avLst/>
          </a:prstGeom>
          <a:noFill/>
        </p:spPr>
        <p:txBody>
          <a:bodyPr wrap="square" anchor="ctr" lIns="0" rIns="0" tIns="0" bIns="0">
            <a:spAutoFit/>
          </a:bodyPr>
          <a:lstStyle/>
          <a:p>
            <a:pPr algn="ctr"/>
            <a:r>
              <a:rPr sz="1700" b="0">
                <a:solidFill>
                  <a:srgbClr val="8FB8D9"/>
                </a:solidFill>
                <a:latin typeface="Calibri"/>
              </a:rPr>
              <a:t>Cumulative over Weeks 1–15  ·  30% of the grade  ·  window opens Mon Dec 14, due Fri Dec 18</a:t>
            </a:r>
          </a:p>
        </p:txBody>
      </p:sp>
      <p:sp>
        <p:nvSpPr>
          <p:cNvPr id="5" name="TextBox 4"/>
          <p:cNvSpPr txBox="1"/>
          <p:nvPr/>
        </p:nvSpPr>
        <p:spPr>
          <a:xfrm>
            <a:off x="1188720" y="3017520"/>
            <a:ext cx="3200400" cy="713232"/>
          </a:xfrm>
          <a:prstGeom prst="rect">
            <a:avLst/>
          </a:prstGeom>
          <a:noFill/>
        </p:spPr>
        <p:txBody>
          <a:bodyPr wrap="square" anchor="ctr" lIns="0" rIns="0" tIns="0" bIns="0">
            <a:spAutoFit/>
          </a:bodyPr>
          <a:lstStyle/>
          <a:p>
            <a:pPr algn="l"/>
            <a:r>
              <a:rPr sz="1800" b="1">
                <a:solidFill>
                  <a:srgbClr val="FFFFFF"/>
                </a:solidFill>
                <a:latin typeface="Calibri"/>
              </a:rPr>
              <a:t>STUDY GUIDE</a:t>
            </a:r>
          </a:p>
        </p:txBody>
      </p:sp>
      <p:sp>
        <p:nvSpPr>
          <p:cNvPr id="6" name="TextBox 5"/>
          <p:cNvSpPr txBox="1"/>
          <p:nvPr/>
        </p:nvSpPr>
        <p:spPr>
          <a:xfrm>
            <a:off x="4480560" y="3017520"/>
            <a:ext cx="6766560" cy="713232"/>
          </a:xfrm>
          <a:prstGeom prst="rect">
            <a:avLst/>
          </a:prstGeom>
          <a:noFill/>
        </p:spPr>
        <p:txBody>
          <a:bodyPr wrap="square" anchor="ctr" lIns="0" rIns="0" tIns="0" bIns="0">
            <a:spAutoFit/>
          </a:bodyPr>
          <a:lstStyle/>
          <a:p>
            <a:pPr algn="l"/>
            <a:r>
              <a:rPr sz="1600" b="0">
                <a:solidFill>
                  <a:srgbClr val="F2F6FA"/>
                </a:solidFill>
                <a:latin typeface="Calibri"/>
              </a:rPr>
              <a:t>work it FIRST — the checklist of every move across the eight objectives</a:t>
            </a:r>
          </a:p>
        </p:txBody>
      </p:sp>
      <p:sp>
        <p:nvSpPr>
          <p:cNvPr id="7" name="TextBox 6"/>
          <p:cNvSpPr txBox="1"/>
          <p:nvPr/>
        </p:nvSpPr>
        <p:spPr>
          <a:xfrm>
            <a:off x="1188720" y="3730752"/>
            <a:ext cx="3200400" cy="713232"/>
          </a:xfrm>
          <a:prstGeom prst="rect">
            <a:avLst/>
          </a:prstGeom>
          <a:noFill/>
        </p:spPr>
        <p:txBody>
          <a:bodyPr wrap="square" anchor="ctr" lIns="0" rIns="0" tIns="0" bIns="0">
            <a:spAutoFit/>
          </a:bodyPr>
          <a:lstStyle/>
          <a:p>
            <a:pPr algn="l"/>
            <a:r>
              <a:rPr sz="1800" b="1">
                <a:solidFill>
                  <a:srgbClr val="FFFFFF"/>
                </a:solidFill>
                <a:latin typeface="Calibri"/>
              </a:rPr>
              <a:t>EXAM-PREP TUTORIAL</a:t>
            </a:r>
          </a:p>
        </p:txBody>
      </p:sp>
      <p:sp>
        <p:nvSpPr>
          <p:cNvPr id="8" name="TextBox 7"/>
          <p:cNvSpPr txBox="1"/>
          <p:nvPr/>
        </p:nvSpPr>
        <p:spPr>
          <a:xfrm>
            <a:off x="4480560" y="3730752"/>
            <a:ext cx="6766560" cy="713232"/>
          </a:xfrm>
          <a:prstGeom prst="rect">
            <a:avLst/>
          </a:prstGeom>
          <a:noFill/>
        </p:spPr>
        <p:txBody>
          <a:bodyPr wrap="square" anchor="ctr" lIns="0" rIns="0" tIns="0" bIns="0">
            <a:spAutoFit/>
          </a:bodyPr>
          <a:lstStyle/>
          <a:p>
            <a:pPr algn="l"/>
            <a:r>
              <a:rPr sz="1600" b="0">
                <a:solidFill>
                  <a:srgbClr val="F2F6FA"/>
                </a:solidFill>
                <a:latin typeface="Calibri"/>
              </a:rPr>
              <a:t>run it with an approved chatbot, then submit the share link</a:t>
            </a:r>
          </a:p>
        </p:txBody>
      </p:sp>
      <p:sp>
        <p:nvSpPr>
          <p:cNvPr id="9" name="TextBox 8"/>
          <p:cNvSpPr txBox="1"/>
          <p:nvPr/>
        </p:nvSpPr>
        <p:spPr>
          <a:xfrm>
            <a:off x="1188720" y="4443984"/>
            <a:ext cx="3200400" cy="713232"/>
          </a:xfrm>
          <a:prstGeom prst="rect">
            <a:avLst/>
          </a:prstGeom>
          <a:noFill/>
        </p:spPr>
        <p:txBody>
          <a:bodyPr wrap="square" anchor="ctr" lIns="0" rIns="0" tIns="0" bIns="0">
            <a:spAutoFit/>
          </a:bodyPr>
          <a:lstStyle/>
          <a:p>
            <a:pPr algn="l"/>
            <a:r>
              <a:rPr sz="1800" b="1">
                <a:solidFill>
                  <a:srgbClr val="FFFFFF"/>
                </a:solidFill>
                <a:latin typeface="Calibri"/>
              </a:rPr>
              <a:t>PRACTICE FINAL</a:t>
            </a:r>
          </a:p>
        </p:txBody>
      </p:sp>
      <p:sp>
        <p:nvSpPr>
          <p:cNvPr id="10" name="TextBox 9"/>
          <p:cNvSpPr txBox="1"/>
          <p:nvPr/>
        </p:nvSpPr>
        <p:spPr>
          <a:xfrm>
            <a:off x="4480560" y="4443984"/>
            <a:ext cx="6766560" cy="713232"/>
          </a:xfrm>
          <a:prstGeom prst="rect">
            <a:avLst/>
          </a:prstGeom>
          <a:noFill/>
        </p:spPr>
        <p:txBody>
          <a:bodyPr wrap="square" anchor="ctr" lIns="0" rIns="0" tIns="0" bIns="0">
            <a:spAutoFit/>
          </a:bodyPr>
          <a:lstStyle/>
          <a:p>
            <a:pPr algn="l"/>
            <a:r>
              <a:rPr sz="1600" b="0">
                <a:solidFill>
                  <a:srgbClr val="F2F6FA"/>
                </a:solidFill>
                <a:latin typeface="Calibri"/>
              </a:rPr>
              <a:t>sit it timed, then review every miss against the Study Guide</a:t>
            </a:r>
          </a:p>
        </p:txBody>
      </p:sp>
      <p:sp>
        <p:nvSpPr>
          <p:cNvPr id="11" name="TextBox 10"/>
          <p:cNvSpPr txBox="1"/>
          <p:nvPr/>
        </p:nvSpPr>
        <p:spPr>
          <a:xfrm>
            <a:off x="914400" y="5303520"/>
            <a:ext cx="10360152" cy="640080"/>
          </a:xfrm>
          <a:prstGeom prst="rect">
            <a:avLst/>
          </a:prstGeom>
          <a:noFill/>
        </p:spPr>
        <p:txBody>
          <a:bodyPr wrap="square" anchor="ctr" lIns="0" rIns="0" tIns="0" bIns="0">
            <a:spAutoFit/>
          </a:bodyPr>
          <a:lstStyle/>
          <a:p>
            <a:pPr algn="ctr"/>
            <a:r>
              <a:rPr sz="1800" b="0">
                <a:solidFill>
                  <a:srgbClr val="5AC8E0"/>
                </a:solidFill>
                <a:latin typeface="Calibri"/>
              </a:rPr>
              <a:t>No quiz, no discussion, no assignment this week — the Final stands in for all three.</a:t>
            </a:r>
          </a:p>
        </p:txBody>
      </p:sp>
      <p:sp>
        <p:nvSpPr>
          <p:cNvPr id="12" name="TextBox 11"/>
          <p:cNvSpPr txBox="1"/>
          <p:nvPr/>
        </p:nvSpPr>
        <p:spPr>
          <a:xfrm>
            <a:off x="11430000" y="6355080"/>
            <a:ext cx="548640" cy="365760"/>
          </a:xfrm>
          <a:prstGeom prst="rect">
            <a:avLst/>
          </a:prstGeom>
          <a:noFill/>
        </p:spPr>
        <p:txBody>
          <a:bodyPr wrap="square" anchor="ctr" lIns="0" rIns="0" tIns="0" bIns="0">
            <a:spAutoFit/>
          </a:bodyPr>
          <a:lstStyle/>
          <a:p>
            <a:pPr algn="r"/>
            <a:r>
              <a:rPr sz="1100" b="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280160"/>
            <a:ext cx="10725912" cy="457200"/>
          </a:xfrm>
          <a:prstGeom prst="rect">
            <a:avLst/>
          </a:prstGeom>
          <a:noFill/>
        </p:spPr>
        <p:txBody>
          <a:bodyPr wrap="square" anchor="ctr" lIns="0" rIns="0" tIns="0" bIns="0">
            <a:spAutoFit/>
          </a:bodyPr>
          <a:lstStyle/>
          <a:p>
            <a:pPr algn="ctr"/>
            <a:r>
              <a:rPr sz="1500" b="1" spc="150">
                <a:solidFill>
                  <a:srgbClr val="8FB8D9"/>
                </a:solidFill>
                <a:latin typeface="Calibri"/>
              </a:rPr>
              <a:t>THE WHOLE COURSE  ·  ONE INSTINCT, SHARPENED EIGHT WAYS</a:t>
            </a:r>
          </a:p>
        </p:txBody>
      </p:sp>
      <p:sp>
        <p:nvSpPr>
          <p:cNvPr id="3" name="TextBox 2"/>
          <p:cNvSpPr txBox="1"/>
          <p:nvPr/>
        </p:nvSpPr>
        <p:spPr>
          <a:xfrm>
            <a:off x="548640" y="1920240"/>
            <a:ext cx="11091672" cy="1188720"/>
          </a:xfrm>
          <a:prstGeom prst="rect">
            <a:avLst/>
          </a:prstGeom>
          <a:noFill/>
        </p:spPr>
        <p:txBody>
          <a:bodyPr wrap="square" anchor="ctr" lIns="0" rIns="0" tIns="0" bIns="0">
            <a:spAutoFit/>
          </a:bodyPr>
          <a:lstStyle/>
          <a:p>
            <a:pPr algn="ctr"/>
            <a:r>
              <a:rPr sz="4600" b="1">
                <a:solidFill>
                  <a:srgbClr val="FFFFFF"/>
                </a:solidFill>
                <a:latin typeface="Calibri"/>
              </a:rPr>
              <a:t>Interrogate the number.</a:t>
            </a:r>
          </a:p>
        </p:txBody>
      </p:sp>
      <p:sp>
        <p:nvSpPr>
          <p:cNvPr id="4" name="TextBox 3"/>
          <p:cNvSpPr txBox="1"/>
          <p:nvPr/>
        </p:nvSpPr>
        <p:spPr>
          <a:xfrm>
            <a:off x="914400" y="3337560"/>
            <a:ext cx="10360152" cy="822960"/>
          </a:xfrm>
          <a:prstGeom prst="rect">
            <a:avLst/>
          </a:prstGeom>
          <a:noFill/>
        </p:spPr>
        <p:txBody>
          <a:bodyPr wrap="square" anchor="ctr" lIns="0" rIns="0" tIns="0" bIns="0">
            <a:spAutoFit/>
          </a:bodyPr>
          <a:lstStyle/>
          <a:p>
            <a:pPr algn="ctr"/>
            <a:r>
              <a:rPr sz="1900" b="0">
                <a:solidFill>
                  <a:srgbClr val="8FB8D9"/>
                </a:solidFill>
                <a:latin typeface="Calibri"/>
              </a:rPr>
              <a:t>Get good data · describe it honestly · relate it carefully · model the chance · claim with proof.</a:t>
            </a:r>
          </a:p>
        </p:txBody>
      </p:sp>
      <p:sp>
        <p:nvSpPr>
          <p:cNvPr id="5" name="TextBox 4"/>
          <p:cNvSpPr txBox="1"/>
          <p:nvPr/>
        </p:nvSpPr>
        <p:spPr>
          <a:xfrm>
            <a:off x="914400" y="4297680"/>
            <a:ext cx="10360152" cy="822960"/>
          </a:xfrm>
          <a:prstGeom prst="rect">
            <a:avLst/>
          </a:prstGeom>
          <a:noFill/>
        </p:spPr>
        <p:txBody>
          <a:bodyPr wrap="square" anchor="ctr" lIns="0" rIns="0" tIns="0" bIns="0">
            <a:spAutoFit/>
          </a:bodyPr>
          <a:lstStyle/>
          <a:p>
            <a:pPr algn="ctr"/>
            <a:r>
              <a:rPr sz="2000" b="0">
                <a:solidFill>
                  <a:srgbClr val="F2F6FA"/>
                </a:solidFill>
                <a:latin typeface="Calibri"/>
              </a:rPr>
              <a:t>You don't need to cram everything — just the eight honest moves and the mistake that sinks each.</a:t>
            </a:r>
          </a:p>
        </p:txBody>
      </p:sp>
      <p:sp>
        <p:nvSpPr>
          <p:cNvPr id="6" name="TextBox 5"/>
          <p:cNvSpPr txBox="1"/>
          <p:nvPr/>
        </p:nvSpPr>
        <p:spPr>
          <a:xfrm>
            <a:off x="914400" y="5212080"/>
            <a:ext cx="10360152" cy="822960"/>
          </a:xfrm>
          <a:prstGeom prst="rect">
            <a:avLst/>
          </a:prstGeom>
          <a:noFill/>
        </p:spPr>
        <p:txBody>
          <a:bodyPr wrap="square" anchor="ctr" lIns="0" rIns="0" tIns="0" bIns="0">
            <a:spAutoFit/>
          </a:bodyPr>
          <a:lstStyle/>
          <a:p>
            <a:pPr algn="ctr"/>
            <a:r>
              <a:rPr sz="1800" b="0">
                <a:solidFill>
                  <a:srgbClr val="5AC8E0"/>
                </a:solidFill>
                <a:latin typeface="Calibri"/>
              </a:rPr>
              <a:t>Work the kit, sit the Final, and go show what fifteen weeks built.  Thank you. — Prof. Rivera</a:t>
            </a:r>
          </a:p>
        </p:txBody>
      </p:sp>
      <p:sp>
        <p:nvSpPr>
          <p:cNvPr id="7" name="TextBox 6"/>
          <p:cNvSpPr txBox="1"/>
          <p:nvPr/>
        </p:nvSpPr>
        <p:spPr>
          <a:xfrm>
            <a:off x="11430000" y="6355080"/>
            <a:ext cx="548640" cy="365760"/>
          </a:xfrm>
          <a:prstGeom prst="rect">
            <a:avLst/>
          </a:prstGeom>
          <a:noFill/>
        </p:spPr>
        <p:txBody>
          <a:bodyPr wrap="square" anchor="ctr" lIns="0" rIns="0" tIns="0" bIns="0">
            <a:spAutoFit/>
          </a:bodyPr>
          <a:lstStyle/>
          <a:p>
            <a:pPr algn="r"/>
            <a:r>
              <a:rPr sz="1100" b="0">
                <a:solidFill>
                  <a:srgbClr val="6E8CA6"/>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502920"/>
            <a:ext cx="10725912" cy="457200"/>
          </a:xfrm>
          <a:prstGeom prst="rect">
            <a:avLst/>
          </a:prstGeom>
          <a:noFill/>
        </p:spPr>
        <p:txBody>
          <a:bodyPr wrap="square" anchor="ctr" lIns="0" rIns="0" tIns="0" bIns="0">
            <a:spAutoFit/>
          </a:bodyPr>
          <a:lstStyle/>
          <a:p>
            <a:pPr algn="ctr"/>
            <a:r>
              <a:rPr sz="1500" b="1" spc="150">
                <a:solidFill>
                  <a:srgbClr val="8FB8D9"/>
                </a:solidFill>
                <a:latin typeface="Calibri"/>
              </a:rPr>
              <a:t>THE WHOLE COURSE  ·  THE MAP</a:t>
            </a:r>
          </a:p>
        </p:txBody>
      </p:sp>
      <p:sp>
        <p:nvSpPr>
          <p:cNvPr id="3" name="TextBox 2"/>
          <p:cNvSpPr txBox="1"/>
          <p:nvPr/>
        </p:nvSpPr>
        <p:spPr>
          <a:xfrm>
            <a:off x="548640" y="1005840"/>
            <a:ext cx="11091672" cy="822960"/>
          </a:xfrm>
          <a:prstGeom prst="rect">
            <a:avLst/>
          </a:prstGeom>
          <a:noFill/>
        </p:spPr>
        <p:txBody>
          <a:bodyPr wrap="square" anchor="ctr" lIns="0" rIns="0" tIns="0" bIns="0">
            <a:spAutoFit/>
          </a:bodyPr>
          <a:lstStyle/>
          <a:p>
            <a:pPr algn="ctr"/>
            <a:r>
              <a:rPr sz="4000" b="1">
                <a:solidFill>
                  <a:srgbClr val="5AC8E0"/>
                </a:solidFill>
                <a:latin typeface="Calibri"/>
              </a:rPr>
              <a:t>Three acts, eight moves</a:t>
            </a:r>
          </a:p>
        </p:txBody>
      </p:sp>
      <p:sp>
        <p:nvSpPr>
          <p:cNvPr id="4" name="TextBox 3"/>
          <p:cNvSpPr txBox="1"/>
          <p:nvPr/>
        </p:nvSpPr>
        <p:spPr>
          <a:xfrm>
            <a:off x="1188720" y="2240280"/>
            <a:ext cx="3017520" cy="914400"/>
          </a:xfrm>
          <a:prstGeom prst="rect">
            <a:avLst/>
          </a:prstGeom>
          <a:noFill/>
        </p:spPr>
        <p:txBody>
          <a:bodyPr wrap="square" anchor="ctr" lIns="0" rIns="0" tIns="0" bIns="0">
            <a:spAutoFit/>
          </a:bodyPr>
          <a:lstStyle/>
          <a:p>
            <a:pPr algn="l"/>
            <a:r>
              <a:rPr sz="2400" b="1">
                <a:solidFill>
                  <a:srgbClr val="FFFFFF"/>
                </a:solidFill>
                <a:latin typeface="Calibri"/>
              </a:rPr>
              <a:t>DESCRIBE</a:t>
            </a:r>
          </a:p>
        </p:txBody>
      </p:sp>
      <p:sp>
        <p:nvSpPr>
          <p:cNvPr id="5" name="TextBox 4"/>
          <p:cNvSpPr txBox="1"/>
          <p:nvPr/>
        </p:nvSpPr>
        <p:spPr>
          <a:xfrm>
            <a:off x="4297680" y="2240280"/>
            <a:ext cx="6949440" cy="914400"/>
          </a:xfrm>
          <a:prstGeom prst="rect">
            <a:avLst/>
          </a:prstGeom>
          <a:noFill/>
        </p:spPr>
        <p:txBody>
          <a:bodyPr wrap="square" anchor="ctr" lIns="0" rIns="0" tIns="0" bIns="0">
            <a:spAutoFit/>
          </a:bodyPr>
          <a:lstStyle/>
          <a:p>
            <a:pPr algn="l"/>
            <a:r>
              <a:rPr sz="1500" b="0">
                <a:solidFill>
                  <a:srgbClr val="F2F6FA"/>
                </a:solidFill>
                <a:latin typeface="Calibri"/>
              </a:rPr>
              <a:t>Obj 1 get the data  ·  Obj 2 summarize ONE variable  ·  Obj 3 relate TWO</a:t>
            </a:r>
          </a:p>
        </p:txBody>
      </p:sp>
      <p:sp>
        <p:nvSpPr>
          <p:cNvPr id="6" name="TextBox 5"/>
          <p:cNvSpPr txBox="1"/>
          <p:nvPr/>
        </p:nvSpPr>
        <p:spPr>
          <a:xfrm>
            <a:off x="1188720" y="3246120"/>
            <a:ext cx="3017520" cy="914400"/>
          </a:xfrm>
          <a:prstGeom prst="rect">
            <a:avLst/>
          </a:prstGeom>
          <a:noFill/>
        </p:spPr>
        <p:txBody>
          <a:bodyPr wrap="square" anchor="ctr" lIns="0" rIns="0" tIns="0" bIns="0">
            <a:spAutoFit/>
          </a:bodyPr>
          <a:lstStyle/>
          <a:p>
            <a:pPr algn="l"/>
            <a:r>
              <a:rPr sz="2400" b="1">
                <a:solidFill>
                  <a:srgbClr val="FFFFFF"/>
                </a:solidFill>
                <a:latin typeface="Calibri"/>
              </a:rPr>
              <a:t>MODEL</a:t>
            </a:r>
          </a:p>
        </p:txBody>
      </p:sp>
      <p:sp>
        <p:nvSpPr>
          <p:cNvPr id="7" name="TextBox 6"/>
          <p:cNvSpPr txBox="1"/>
          <p:nvPr/>
        </p:nvSpPr>
        <p:spPr>
          <a:xfrm>
            <a:off x="4297680" y="3246120"/>
            <a:ext cx="6949440" cy="914400"/>
          </a:xfrm>
          <a:prstGeom prst="rect">
            <a:avLst/>
          </a:prstGeom>
          <a:noFill/>
        </p:spPr>
        <p:txBody>
          <a:bodyPr wrap="square" anchor="ctr" lIns="0" rIns="0" tIns="0" bIns="0">
            <a:spAutoFit/>
          </a:bodyPr>
          <a:lstStyle/>
          <a:p>
            <a:pPr algn="l"/>
            <a:r>
              <a:rPr sz="1500" b="0">
                <a:solidFill>
                  <a:srgbClr val="F2F6FA"/>
                </a:solidFill>
                <a:latin typeface="Calibri"/>
              </a:rPr>
              <a:t>Obj 4 probability &amp; random variables  ·  Obj 5 normal &amp; sampling distributions</a:t>
            </a:r>
          </a:p>
        </p:txBody>
      </p:sp>
      <p:sp>
        <p:nvSpPr>
          <p:cNvPr id="8" name="TextBox 7"/>
          <p:cNvSpPr txBox="1"/>
          <p:nvPr/>
        </p:nvSpPr>
        <p:spPr>
          <a:xfrm>
            <a:off x="1188720" y="4251960"/>
            <a:ext cx="3017520" cy="914400"/>
          </a:xfrm>
          <a:prstGeom prst="rect">
            <a:avLst/>
          </a:prstGeom>
          <a:noFill/>
        </p:spPr>
        <p:txBody>
          <a:bodyPr wrap="square" anchor="ctr" lIns="0" rIns="0" tIns="0" bIns="0">
            <a:spAutoFit/>
          </a:bodyPr>
          <a:lstStyle/>
          <a:p>
            <a:pPr algn="l"/>
            <a:r>
              <a:rPr sz="2400" b="1">
                <a:solidFill>
                  <a:srgbClr val="FFFFFF"/>
                </a:solidFill>
                <a:latin typeface="Calibri"/>
              </a:rPr>
              <a:t>INFER</a:t>
            </a:r>
          </a:p>
        </p:txBody>
      </p:sp>
      <p:sp>
        <p:nvSpPr>
          <p:cNvPr id="9" name="TextBox 8"/>
          <p:cNvSpPr txBox="1"/>
          <p:nvPr/>
        </p:nvSpPr>
        <p:spPr>
          <a:xfrm>
            <a:off x="4297680" y="4251960"/>
            <a:ext cx="6949440" cy="914400"/>
          </a:xfrm>
          <a:prstGeom prst="rect">
            <a:avLst/>
          </a:prstGeom>
          <a:noFill/>
        </p:spPr>
        <p:txBody>
          <a:bodyPr wrap="square" anchor="ctr" lIns="0" rIns="0" tIns="0" bIns="0">
            <a:spAutoFit/>
          </a:bodyPr>
          <a:lstStyle/>
          <a:p>
            <a:pPr algn="l"/>
            <a:r>
              <a:rPr sz="1500" b="0">
                <a:solidFill>
                  <a:srgbClr val="F2F6FA"/>
                </a:solidFill>
                <a:latin typeface="Calibri"/>
              </a:rPr>
              <a:t>Obj 6 confidence intervals  ·  Obj 7 hypothesis tests  ·  Obj 8 regression</a:t>
            </a:r>
          </a:p>
        </p:txBody>
      </p:sp>
      <p:sp>
        <p:nvSpPr>
          <p:cNvPr id="10" name="TextBox 9"/>
          <p:cNvSpPr txBox="1"/>
          <p:nvPr/>
        </p:nvSpPr>
        <p:spPr>
          <a:xfrm>
            <a:off x="914400" y="5349240"/>
            <a:ext cx="10360152" cy="822960"/>
          </a:xfrm>
          <a:prstGeom prst="rect">
            <a:avLst/>
          </a:prstGeom>
          <a:noFill/>
        </p:spPr>
        <p:txBody>
          <a:bodyPr wrap="square" anchor="ctr" lIns="0" rIns="0" tIns="0" bIns="0">
            <a:spAutoFit/>
          </a:bodyPr>
          <a:lstStyle/>
          <a:p>
            <a:pPr algn="ctr"/>
            <a:r>
              <a:rPr sz="1700" b="0">
                <a:solidFill>
                  <a:srgbClr val="8FB8D9"/>
                </a:solidFill>
                <a:latin typeface="Calibri"/>
              </a:rPr>
              <a:t>Describe what you see  ·  model the chance behind it  ·  use a sample to claim about a population.</a:t>
            </a:r>
          </a:p>
        </p:txBody>
      </p:sp>
      <p:sp>
        <p:nvSpPr>
          <p:cNvPr id="11" name="TextBox 10"/>
          <p:cNvSpPr txBox="1"/>
          <p:nvPr/>
        </p:nvSpPr>
        <p:spPr>
          <a:xfrm>
            <a:off x="11430000" y="6355080"/>
            <a:ext cx="548640" cy="365760"/>
          </a:xfrm>
          <a:prstGeom prst="rect">
            <a:avLst/>
          </a:prstGeom>
          <a:noFill/>
        </p:spPr>
        <p:txBody>
          <a:bodyPr wrap="square" anchor="ctr" lIns="0" rIns="0" tIns="0" bIns="0">
            <a:spAutoFit/>
          </a:bodyPr>
          <a:lstStyle/>
          <a:p>
            <a:pPr algn="r"/>
            <a:r>
              <a:rPr sz="1100" b="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920240"/>
            <a:ext cx="10725912" cy="457200"/>
          </a:xfrm>
          <a:prstGeom prst="rect">
            <a:avLst/>
          </a:prstGeom>
          <a:noFill/>
        </p:spPr>
        <p:txBody>
          <a:bodyPr wrap="square" anchor="ctr" lIns="0" rIns="0" tIns="0" bIns="0">
            <a:spAutoFit/>
          </a:bodyPr>
          <a:lstStyle/>
          <a:p>
            <a:pPr algn="ctr"/>
            <a:r>
              <a:rPr sz="1500" b="1" spc="150">
                <a:solidFill>
                  <a:srgbClr val="8FB8D9"/>
                </a:solidFill>
                <a:latin typeface="Calibri"/>
              </a:rPr>
              <a:t>OBJECTIVE 1  ·  WHERE THE DATA COMES FROM</a:t>
            </a:r>
          </a:p>
        </p:txBody>
      </p:sp>
      <p:sp>
        <p:nvSpPr>
          <p:cNvPr id="3" name="TextBox 2"/>
          <p:cNvSpPr txBox="1"/>
          <p:nvPr/>
        </p:nvSpPr>
        <p:spPr>
          <a:xfrm>
            <a:off x="548640" y="2743200"/>
            <a:ext cx="11091672" cy="1645920"/>
          </a:xfrm>
          <a:prstGeom prst="rect">
            <a:avLst/>
          </a:prstGeom>
          <a:noFill/>
        </p:spPr>
        <p:txBody>
          <a:bodyPr wrap="square" anchor="ctr" lIns="0" rIns="0" tIns="0" bIns="0">
            <a:spAutoFit/>
          </a:bodyPr>
          <a:lstStyle/>
          <a:p>
            <a:pPr algn="ctr"/>
            <a:r>
              <a:rPr sz="5600" b="1">
                <a:solidFill>
                  <a:srgbClr val="FFFFFF"/>
                </a:solidFill>
                <a:latin typeface="Calibri"/>
              </a:rPr>
              <a:t>POPULATION   </a:t>
            </a:r>
            <a:r>
              <a:rPr sz="5600" b="0">
                <a:solidFill>
                  <a:srgbClr val="5AC8E0"/>
                </a:solidFill>
                <a:latin typeface="Calibri"/>
              </a:rPr>
              <a:t>vs</a:t>
            </a:r>
            <a:r>
              <a:rPr sz="5600" b="1">
                <a:solidFill>
                  <a:srgbClr val="FFFFFF"/>
                </a:solidFill>
                <a:latin typeface="Calibri"/>
              </a:rPr>
              <a:t>   SAMPLE</a:t>
            </a:r>
          </a:p>
        </p:txBody>
      </p:sp>
      <p:sp>
        <p:nvSpPr>
          <p:cNvPr id="4" name="TextBox 3"/>
          <p:cNvSpPr txBox="1"/>
          <p:nvPr/>
        </p:nvSpPr>
        <p:spPr>
          <a:xfrm>
            <a:off x="914400" y="4297680"/>
            <a:ext cx="10360152" cy="822960"/>
          </a:xfrm>
          <a:prstGeom prst="rect">
            <a:avLst/>
          </a:prstGeom>
          <a:noFill/>
        </p:spPr>
        <p:txBody>
          <a:bodyPr wrap="square" anchor="ctr" lIns="0" rIns="0" tIns="0" bIns="0">
            <a:spAutoFit/>
          </a:bodyPr>
          <a:lstStyle/>
          <a:p>
            <a:pPr algn="ctr"/>
            <a:r>
              <a:rPr sz="1900" b="0">
                <a:solidFill>
                  <a:srgbClr val="8FB8D9"/>
                </a:solidFill>
                <a:latin typeface="Calibri"/>
              </a:rPr>
              <a:t>parameter (p, μ) — the true number          statistic (p̂, x̄) — the measured one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100" b="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280160"/>
            <a:ext cx="10725912" cy="457200"/>
          </a:xfrm>
          <a:prstGeom prst="rect">
            <a:avLst/>
          </a:prstGeom>
          <a:noFill/>
        </p:spPr>
        <p:txBody>
          <a:bodyPr wrap="square" anchor="ctr" lIns="0" rIns="0" tIns="0" bIns="0">
            <a:spAutoFit/>
          </a:bodyPr>
          <a:lstStyle/>
          <a:p>
            <a:pPr algn="ctr"/>
            <a:r>
              <a:rPr sz="1500" b="1" spc="150">
                <a:solidFill>
                  <a:srgbClr val="8FB8D9"/>
                </a:solidFill>
                <a:latin typeface="Calibri"/>
              </a:rPr>
              <a:t>OBJECTIVE 2  ·  DESCRIBE ONE VARIABLE</a:t>
            </a:r>
          </a:p>
        </p:txBody>
      </p:sp>
      <p:sp>
        <p:nvSpPr>
          <p:cNvPr id="3" name="TextBox 2"/>
          <p:cNvSpPr txBox="1"/>
          <p:nvPr/>
        </p:nvSpPr>
        <p:spPr>
          <a:xfrm>
            <a:off x="548640" y="2103120"/>
            <a:ext cx="11091672" cy="1645920"/>
          </a:xfrm>
          <a:prstGeom prst="rect">
            <a:avLst/>
          </a:prstGeom>
          <a:noFill/>
        </p:spPr>
        <p:txBody>
          <a:bodyPr wrap="square" anchor="ctr" lIns="0" rIns="0" tIns="0" bIns="0">
            <a:spAutoFit/>
          </a:bodyPr>
          <a:lstStyle/>
          <a:p>
            <a:pPr algn="ctr"/>
            <a:r>
              <a:rPr sz="4600" b="1">
                <a:solidFill>
                  <a:srgbClr val="FFFFFF"/>
                </a:solidFill>
                <a:latin typeface="Calibri"/>
              </a:rPr>
              <a:t>MEAN + SD   </a:t>
            </a:r>
            <a:r>
              <a:rPr sz="4600" b="0">
                <a:solidFill>
                  <a:srgbClr val="5AC8E0"/>
                </a:solidFill>
                <a:latin typeface="Calibri"/>
              </a:rPr>
              <a:t>vs</a:t>
            </a:r>
            <a:r>
              <a:rPr sz="4600" b="1">
                <a:solidFill>
                  <a:srgbClr val="FFFFFF"/>
                </a:solidFill>
                <a:latin typeface="Calibri"/>
              </a:rPr>
              <a:t>   MEDIAN + IQR</a:t>
            </a:r>
          </a:p>
        </p:txBody>
      </p:sp>
      <p:sp>
        <p:nvSpPr>
          <p:cNvPr id="4" name="TextBox 3"/>
          <p:cNvSpPr txBox="1"/>
          <p:nvPr/>
        </p:nvSpPr>
        <p:spPr>
          <a:xfrm>
            <a:off x="914400" y="3703320"/>
            <a:ext cx="10360152" cy="822960"/>
          </a:xfrm>
          <a:prstGeom prst="rect">
            <a:avLst/>
          </a:prstGeom>
          <a:noFill/>
        </p:spPr>
        <p:txBody>
          <a:bodyPr wrap="square" anchor="ctr" lIns="0" rIns="0" tIns="0" bIns="0">
            <a:spAutoFit/>
          </a:bodyPr>
          <a:lstStyle/>
          <a:p>
            <a:pPr algn="ctr"/>
            <a:r>
              <a:rPr sz="1800" b="0">
                <a:solidFill>
                  <a:srgbClr val="8FB8D9"/>
                </a:solidFill>
                <a:latin typeface="Calibri"/>
              </a:rPr>
              <a:t>symmetric, no outliers  →  mean + SD          skew or outliers  →  median + IQR</a:t>
            </a:r>
          </a:p>
        </p:txBody>
      </p:sp>
      <p:sp>
        <p:nvSpPr>
          <p:cNvPr id="5" name="TextBox 4"/>
          <p:cNvSpPr txBox="1"/>
          <p:nvPr/>
        </p:nvSpPr>
        <p:spPr>
          <a:xfrm>
            <a:off x="914400" y="4572000"/>
            <a:ext cx="10360152" cy="822960"/>
          </a:xfrm>
          <a:prstGeom prst="rect">
            <a:avLst/>
          </a:prstGeom>
          <a:noFill/>
        </p:spPr>
        <p:txBody>
          <a:bodyPr wrap="square" anchor="ctr" lIns="0" rIns="0" tIns="0" bIns="0">
            <a:spAutoFit/>
          </a:bodyPr>
          <a:lstStyle/>
          <a:p>
            <a:pPr algn="ctr"/>
            <a:r>
              <a:rPr sz="2200" b="0">
                <a:solidFill>
                  <a:srgbClr val="5AC8E0"/>
                </a:solidFill>
                <a:latin typeface="Calibri"/>
              </a:rPr>
              <a:t>Shape decides.  The mean chases the outlier; the median ignores it.</a:t>
            </a:r>
          </a:p>
        </p:txBody>
      </p:sp>
      <p:sp>
        <p:nvSpPr>
          <p:cNvPr id="6" name="TextBox 5"/>
          <p:cNvSpPr txBox="1"/>
          <p:nvPr/>
        </p:nvSpPr>
        <p:spPr>
          <a:xfrm>
            <a:off x="11430000" y="6355080"/>
            <a:ext cx="548640" cy="365760"/>
          </a:xfrm>
          <a:prstGeom prst="rect">
            <a:avLst/>
          </a:prstGeom>
          <a:noFill/>
        </p:spPr>
        <p:txBody>
          <a:bodyPr wrap="square" anchor="ctr" lIns="0" rIns="0" tIns="0" bIns="0">
            <a:spAutoFit/>
          </a:bodyPr>
          <a:lstStyle/>
          <a:p>
            <a:pPr algn="r"/>
            <a:r>
              <a:rPr sz="1100" b="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280160"/>
            <a:ext cx="10725912" cy="457200"/>
          </a:xfrm>
          <a:prstGeom prst="rect">
            <a:avLst/>
          </a:prstGeom>
          <a:noFill/>
        </p:spPr>
        <p:txBody>
          <a:bodyPr wrap="square" anchor="ctr" lIns="0" rIns="0" tIns="0" bIns="0">
            <a:spAutoFit/>
          </a:bodyPr>
          <a:lstStyle/>
          <a:p>
            <a:pPr algn="ctr"/>
            <a:r>
              <a:rPr sz="1500" b="1" spc="150">
                <a:solidFill>
                  <a:srgbClr val="8FB8D9"/>
                </a:solidFill>
                <a:latin typeface="Calibri"/>
              </a:rPr>
              <a:t>OBJECTIVE 3  ·  THE MOST EXPENSIVE MISTAKE IN STATISTICS</a:t>
            </a:r>
          </a:p>
        </p:txBody>
      </p:sp>
      <p:sp>
        <p:nvSpPr>
          <p:cNvPr id="3" name="TextBox 2"/>
          <p:cNvSpPr txBox="1"/>
          <p:nvPr/>
        </p:nvSpPr>
        <p:spPr>
          <a:xfrm>
            <a:off x="548640" y="1965960"/>
            <a:ext cx="11091672" cy="1188720"/>
          </a:xfrm>
          <a:prstGeom prst="rect">
            <a:avLst/>
          </a:prstGeom>
          <a:noFill/>
        </p:spPr>
        <p:txBody>
          <a:bodyPr wrap="square" anchor="ctr" lIns="0" rIns="0" tIns="0" bIns="0">
            <a:spAutoFit/>
          </a:bodyPr>
          <a:lstStyle/>
          <a:p>
            <a:pPr algn="ctr"/>
            <a:r>
              <a:rPr sz="5200" b="1">
                <a:solidFill>
                  <a:srgbClr val="FFFFFF"/>
                </a:solidFill>
                <a:latin typeface="Calibri"/>
              </a:rPr>
              <a:t>Correlation ≠ Causation</a:t>
            </a:r>
          </a:p>
        </p:txBody>
      </p:sp>
      <p:sp>
        <p:nvSpPr>
          <p:cNvPr id="4" name="TextBox 3"/>
          <p:cNvSpPr txBox="1"/>
          <p:nvPr/>
        </p:nvSpPr>
        <p:spPr>
          <a:xfrm>
            <a:off x="914400" y="3383280"/>
            <a:ext cx="10360152" cy="822960"/>
          </a:xfrm>
          <a:prstGeom prst="rect">
            <a:avLst/>
          </a:prstGeom>
          <a:noFill/>
        </p:spPr>
        <p:txBody>
          <a:bodyPr wrap="square" anchor="ctr" lIns="0" rIns="0" tIns="0" bIns="0">
            <a:spAutoFit/>
          </a:bodyPr>
          <a:lstStyle/>
          <a:p>
            <a:pPr algn="ctr"/>
            <a:r>
              <a:rPr sz="2200" b="0">
                <a:solidFill>
                  <a:srgbClr val="F2F6FA"/>
                </a:solidFill>
                <a:latin typeface="Calibri"/>
              </a:rPr>
              <a:t>Coffee &amp; grades rise together (r = 0.6) — but study hours may drive both.</a:t>
            </a:r>
          </a:p>
        </p:txBody>
      </p:sp>
      <p:sp>
        <p:nvSpPr>
          <p:cNvPr id="5" name="TextBox 4"/>
          <p:cNvSpPr txBox="1"/>
          <p:nvPr/>
        </p:nvSpPr>
        <p:spPr>
          <a:xfrm>
            <a:off x="914400" y="4526280"/>
            <a:ext cx="10360152" cy="822960"/>
          </a:xfrm>
          <a:prstGeom prst="rect">
            <a:avLst/>
          </a:prstGeom>
          <a:noFill/>
        </p:spPr>
        <p:txBody>
          <a:bodyPr wrap="square" anchor="ctr" lIns="0" rIns="0" tIns="0" bIns="0">
            <a:spAutoFit/>
          </a:bodyPr>
          <a:lstStyle/>
          <a:p>
            <a:pPr algn="ctr"/>
            <a:r>
              <a:rPr sz="2000" b="0">
                <a:solidFill>
                  <a:srgbClr val="5AC8E0"/>
                </a:solidFill>
                <a:latin typeface="Calibri"/>
              </a:rPr>
              <a:t>“Correlation is a handshake, not a push.”   — hunt the lurking variable</a:t>
            </a:r>
          </a:p>
        </p:txBody>
      </p:sp>
      <p:sp>
        <p:nvSpPr>
          <p:cNvPr id="6" name="TextBox 5"/>
          <p:cNvSpPr txBox="1"/>
          <p:nvPr/>
        </p:nvSpPr>
        <p:spPr>
          <a:xfrm>
            <a:off x="11430000" y="6355080"/>
            <a:ext cx="548640" cy="365760"/>
          </a:xfrm>
          <a:prstGeom prst="rect">
            <a:avLst/>
          </a:prstGeom>
          <a:noFill/>
        </p:spPr>
        <p:txBody>
          <a:bodyPr wrap="square" anchor="ctr" lIns="0" rIns="0" tIns="0" bIns="0">
            <a:spAutoFit/>
          </a:bodyPr>
          <a:lstStyle/>
          <a:p>
            <a:pPr algn="r"/>
            <a:r>
              <a:rPr sz="1100" b="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914400"/>
            <a:ext cx="10725912" cy="457200"/>
          </a:xfrm>
          <a:prstGeom prst="rect">
            <a:avLst/>
          </a:prstGeom>
          <a:noFill/>
        </p:spPr>
        <p:txBody>
          <a:bodyPr wrap="square" anchor="ctr" lIns="0" rIns="0" tIns="0" bIns="0">
            <a:spAutoFit/>
          </a:bodyPr>
          <a:lstStyle/>
          <a:p>
            <a:pPr algn="ctr"/>
            <a:r>
              <a:rPr sz="1500" b="1" spc="150">
                <a:solidFill>
                  <a:srgbClr val="8FB8D9"/>
                </a:solidFill>
                <a:latin typeface="Calibri"/>
              </a:rPr>
              <a:t>OBJECTIVE 4  ·  THE BINOMIAL SETTING</a:t>
            </a:r>
          </a:p>
        </p:txBody>
      </p:sp>
      <p:sp>
        <p:nvSpPr>
          <p:cNvPr id="3" name="TextBox 2"/>
          <p:cNvSpPr txBox="1"/>
          <p:nvPr/>
        </p:nvSpPr>
        <p:spPr>
          <a:xfrm>
            <a:off x="548640" y="1463040"/>
            <a:ext cx="11091672" cy="914400"/>
          </a:xfrm>
          <a:prstGeom prst="rect">
            <a:avLst/>
          </a:prstGeom>
          <a:noFill/>
        </p:spPr>
        <p:txBody>
          <a:bodyPr wrap="square" anchor="ctr" lIns="0" rIns="0" tIns="0" bIns="0">
            <a:spAutoFit/>
          </a:bodyPr>
          <a:lstStyle/>
          <a:p>
            <a:pPr algn="ctr"/>
            <a:r>
              <a:rPr sz="5800" b="1">
                <a:solidFill>
                  <a:srgbClr val="5AC8E0"/>
                </a:solidFill>
                <a:latin typeface="Calibri"/>
              </a:rPr>
              <a:t>B I N S</a:t>
            </a:r>
          </a:p>
        </p:txBody>
      </p:sp>
      <p:sp>
        <p:nvSpPr>
          <p:cNvPr id="4" name="TextBox 3"/>
          <p:cNvSpPr txBox="1"/>
          <p:nvPr/>
        </p:nvSpPr>
        <p:spPr>
          <a:xfrm>
            <a:off x="914400" y="2606040"/>
            <a:ext cx="10360152" cy="640080"/>
          </a:xfrm>
          <a:prstGeom prst="rect">
            <a:avLst/>
          </a:prstGeom>
          <a:noFill/>
        </p:spPr>
        <p:txBody>
          <a:bodyPr wrap="square" anchor="ctr" lIns="0" rIns="0" tIns="0" bIns="0">
            <a:spAutoFit/>
          </a:bodyPr>
          <a:lstStyle/>
          <a:p>
            <a:pPr algn="ctr"/>
            <a:r>
              <a:rPr sz="2000" b="0">
                <a:solidFill>
                  <a:srgbClr val="F2F6FA"/>
                </a:solidFill>
                <a:latin typeface="Calibri"/>
              </a:rPr>
              <a:t>Binary outcome  ·  Independent trials  ·  fixed N trials  ·  Same probability p</a:t>
            </a:r>
          </a:p>
        </p:txBody>
      </p:sp>
      <p:sp>
        <p:nvSpPr>
          <p:cNvPr id="5" name="TextBox 4"/>
          <p:cNvSpPr txBox="1"/>
          <p:nvPr/>
        </p:nvSpPr>
        <p:spPr>
          <a:xfrm>
            <a:off x="914400" y="3383280"/>
            <a:ext cx="10360152" cy="731520"/>
          </a:xfrm>
          <a:prstGeom prst="rect">
            <a:avLst/>
          </a:prstGeom>
          <a:noFill/>
        </p:spPr>
        <p:txBody>
          <a:bodyPr wrap="square" anchor="ctr" lIns="0" rIns="0" tIns="0" bIns="0">
            <a:spAutoFit/>
          </a:bodyPr>
          <a:lstStyle/>
          <a:p>
            <a:pPr algn="ctr"/>
            <a:r>
              <a:rPr sz="2600" b="0">
                <a:solidFill>
                  <a:srgbClr val="FFFFFF"/>
                </a:solidFill>
                <a:latin typeface="Calibri"/>
              </a:rPr>
              <a:t>E(X) = n·p          SD = √( n·p·(1−p) )</a:t>
            </a:r>
          </a:p>
        </p:txBody>
      </p:sp>
      <p:sp>
        <p:nvSpPr>
          <p:cNvPr id="6" name="TextBox 5"/>
          <p:cNvSpPr txBox="1"/>
          <p:nvPr/>
        </p:nvSpPr>
        <p:spPr>
          <a:xfrm>
            <a:off x="914400" y="4434840"/>
            <a:ext cx="10360152" cy="822960"/>
          </a:xfrm>
          <a:prstGeom prst="rect">
            <a:avLst/>
          </a:prstGeom>
          <a:noFill/>
        </p:spPr>
        <p:txBody>
          <a:bodyPr wrap="square" anchor="ctr" lIns="0" rIns="0" tIns="0" bIns="0">
            <a:spAutoFit/>
          </a:bodyPr>
          <a:lstStyle/>
          <a:p>
            <a:pPr algn="ctr"/>
            <a:r>
              <a:rPr sz="1900" b="0">
                <a:solidFill>
                  <a:srgbClr val="8FB8D9"/>
                </a:solidFill>
                <a:latin typeface="Calibri"/>
              </a:rPr>
              <a:t>E(X) is the long-run average — NOT the single most likely value.</a:t>
            </a:r>
          </a:p>
        </p:txBody>
      </p:sp>
      <p:sp>
        <p:nvSpPr>
          <p:cNvPr id="7" name="TextBox 6"/>
          <p:cNvSpPr txBox="1"/>
          <p:nvPr/>
        </p:nvSpPr>
        <p:spPr>
          <a:xfrm>
            <a:off x="914400" y="5120640"/>
            <a:ext cx="10360152" cy="822960"/>
          </a:xfrm>
          <a:prstGeom prst="rect">
            <a:avLst/>
          </a:prstGeom>
          <a:noFill/>
        </p:spPr>
        <p:txBody>
          <a:bodyPr wrap="square" anchor="ctr" lIns="0" rIns="0" tIns="0" bIns="0">
            <a:spAutoFit/>
          </a:bodyPr>
          <a:lstStyle/>
          <a:p>
            <a:pPr algn="ctr"/>
            <a:r>
              <a:rPr sz="1800" b="0">
                <a:solidFill>
                  <a:srgbClr val="5AC8E0"/>
                </a:solidFill>
                <a:latin typeface="Calibri"/>
              </a:rPr>
              <a:t>For OR, subtract the overlap.  For AND, multiply only if independent.</a:t>
            </a:r>
          </a:p>
        </p:txBody>
      </p:sp>
      <p:sp>
        <p:nvSpPr>
          <p:cNvPr id="8" name="TextBox 7"/>
          <p:cNvSpPr txBox="1"/>
          <p:nvPr/>
        </p:nvSpPr>
        <p:spPr>
          <a:xfrm>
            <a:off x="11430000" y="6355080"/>
            <a:ext cx="548640" cy="365760"/>
          </a:xfrm>
          <a:prstGeom prst="rect">
            <a:avLst/>
          </a:prstGeom>
          <a:noFill/>
        </p:spPr>
        <p:txBody>
          <a:bodyPr wrap="square" anchor="ctr" lIns="0" rIns="0" tIns="0" bIns="0">
            <a:spAutoFit/>
          </a:bodyPr>
          <a:lstStyle/>
          <a:p>
            <a:pPr algn="r"/>
            <a:r>
              <a:rPr sz="1100" b="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371600"/>
            <a:ext cx="10725912" cy="457200"/>
          </a:xfrm>
          <a:prstGeom prst="rect">
            <a:avLst/>
          </a:prstGeom>
          <a:noFill/>
        </p:spPr>
        <p:txBody>
          <a:bodyPr wrap="square" anchor="ctr" lIns="0" rIns="0" tIns="0" bIns="0">
            <a:spAutoFit/>
          </a:bodyPr>
          <a:lstStyle/>
          <a:p>
            <a:pPr algn="ctr"/>
            <a:r>
              <a:rPr sz="1500" b="1" spc="150">
                <a:solidFill>
                  <a:srgbClr val="8FB8D9"/>
                </a:solidFill>
                <a:latin typeface="Calibri"/>
              </a:rPr>
              <a:t>OBJECTIVE 5  ·  HOW FAR FROM AVERAGE?</a:t>
            </a:r>
          </a:p>
        </p:txBody>
      </p:sp>
      <p:sp>
        <p:nvSpPr>
          <p:cNvPr id="3" name="TextBox 2"/>
          <p:cNvSpPr txBox="1"/>
          <p:nvPr/>
        </p:nvSpPr>
        <p:spPr>
          <a:xfrm>
            <a:off x="548640" y="2057400"/>
            <a:ext cx="11091672" cy="1005840"/>
          </a:xfrm>
          <a:prstGeom prst="rect">
            <a:avLst/>
          </a:prstGeom>
          <a:noFill/>
        </p:spPr>
        <p:txBody>
          <a:bodyPr wrap="square" anchor="ctr" lIns="0" rIns="0" tIns="0" bIns="0">
            <a:spAutoFit/>
          </a:bodyPr>
          <a:lstStyle/>
          <a:p>
            <a:pPr algn="ctr"/>
            <a:r>
              <a:rPr sz="5200" b="1">
                <a:solidFill>
                  <a:srgbClr val="FFFFFF"/>
                </a:solidFill>
                <a:latin typeface="Calibri"/>
              </a:rPr>
              <a:t>z = (x − μ) / σ</a:t>
            </a:r>
          </a:p>
        </p:txBody>
      </p:sp>
      <p:sp>
        <p:nvSpPr>
          <p:cNvPr id="4" name="TextBox 3"/>
          <p:cNvSpPr txBox="1"/>
          <p:nvPr/>
        </p:nvSpPr>
        <p:spPr>
          <a:xfrm>
            <a:off x="914400" y="3383280"/>
            <a:ext cx="10360152" cy="822960"/>
          </a:xfrm>
          <a:prstGeom prst="rect">
            <a:avLst/>
          </a:prstGeom>
          <a:noFill/>
        </p:spPr>
        <p:txBody>
          <a:bodyPr wrap="square" anchor="ctr" lIns="0" rIns="0" tIns="0" bIns="0">
            <a:spAutoFit/>
          </a:bodyPr>
          <a:lstStyle/>
          <a:p>
            <a:pPr algn="ctr"/>
            <a:r>
              <a:rPr sz="2200" b="0">
                <a:solidFill>
                  <a:srgbClr val="F2F6FA"/>
                </a:solidFill>
                <a:latin typeface="Calibri"/>
              </a:rPr>
              <a:t>How many standard deviations a value sits from the mean.</a:t>
            </a:r>
          </a:p>
        </p:txBody>
      </p:sp>
      <p:sp>
        <p:nvSpPr>
          <p:cNvPr id="5" name="TextBox 4"/>
          <p:cNvSpPr txBox="1"/>
          <p:nvPr/>
        </p:nvSpPr>
        <p:spPr>
          <a:xfrm>
            <a:off x="914400" y="4251960"/>
            <a:ext cx="10360152" cy="822960"/>
          </a:xfrm>
          <a:prstGeom prst="rect">
            <a:avLst/>
          </a:prstGeom>
          <a:noFill/>
        </p:spPr>
        <p:txBody>
          <a:bodyPr wrap="square" anchor="ctr" lIns="0" rIns="0" tIns="0" bIns="0">
            <a:spAutoFit/>
          </a:bodyPr>
          <a:lstStyle/>
          <a:p>
            <a:pPr algn="ctr"/>
            <a:r>
              <a:rPr sz="2000" b="0">
                <a:solidFill>
                  <a:srgbClr val="5AC8E0"/>
                </a:solidFill>
                <a:latin typeface="Calibri"/>
              </a:rPr>
              <a:t>Turn the z into a probability — the share of the bell curve below it.</a:t>
            </a:r>
          </a:p>
        </p:txBody>
      </p:sp>
      <p:sp>
        <p:nvSpPr>
          <p:cNvPr id="6" name="TextBox 5"/>
          <p:cNvSpPr txBox="1"/>
          <p:nvPr/>
        </p:nvSpPr>
        <p:spPr>
          <a:xfrm>
            <a:off x="914400" y="5029200"/>
            <a:ext cx="10360152" cy="822960"/>
          </a:xfrm>
          <a:prstGeom prst="rect">
            <a:avLst/>
          </a:prstGeom>
          <a:noFill/>
        </p:spPr>
        <p:txBody>
          <a:bodyPr wrap="square" anchor="ctr" lIns="0" rIns="0" tIns="0" bIns="0">
            <a:spAutoFit/>
          </a:bodyPr>
          <a:lstStyle/>
          <a:p>
            <a:pPr algn="ctr"/>
            <a:r>
              <a:rPr sz="2000" b="0">
                <a:solidFill>
                  <a:srgbClr val="8FB8D9"/>
                </a:solidFill>
                <a:latin typeface="Calibri"/>
              </a:rPr>
              <a:t>68 – 95 – 99.7:  within 1, 2, 3 SDs of the mean.</a:t>
            </a:r>
          </a:p>
        </p:txBody>
      </p:sp>
      <p:sp>
        <p:nvSpPr>
          <p:cNvPr id="7" name="TextBox 6"/>
          <p:cNvSpPr txBox="1"/>
          <p:nvPr/>
        </p:nvSpPr>
        <p:spPr>
          <a:xfrm>
            <a:off x="11430000" y="6355080"/>
            <a:ext cx="548640" cy="365760"/>
          </a:xfrm>
          <a:prstGeom prst="rect">
            <a:avLst/>
          </a:prstGeom>
          <a:noFill/>
        </p:spPr>
        <p:txBody>
          <a:bodyPr wrap="square" anchor="ctr" lIns="0" rIns="0" tIns="0" bIns="0">
            <a:spAutoFit/>
          </a:bodyPr>
          <a:lstStyle/>
          <a:p>
            <a:pPr algn="r"/>
            <a:r>
              <a:rPr sz="1100" b="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960120"/>
            <a:ext cx="10725912" cy="457200"/>
          </a:xfrm>
          <a:prstGeom prst="rect">
            <a:avLst/>
          </a:prstGeom>
          <a:noFill/>
        </p:spPr>
        <p:txBody>
          <a:bodyPr wrap="square" anchor="ctr" lIns="0" rIns="0" tIns="0" bIns="0">
            <a:spAutoFit/>
          </a:bodyPr>
          <a:lstStyle/>
          <a:p>
            <a:pPr algn="ctr"/>
            <a:r>
              <a:rPr sz="1500" b="1" spc="150">
                <a:solidFill>
                  <a:srgbClr val="8FB8D9"/>
                </a:solidFill>
                <a:latin typeface="Calibri"/>
              </a:rPr>
              <a:t>OBJECTIVE 5  ·  THE ENGINE OF INFERENCE</a:t>
            </a:r>
          </a:p>
        </p:txBody>
      </p:sp>
      <p:sp>
        <p:nvSpPr>
          <p:cNvPr id="3" name="TextBox 2"/>
          <p:cNvSpPr txBox="1"/>
          <p:nvPr/>
        </p:nvSpPr>
        <p:spPr>
          <a:xfrm>
            <a:off x="548640" y="1508760"/>
            <a:ext cx="11091672" cy="914400"/>
          </a:xfrm>
          <a:prstGeom prst="rect">
            <a:avLst/>
          </a:prstGeom>
          <a:noFill/>
        </p:spPr>
        <p:txBody>
          <a:bodyPr wrap="square" anchor="ctr" lIns="0" rIns="0" tIns="0" bIns="0">
            <a:spAutoFit/>
          </a:bodyPr>
          <a:lstStyle/>
          <a:p>
            <a:pPr algn="ctr"/>
            <a:r>
              <a:rPr sz="5800" b="1">
                <a:solidFill>
                  <a:srgbClr val="FFFFFF"/>
                </a:solidFill>
                <a:latin typeface="Calibri"/>
              </a:rPr>
              <a:t>The CLT</a:t>
            </a:r>
          </a:p>
        </p:txBody>
      </p:sp>
      <p:sp>
        <p:nvSpPr>
          <p:cNvPr id="4" name="TextBox 3"/>
          <p:cNvSpPr txBox="1"/>
          <p:nvPr/>
        </p:nvSpPr>
        <p:spPr>
          <a:xfrm>
            <a:off x="914400" y="2697480"/>
            <a:ext cx="10360152" cy="640080"/>
          </a:xfrm>
          <a:prstGeom prst="rect">
            <a:avLst/>
          </a:prstGeom>
          <a:noFill/>
        </p:spPr>
        <p:txBody>
          <a:bodyPr wrap="square" anchor="ctr" lIns="0" rIns="0" tIns="0" bIns="0">
            <a:spAutoFit/>
          </a:bodyPr>
          <a:lstStyle/>
          <a:p>
            <a:pPr algn="ctr"/>
            <a:r>
              <a:rPr sz="2000" b="0">
                <a:solidFill>
                  <a:srgbClr val="F2F6FA"/>
                </a:solidFill>
                <a:latin typeface="Calibri"/>
              </a:rPr>
              <a:t>Take a big enough sample and the sample mean x̄ is approximately NORMAL —</a:t>
            </a:r>
          </a:p>
        </p:txBody>
      </p:sp>
      <p:sp>
        <p:nvSpPr>
          <p:cNvPr id="5" name="TextBox 4"/>
          <p:cNvSpPr txBox="1"/>
          <p:nvPr/>
        </p:nvSpPr>
        <p:spPr>
          <a:xfrm>
            <a:off x="914400" y="3291840"/>
            <a:ext cx="10360152" cy="731520"/>
          </a:xfrm>
          <a:prstGeom prst="rect">
            <a:avLst/>
          </a:prstGeom>
          <a:noFill/>
        </p:spPr>
        <p:txBody>
          <a:bodyPr wrap="square" anchor="ctr" lIns="0" rIns="0" tIns="0" bIns="0">
            <a:spAutoFit/>
          </a:bodyPr>
          <a:lstStyle/>
          <a:p>
            <a:pPr algn="ctr"/>
            <a:r>
              <a:rPr sz="2400" b="0">
                <a:solidFill>
                  <a:srgbClr val="5AC8E0"/>
                </a:solidFill>
                <a:latin typeface="Calibri"/>
              </a:rPr>
              <a:t>centered at μ, with standard error  =  σ / √n.</a:t>
            </a:r>
          </a:p>
        </p:txBody>
      </p:sp>
      <p:sp>
        <p:nvSpPr>
          <p:cNvPr id="6" name="TextBox 5"/>
          <p:cNvSpPr txBox="1"/>
          <p:nvPr/>
        </p:nvSpPr>
        <p:spPr>
          <a:xfrm>
            <a:off x="914400" y="4343400"/>
            <a:ext cx="10360152" cy="822960"/>
          </a:xfrm>
          <a:prstGeom prst="rect">
            <a:avLst/>
          </a:prstGeom>
          <a:noFill/>
        </p:spPr>
        <p:txBody>
          <a:bodyPr wrap="square" anchor="ctr" lIns="0" rIns="0" tIns="0" bIns="0">
            <a:spAutoFit/>
          </a:bodyPr>
          <a:lstStyle/>
          <a:p>
            <a:pPr algn="ctr"/>
            <a:r>
              <a:rPr sz="2000" b="0">
                <a:solidFill>
                  <a:srgbClr val="8FB8D9"/>
                </a:solidFill>
                <a:latin typeface="Calibri"/>
              </a:rPr>
              <a:t>Bigger n → tighter spread.  Means are calmer than individuals.</a:t>
            </a:r>
          </a:p>
        </p:txBody>
      </p:sp>
      <p:sp>
        <p:nvSpPr>
          <p:cNvPr id="7" name="TextBox 6"/>
          <p:cNvSpPr txBox="1"/>
          <p:nvPr/>
        </p:nvSpPr>
        <p:spPr>
          <a:xfrm>
            <a:off x="914400" y="5029200"/>
            <a:ext cx="10360152" cy="822960"/>
          </a:xfrm>
          <a:prstGeom prst="rect">
            <a:avLst/>
          </a:prstGeom>
          <a:noFill/>
        </p:spPr>
        <p:txBody>
          <a:bodyPr wrap="square" anchor="ctr" lIns="0" rIns="0" tIns="0" bIns="0">
            <a:spAutoFit/>
          </a:bodyPr>
          <a:lstStyle/>
          <a:p>
            <a:pPr algn="ctr"/>
            <a:r>
              <a:rPr sz="1800" b="0">
                <a:solidFill>
                  <a:srgbClr val="5AC8E0"/>
                </a:solidFill>
                <a:latin typeface="Calibri"/>
              </a:rPr>
              <a:t>It's the SAMPLE MEAN that turns normal — not the raw data.</a:t>
            </a:r>
          </a:p>
        </p:txBody>
      </p:sp>
      <p:sp>
        <p:nvSpPr>
          <p:cNvPr id="8" name="TextBox 7"/>
          <p:cNvSpPr txBox="1"/>
          <p:nvPr/>
        </p:nvSpPr>
        <p:spPr>
          <a:xfrm>
            <a:off x="11430000" y="6355080"/>
            <a:ext cx="548640" cy="365760"/>
          </a:xfrm>
          <a:prstGeom prst="rect">
            <a:avLst/>
          </a:prstGeom>
          <a:noFill/>
        </p:spPr>
        <p:txBody>
          <a:bodyPr wrap="square" anchor="ctr" lIns="0" rIns="0" tIns="0" bIns="0">
            <a:spAutoFit/>
          </a:bodyPr>
          <a:lstStyle/>
          <a:p>
            <a:pPr algn="r"/>
            <a:r>
              <a:rPr sz="1100" b="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914400"/>
            <a:ext cx="10725912" cy="457200"/>
          </a:xfrm>
          <a:prstGeom prst="rect">
            <a:avLst/>
          </a:prstGeom>
          <a:noFill/>
        </p:spPr>
        <p:txBody>
          <a:bodyPr wrap="square" anchor="ctr" lIns="0" rIns="0" tIns="0" bIns="0">
            <a:spAutoFit/>
          </a:bodyPr>
          <a:lstStyle/>
          <a:p>
            <a:pPr algn="ctr"/>
            <a:r>
              <a:rPr sz="1500" b="1" spc="150">
                <a:solidFill>
                  <a:srgbClr val="8FB8D9"/>
                </a:solidFill>
                <a:latin typeface="Calibri"/>
              </a:rPr>
              <a:t>OBJECTIVE 6  ·  AN HONEST RANGE FOR THE TRUTH</a:t>
            </a:r>
          </a:p>
        </p:txBody>
      </p:sp>
      <p:sp>
        <p:nvSpPr>
          <p:cNvPr id="3" name="TextBox 2"/>
          <p:cNvSpPr txBox="1"/>
          <p:nvPr/>
        </p:nvSpPr>
        <p:spPr>
          <a:xfrm>
            <a:off x="548640" y="1463040"/>
            <a:ext cx="11091672" cy="914400"/>
          </a:xfrm>
          <a:prstGeom prst="rect">
            <a:avLst/>
          </a:prstGeom>
          <a:noFill/>
        </p:spPr>
        <p:txBody>
          <a:bodyPr wrap="square" anchor="ctr" lIns="0" rIns="0" tIns="0" bIns="0">
            <a:spAutoFit/>
          </a:bodyPr>
          <a:lstStyle/>
          <a:p>
            <a:pPr algn="ctr"/>
            <a:r>
              <a:rPr sz="5000" b="1">
                <a:solidFill>
                  <a:srgbClr val="FFFFFF"/>
                </a:solidFill>
                <a:latin typeface="Calibri"/>
              </a:rPr>
              <a:t>estimate ± margin</a:t>
            </a:r>
          </a:p>
        </p:txBody>
      </p:sp>
      <p:sp>
        <p:nvSpPr>
          <p:cNvPr id="4" name="TextBox 3"/>
          <p:cNvSpPr txBox="1"/>
          <p:nvPr/>
        </p:nvSpPr>
        <p:spPr>
          <a:xfrm>
            <a:off x="914400" y="2606040"/>
            <a:ext cx="10360152" cy="640080"/>
          </a:xfrm>
          <a:prstGeom prst="rect">
            <a:avLst/>
          </a:prstGeom>
          <a:noFill/>
        </p:spPr>
        <p:txBody>
          <a:bodyPr wrap="square" anchor="ctr" lIns="0" rIns="0" tIns="0" bIns="0">
            <a:spAutoFit/>
          </a:bodyPr>
          <a:lstStyle/>
          <a:p>
            <a:pPr algn="ctr"/>
            <a:r>
              <a:rPr sz="2000" b="0">
                <a:solidFill>
                  <a:srgbClr val="F2F6FA"/>
                </a:solidFill>
                <a:latin typeface="Calibri"/>
              </a:rPr>
              <a:t>mean:  x̄ ± t* (s/√n)            proportion:  p̂ ± z* √( p̂(1−p̂)/n )</a:t>
            </a:r>
          </a:p>
        </p:txBody>
      </p:sp>
      <p:sp>
        <p:nvSpPr>
          <p:cNvPr id="5" name="TextBox 4"/>
          <p:cNvSpPr txBox="1"/>
          <p:nvPr/>
        </p:nvSpPr>
        <p:spPr>
          <a:xfrm>
            <a:off x="914400" y="3429000"/>
            <a:ext cx="10360152" cy="731520"/>
          </a:xfrm>
          <a:prstGeom prst="rect">
            <a:avLst/>
          </a:prstGeom>
          <a:noFill/>
        </p:spPr>
        <p:txBody>
          <a:bodyPr wrap="square" anchor="ctr" lIns="0" rIns="0" tIns="0" bIns="0">
            <a:spAutoFit/>
          </a:bodyPr>
          <a:lstStyle/>
          <a:p>
            <a:pPr algn="ctr"/>
            <a:r>
              <a:rPr sz="2200" b="0">
                <a:solidFill>
                  <a:srgbClr val="5AC8E0"/>
                </a:solidFill>
                <a:latin typeface="Calibri"/>
              </a:rPr>
              <a:t>95% CI for study time:  14 ± 1.0  =  (13.0, 15.0) hours.</a:t>
            </a:r>
          </a:p>
        </p:txBody>
      </p:sp>
      <p:sp>
        <p:nvSpPr>
          <p:cNvPr id="6" name="TextBox 5"/>
          <p:cNvSpPr txBox="1"/>
          <p:nvPr/>
        </p:nvSpPr>
        <p:spPr>
          <a:xfrm>
            <a:off x="914400" y="4480560"/>
            <a:ext cx="10360152" cy="822960"/>
          </a:xfrm>
          <a:prstGeom prst="rect">
            <a:avLst/>
          </a:prstGeom>
          <a:noFill/>
        </p:spPr>
        <p:txBody>
          <a:bodyPr wrap="square" anchor="ctr" lIns="0" rIns="0" tIns="0" bIns="0">
            <a:spAutoFit/>
          </a:bodyPr>
          <a:lstStyle/>
          <a:p>
            <a:pPr algn="ctr"/>
            <a:r>
              <a:rPr sz="2000" b="0">
                <a:solidFill>
                  <a:srgbClr val="8FB8D9"/>
                </a:solidFill>
                <a:latin typeface="Calibri"/>
              </a:rPr>
              <a:t>Bigger n → narrower.  More confidence (99%) → wider.</a:t>
            </a:r>
          </a:p>
        </p:txBody>
      </p:sp>
      <p:sp>
        <p:nvSpPr>
          <p:cNvPr id="7" name="TextBox 6"/>
          <p:cNvSpPr txBox="1"/>
          <p:nvPr/>
        </p:nvSpPr>
        <p:spPr>
          <a:xfrm>
            <a:off x="914400" y="5166360"/>
            <a:ext cx="10360152" cy="822960"/>
          </a:xfrm>
          <a:prstGeom prst="rect">
            <a:avLst/>
          </a:prstGeom>
          <a:noFill/>
        </p:spPr>
        <p:txBody>
          <a:bodyPr wrap="square" anchor="ctr" lIns="0" rIns="0" tIns="0" bIns="0">
            <a:spAutoFit/>
          </a:bodyPr>
          <a:lstStyle/>
          <a:p>
            <a:pPr algn="ctr"/>
            <a:r>
              <a:rPr sz="1800" b="0">
                <a:solidFill>
                  <a:srgbClr val="5AC8E0"/>
                </a:solidFill>
                <a:latin typeface="Calibri"/>
              </a:rPr>
              <a:t>More confidence costs precision.</a:t>
            </a:r>
          </a:p>
        </p:txBody>
      </p:sp>
      <p:sp>
        <p:nvSpPr>
          <p:cNvPr id="8" name="TextBox 7"/>
          <p:cNvSpPr txBox="1"/>
          <p:nvPr/>
        </p:nvSpPr>
        <p:spPr>
          <a:xfrm>
            <a:off x="11430000" y="6355080"/>
            <a:ext cx="548640" cy="365760"/>
          </a:xfrm>
          <a:prstGeom prst="rect">
            <a:avLst/>
          </a:prstGeom>
          <a:noFill/>
        </p:spPr>
        <p:txBody>
          <a:bodyPr wrap="square" anchor="ctr" lIns="0" rIns="0" tIns="0" bIns="0">
            <a:spAutoFit/>
          </a:bodyPr>
          <a:lstStyle/>
          <a:p>
            <a:pPr algn="r"/>
            <a:r>
              <a:rPr sz="1100" b="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