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Principles of Macroeconomics. Quick grading map: lecture tutorials 5%, quizzes 10%, Model Workshops 15%, assignments 15%, discussions 10%, midterm 20%, final 25% — coursework carries most of the grade, not the two exams. AI policy: you MAY use an approved chatbot — Gemini, Claude, or ChatGPT — on the weekly Lecture Tutorial, the adaptive Discussion and Assignment, and the AI-critique step in each weekly Graph &amp; Model Workshop. AI is NOT allowed on Quizzes, the Midterm, or the Final — those are closed-book, closed-AI, one attempt. Today we start with the biggest zoom-out in the course: what does macroeconomics actually study, and how do economists model an entire economy's choices? We'll build the field's first model today — the production possibilities frontier — but read at the scale of a whole nation instead of one person's afternoon.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second tool of the week, and the one that prevents most bad macro arguments. Positive economics is descriptive: testable claims about what IS, like 'unemployment is 5% this quarter.' It could be right or wrong, but it's about facts. Normative economics is a value judgment about what OUGHT to be, like 'the government should prioritize lowering unemployment over fighting inflation.' No data set settles a 'should.' Quick drill: 'GDP grew 3% last quarter' is positive; 'growth should be the government's top priority' is normative; 'unemployment is 5%' is positive; 'unemployment is too high' is normative. Misconception to kill immediately: positive does NOT mean good, and normative does NOT mean bad. Positive means factual, normative means value-laden. Both matter — good policy needs both — but you must know which is which.</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misconceptions to retire today. First: 'macro is just micro at a bigger scale.' Not true — macro asks DIFFERENT questions and needs tools micro doesn't, like aggregate measures and the circular flow. A real logical trap hides here: something true for ONE saver isn't automatically true for EVERYONE saving at once — the fallacy of composition. One household saving more helps that household, but if EVERY household saves more at once, total spending can fall — a dynamic some economists in the Keynesian tradition call the paradox of thrift, named factually here, not as settled doctrine everyone accepts. Second: 'a point inside the PPF is unattainable.' No — it's inefficient, idle resources, like unemployment; unattainable points sit OUTSIDE the frontier.</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plot Isla Verde's PPF in Desmos, graphing 3x plus 6y equals 24. Drag a point along it; mark an interior point and an exterior point. Now the AI-critique moment: ask an approved chatbot, 'For an economy with 24 million labor-hours, consumer goods 3 hours each, capital goods 6 hours each, what is the opportunity cost of one capital good? Is (6, 3) attainable?' Audit it together. Correct answers: 2 consumer goods, and NO — (6, 3) is unattainable, since 3 times 6 plus 6 times 3 equals 36, greater than 24. Chatbots often flip the ratio, wave through an unattainable point, or confuse 'inside' (idle resources) with 'outside' (impossible). The habit all term: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full map of this week's coursework, all due Sunday, September 6th, except the Discussion's initial post, due Friday, September 4th. The Lecture Tutorial is your AI-guided walkthrough of today's material, completion credit toward the 5% Lecture Tutorials group. Practice Exercises are ungraded, six quick reps. Quiz 1 is closed to AI, one attempt, 10 points. Discussion 1 asks whether economics alone can tell us the economy is 'doing well' — needs both positive measurement and normative judgment. Assignment 1 is four problems worth 100 points: opportunity cost, reading a PPF, the macro read of an interior point, and positive-versus-normative sorting. Workshop 1 has you build Isla Verde's PPF in Desmos and catch an AI mistake, 50 points.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every example today shared one engine — scarcity forces a trade-off at any scale, and macroeconomics studies that trade-off for the whole economy at once. Tease for next week: if we're going to talk about 'the economy' as one thing, we need a number for its size. Next week we build Gross Domestic Product — how economists add up an entire economy's output using the expenditure approach, consumption plus investment plus government spending plus net exports — and why 'real' GDP and 'nominal' GDP are two very different numbers that can tell very different stories about growth. We'll also meet the GDP deflator, the tool that separates a price-level story from a genuine-output story. Bring your PPF instincts — you'll need the same 'zoom out to the whole economy' habit starting Monday.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 the room directly: is the economy doing well right now? You'll get different answers reaching for different numbers — prices, jobs, the stock market. That's the tell. By the end of this course you'll answer that question with real tools: growth, inflation, unemployment, and the policies that move them. That's macroeconomics. The key distinction for the whole term: microeconomics zooms IN on individual choosers — one household, one firm, one market (a different course). Macroeconomics zooms OUT to the whole economy: total output, the overall price level, the nation's job market, and the fiscal and monetary policy tools used to influence all of it. Same underlying idea — scarcity forces choice — but now the 'chooser' is an entire economy of millions of households and firms acting at once.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Opportunity cost equals the value of the next-best alternative given up when a choice is made — whether the chooser is one person or an entire economy. There is never enough labor-hours, factories, farmland, or raw materials to produce everything everyone wants — that's scarcity, and it forces choice at every scale. A country that pours resources into building factories today gives up consumer goods it could produce right now — the classic guns-versus-butter trade-off, at national scale. A government that spends a dollar on infrastructure has, at that moment, given up spending that dollar on schools, defense, or a tax cut instead. Memory hook: there's no such thing as a free lunch — for a person, a firm, or a whole economy. Someone, somewhere, gives something up.</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this up step by step, out loud. A student has a 5-hour free block this evening. They could work a job that pays 18 dollars per hour, or spend the time however they like. If the student works all 5 hours, they earn 5 times 18, which equals 90 dollars. If the student instead takes the evening off, the opportunity cost of that free time equals 90 dollars — the money they gave up. Flip it: if they value the evening off at MORE than 90 dollars, taking it off is the better choice; if LESS, they should work. Say it in words: the free evening 'costs' 90 dollars — that's not a fee paid, it's income forgone. Forgone benefits are real costs, whether the decision-maker is one student or a national government.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production possibilities frontier shows the maximum combinations of two goods an economy can produce with fixed resources and technology. Build it from a scenario: the fictional economy of Isla Verde has 24 million labor-hours available this period. One unit of consumer goods takes 3 hours; one unit of capital goods takes 6 hours. All 24 million hours on consumer goods: 24 divided by 3 equals 8 units of consumer goods, 0 capital goods — plot the point (8, 0). All 24 million hours on capital goods: 24 divided by 6 equals 0 consumer goods, 4 units of capital goods — plot the point (0, 4). Connect them: because the trade-off is constant here, this PPF is a straight line, 3x plus 6y equals 24, where x is consumer goods and y is capital goods.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Moving from (8, 0) toward (0, 4): give up 8 units of consumer goods to gain 4 units of capital goods, so 1 capital good costs 2 consumer goods; equivalently, 1 consumer good costs one-half of a capital good. Test three points. Point (4, 2): 3 times 4 plus 6 times 2 equals 24 — exactly on the frontier, efficient. Point (2, 2): 3 times 2 plus 6 times 2 equals 18 — less than 24, inside the frontier, inefficient, idle resources. Point (6, 3): 3 times 6 plus 6 times 3 equals 36 — more than 24, outside the frontier, unattainable; Isla Verde does not have 36 million labor-hours.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what makes today's lesson macro, not micro. A point like (2, 2), inside the frontier, is not just 'one firm being inefficient.' At the scale of an entire economy, an interior point means idle labor and capital sitting unused — unemployment. This previews a recession: resources exist to produce more of BOTH goods, but aren't. We build the model for why starting Week 5 (aggregate demand and supply). A second twist: WHERE along the frontier an economy sits matters for the future. More capital goods today — factories, equipment, infrastructure — pushes the frontier outward faster later (Week 4's growth preview). More consumer goods today favors living standards now, at the cost of slower growth. Neither choice is objectively 'correct.'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Why do real economies' PPFs bow outward instead of running as a straight line like Isla Verde's simplified example? Resources aren't equally good at everything. As an economy pushes all-in on one good, it has to pull over resources that were lousy at producing it, so each extra unit costs more and more of the other good. That's increasing opportunity cost, and it's why a realistic PPF is bowed out, or concave, with the slope getting steeper as output shifts along it. Our straight-line Isla Verde example is the simplified constant-cost case — useful for teaching the mechanics cleanly, but real economies show increasing opportunity cost because farmland, factories, and workers all have different specialties.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circular-flow model is macro's second core picture — a map of how money and goods move through the whole economy. Households supply labor/resources and demand goods; firms demand labor/resources and supply goods. They meet in product markets (firms sell to households) and factor markets (households sell labor, capital, land to firms). Trace the loop: households earn income in factor markets, spend it in product markets; firms collect that revenue and pay it back out as wages, rent, profit in factor markets — repeating. One qualitative preview line: money doesn't just circle forever — some leaks out (saving, taxes, imports), some flows back in (investment, government spending, exports) — setting up the course's whole arc. No arithmetic yet; that comes later.</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 OF 16 · ECON 2</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THE MACRO PERSPECTIVE</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Scarcity, the PPF, Circular Flow &amp; Economic Models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HONESTY TOOL</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POSITIVE vs. NORMATIVE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NAMED MISCONCEPTIONS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MACRO IS NOT 'BIG MICRO'</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AI-CRITIQUE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AUDIT THE AI</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Six Things Due Sunday</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 AI tutor walkthrough, ~45 min (due Sun, Sep 6)</a:t>
            </a:r>
          </a:p>
          <a:p>
            <a:pPr algn="l">
              <a:spcAft>
                <a:spcPts val="1000"/>
              </a:spcAft>
            </a:pPr>
            <a:r>
              <a:rPr sz="2200">
                <a:solidFill>
                  <a:srgbClr val="333333"/>
                </a:solidFill>
                <a:latin typeface="Arial"/>
              </a:rPr>
              <a:t>•  Practice Exercises — 6 ungraded reps</a:t>
            </a:r>
          </a:p>
          <a:p>
            <a:pPr algn="l">
              <a:spcAft>
                <a:spcPts val="1000"/>
              </a:spcAft>
            </a:pPr>
            <a:r>
              <a:rPr sz="2200">
                <a:solidFill>
                  <a:srgbClr val="333333"/>
                </a:solidFill>
                <a:latin typeface="Arial"/>
              </a:rPr>
              <a:t>•  Quiz 1 — 10 items, closed to AI (due Sun, Sep 6)</a:t>
            </a:r>
          </a:p>
          <a:p>
            <a:pPr algn="l">
              <a:spcAft>
                <a:spcPts val="1000"/>
              </a:spcAft>
            </a:pPr>
            <a:r>
              <a:rPr sz="2200">
                <a:solidFill>
                  <a:srgbClr val="333333"/>
                </a:solidFill>
                <a:latin typeface="Arial"/>
              </a:rPr>
              <a:t>•  Discussion 1 — 'Is the economy doing well?' (initial post Fri Sep 4; replies Sun Sep 6)</a:t>
            </a:r>
          </a:p>
          <a:p>
            <a:pPr algn="l">
              <a:spcAft>
                <a:spcPts val="1000"/>
              </a:spcAft>
            </a:pPr>
            <a:r>
              <a:rPr sz="2200">
                <a:solidFill>
                  <a:srgbClr val="333333"/>
                </a:solidFill>
                <a:latin typeface="Arial"/>
              </a:rPr>
              <a:t>•  Assignment 1 — opportunity cost, PPF &amp; positive/normative, 100 pts (due Sun, Sep 6)</a:t>
            </a:r>
          </a:p>
          <a:p>
            <a:pPr algn="l">
              <a:spcAft>
                <a:spcPts val="1000"/>
              </a:spcAft>
            </a:pPr>
            <a:r>
              <a:rPr sz="2200">
                <a:solidFill>
                  <a:srgbClr val="333333"/>
                </a:solidFill>
                <a:latin typeface="Arial"/>
              </a:rPr>
              <a:t>•  Workshop 1 — Build an Economy's PPF in Desmos, 50 pts (due Sun, Sep 6)</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CALLBACK &amp; TEASE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NEXT WEEK: SIZING UP THE ECONOMY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IS THE ECONOMY DOING WELL?</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PLAIN-LANGUAGE IDEA</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OPPORTUNITY COST, AT ANY SCALE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$90... WAIT, $90?</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MODEL</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PPF FOR A WHOLE ECONOMY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READING THE SLOPE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SLOPE IS THE COST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MACRO TWIST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INSIDE THE FRONTIER = UNEMPLOYMENT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WHY THE CURVE BOWS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SPECIALIZED RESOURCES, RISING COSTS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SECOND MODEL</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CIRCULAR FLOW</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