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notesMaster" Target="notesMasters/notesMaster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Welcome back. Quick logistics: Monday, September 7th was Labor Day, so this is our first meeting this week — everything still runs on the normal schedule, with all Week 2 work due Sunday. Grading reminder: lecture tutorials 5%, quizzes 10%, Model Workshops 15%, assignments 15%, discussions 10%, midterm 20%, final 25% — coursework carries most of the grade. AI policy unchanged: an approved chatbot is allowed on the weekly Lecture Tutorial, the adaptive Discussion and Assignment, and the AI-critique step in the Workshop — but NOT on Quizzes, the Midterm, or the Final. Today's question: how do economists add an entire economy's output into one number, and why do 'real' and 'nominal' versions of it tell very different stories? That's Gross Domestic Product — the number behind almost every economic headline you've heard.</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Start with the headline: 'GDP grew 2 percent last quarter.' Ask the room: what did economists actually just measure? You'll get guesses — jobs, prices, the stock market. Reframe: GDP is a single number that tries to add up literally everything a whole economy produced in a period — every haircut, every car built, every school constructed. Today you learn exactly how that addition works, and the two classic traps that catch nearly everyone the first time they try it. Callback to last week: the circular-flow model showed money and goods looping between households and firms through product and factor markets. GDP is just a way of measuring the SIZE of that flow on the product-market side — one clean number for how much stuff moved through the economy this period.</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Gross Domestic Product equals the total market value of all FINAL goods and services produced WITHIN a country's borders DURING a specific period, usually a year or a quarter. Every word matters. Final only — count the bread, not the flour that went into it; that flour is an intermediate good, already counted once it's baked in. Produced this period — a car built in 2024 and resold in 2026 doesn't count again; it was already counted when it was built. Within a country's borders — GDP is about WHERE production happens, not who owns the factory. A specific period — GDP is a FLOW, an amount per period, not a stock, a total accumulated over time; that stock-versus-flow distinction returns in Week 7 with the deficit versus the debt.</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expenditure approach adds up everyone's spending on final goods and services, sorted into four buckets. C is Consumption — household spending, groceries, rent, haircuts, most of what you buy. I is Investment — business spending on capital: new equipment, factories, software, plus new residential construction plus inventory changes. Critically, I is NOT buying stocks or bonds — that's a purely financial trade, not production; the everyday use of 'invest' for the stock market is a different meaning than macro's. G is Government spending — PURCHASES of goods and services, a new highway, a teacher's salary — but NOT transfer payments like Social Security, since no good or service is produced in exchange; those show up later as the recipient's own C. NX is Net exports, exports minus imports.</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Set this up step by step, out loud. The fictional economy of Meadowland reports these figures for the year, in billions of dollars: Consumption 500, Investment 200, Government spending 150, Exports 100, Imports 50. Step one: net exports, NX equals exports minus imports, 100 minus 50, equals 50. Step two: add every component, GDP equals C plus I plus G plus NX, 500 plus 200 plus 150 plus 50, equals 900. Say it in words: Meadowland produced 900 billion dollars worth of final goods and services this year, once we account for the fact that 50 billion dollars more left the country as exports than came in as imports. This is our anchor number for the whole week — remember 900.</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Now the classic trap: does it count? A used car sold between two neighbors — NOT counted, it was counted the year it was built; reselling isn't new production. A Social Security check — NOT counted directly, a transfer payment, no good or service produced in exchange; it becomes GDP later when the recipient spends it as C. Flour bought by a bakery to make bread — NOT counted separately, an intermediate good, its value is already embedded in the finished bread's final price. A share of stock bought on an exchange — NOT counted, a purely financial trade, ownership of an existing asset changes hands, nothing new produced. A new house built this year — COUNTED, in I, as residential investment. A public-school teacher's salary paid by the state — COUNTED, in G, the government purchased a service.</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Here's the problem nominal GDP hides: if GDP rises from one year to the next, is that because the economy produced MORE STUFF, or because PRICES went up and the same stuff just costs more dollars? Nominal GDP alone can't tell you — you need to separate the two. Nominal GDP values output at CURRENT prices, the prices in the year being measured. Real GDP values output at BASE-YEAR, constant prices — the same prices every year, so any change in the number reflects a change in actual QUANTITY produced, not price. Misconception to kill immediately: treating a rising nominal GDP as automatic proof the economy is growing. It might just be inflation. Always ask: real, or nominal, before drawing a growth conclusion.</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GDP deflator equals nominal GDP divided by real GDP, times 100 — always nominal on top. Continuing Meadowland: nominal GDP is 900, and economists have separately calculated real GDP at 750. Deflator equals 900 divided by 750, times 100, equals 120. Interpretation: prices this year are, on average, 20 percent higher than in the base year; a deflator of 100 would mean no price change at all since the base year. The single most common error this week is flipping this formula — dividing real by nominal instead. If your deflator comes out under 100 in an economy you know had inflation, you very likely flipped it. Nominal ON TOP, real on the bottom, times 100 — say it that way every time.</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Build a full two-good economy by hand, every step on the board. A tiny economy makes only pizzas and coffees. Base year: 40 pizzas at 5 dollars each, plus 100 coffees at 1 dollar each. Year 2: 44 pizzas at 6 dollars each, plus 110 coffees at 1 dollar 20 cents each. Step one, base-year nominal GDP, which also equals base-year real GDP since the base year is compared to itself: 40 times 5 plus 100 times 1, equals 200 plus 100, equals 300 dollars. Step two, Year-2 NOMINAL GDP, Year-2 quantities at Year-2 prices: 44 times 6 plus 110 times 1 dollar 20, equals 264 plus 132, equals 396 dollars.</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Step three is the trick that isolates quantity: Year-2 REAL GDP uses Year-2 QUANTITIES, but priced at BASE-YEAR prices. That's 44 times 5 dollars, plus 110 times 1 dollar, equals 220 plus 110, equals 330 dollars. Step four, the deflator: 396 divided by 330, times 100, equals 120 — same deflator value as Meadowland, just a coincidence of our engineered numbers, not a rule. Step five, both growth rates: real growth is 330 minus 300, divided by 300, times 100, equals 10 percent — genuine output change. Nominal growth is 396 minus 300, divided by 300, times 100, equals 32 percent — output change AND price change mixed together. Check it: 1.10 times 1.20 equals 1.32 — real growth times inflation compounds into the nominal growth number.</a:t>
            </a:r>
          </a:p>
        </p:txBody>
      </p:sp>
      <p:sp>
        <p:nvSpPr>
          <p:cNvPr id="4" name="Slide Number Placeholder 3"/>
          <p:cNvSpPr>
            <a:spLocks noGrp="1"/>
          </p:cNvSpPr>
          <p:nvPr>
            <p:ph type="sldNum" idx="5" sz="quarter"/>
          </p:nvPr>
        </p:nvSpPr>
        <p:spPr/>
      </p:sp>
    </p:spTree>
  </p:cSld>
  <p:clrMapOvr>
    <a:masterClrMapping/>
  </p:clrMapOvr>
</p:notes>
</file>

<file path=ppt/notesSlides/notesSlide1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Say it in words: Meadowland's pizza-and-coffee economy really did produce about 10 percent more stuff this year. But because prices ALSO rose about 20 percent, the number that hits the news — nominal GDP growth — reads as a much bigger 32 percent. The deflator is the tool that tells you how much of a nominal change is real and how much is just prices. This is the single most important habit of the whole week: whenever you hear a GDP growth number in the news, ask yourself, is that real or nominal? A big nominal number can hide a much smaller — or even negative — real number underneath it, and only the real number tells you whether the economy is actually producing more.</a:t>
            </a:r>
          </a:p>
        </p:txBody>
      </p:sp>
      <p:sp>
        <p:nvSpPr>
          <p:cNvPr id="4" name="Slide Number Placeholder 3"/>
          <p:cNvSpPr>
            <a:spLocks noGrp="1"/>
          </p:cNvSpPr>
          <p:nvPr>
            <p:ph type="sldNum" idx="5" sz="quarter"/>
          </p:nvPr>
        </p:nvSpPr>
        <p:spPr/>
      </p:sp>
    </p:spTree>
  </p:cSld>
  <p:clrMapOvr>
    <a:masterClrMapping/>
  </p:clrMapOvr>
</p:notes>
</file>

<file path=ppt/notesSlides/notesSlide1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Live demo: build a small spreadsheet table with columns C, I, G, X, M, NX, GDP, then a second table computing nominal GDP, real GDP, and the deflator for the two-good economy. Now the AI-critique moment: ask an approved chatbot, 'An economy has C=500, I=200, G=150, X=100, M=50 billions. What is GDP? Also, if nominal GDP is 900 and real GDP is 750, what is the GDP deflator?' Audit it together. Correct answers: GDP equals 900, deflator equals 120. Chatbots frequently flip the deflator formula, dividing real by nominal instead, which wrongly gives about 83; forget to net out imports; or count something that shouldn't count, like a transfer payment directly in G. The habit all term: the tool drafts, you judge.</a:t>
            </a:r>
          </a:p>
        </p:txBody>
      </p:sp>
      <p:sp>
        <p:nvSpPr>
          <p:cNvPr id="4" name="Slide Number Placeholder 3"/>
          <p:cNvSpPr>
            <a:spLocks noGrp="1"/>
          </p:cNvSpPr>
          <p:nvPr>
            <p:ph type="sldNum" idx="5" sz="quarter"/>
          </p:nvPr>
        </p:nvSpPr>
        <p:spPr/>
      </p:sp>
    </p:spTree>
  </p:cSld>
  <p:clrMapOvr>
    <a:masterClrMapping/>
  </p:clrMapOvr>
</p:notes>
</file>

<file path=ppt/notesSlides/notesSlide1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Here is the full map of this week's coursework, all due Sunday, September 13th, except the Discussion's initial post, due Friday, September 11th. The Lecture Tutorial is your AI-guided walkthrough of today's material, completion credit toward the 5 percent Lecture Tutorials group. Practice Exercises are ungraded, six quick reps. Quiz 2 is closed to AI, one attempt, 10 points. Discussion 2 asks whether GDP measures what actually matters — its real power as a summary statistic versus what it structurally leaves out. Assignment 2 is four problems worth 100 points: computing GDP, a full real-versus-nominal-and-deflator build, what counts and doesn't, and interpreting a nominal-versus-real growth gap. Workshop 2 has you compute GDP three ways and catch an AI mistake, 50 points.</a:t>
            </a:r>
          </a:p>
        </p:txBody>
      </p:sp>
      <p:sp>
        <p:nvSpPr>
          <p:cNvPr id="4" name="Slide Number Placeholder 3"/>
          <p:cNvSpPr>
            <a:spLocks noGrp="1"/>
          </p:cNvSpPr>
          <p:nvPr>
            <p:ph type="sldNum" idx="5" sz="quarter"/>
          </p:nvPr>
        </p:nvSpPr>
        <p:spPr/>
      </p:sp>
    </p:spTree>
  </p:cSld>
  <p:clrMapOvr>
    <a:masterClrMapping/>
  </p:clrMapOvr>
</p:notes>
</file>

<file path=ppt/notesSlides/notesSlide1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Callback: every example today shared one engine — GDP adds up final production using the expenditure approach, and 'real' strips out price changes so the number actually reflects more, or less, STUFF, not just more dollars. Tease for next week: GDP told us how much an economy produced. Next week we meet two more headline numbers — how fast prices are rising, using the Consumer Price Index and the inflation rate, and how many people can't find work, using the unemployment rate and the labor-force participation rate. And the very same real-versus-nominal habit you built today will follow you straight into WAGES — a 4 percent raise sounds great, until you learn there was 5 percent inflation. Bring your 'nominal versus real' instincts — you'll need them again starting next week.</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55448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WEEK 2 OF 16 · ECON 2</a:t>
            </a:r>
          </a:p>
        </p:txBody>
      </p:sp>
      <p:sp>
        <p:nvSpPr>
          <p:cNvPr id="3" name="TextBox 2"/>
          <p:cNvSpPr txBox="1"/>
          <p:nvPr/>
        </p:nvSpPr>
        <p:spPr>
          <a:xfrm>
            <a:off x="731520" y="2377440"/>
            <a:ext cx="10728655" cy="2011680"/>
          </a:xfrm>
          <a:prstGeom prst="rect">
            <a:avLst/>
          </a:prstGeom>
          <a:noFill/>
        </p:spPr>
        <p:txBody>
          <a:bodyPr wrap="square" anchor="ctr" lIns="0" rIns="0" tIns="0" bIns="0">
            <a:spAutoFit/>
          </a:bodyPr>
          <a:lstStyle/>
          <a:p>
            <a:pPr algn="ctr"/>
            <a:r>
              <a:rPr sz="6400" b="1">
                <a:solidFill>
                  <a:srgbClr val="FFFFFF"/>
                </a:solidFill>
                <a:latin typeface="Arial"/>
              </a:rPr>
              <a:t>MEASURING OUTPUT</a:t>
            </a:r>
          </a:p>
        </p:txBody>
      </p:sp>
      <p:sp>
        <p:nvSpPr>
          <p:cNvPr id="4" name="TextBox 3"/>
          <p:cNvSpPr txBox="1"/>
          <p:nvPr/>
        </p:nvSpPr>
        <p:spPr>
          <a:xfrm>
            <a:off x="731520" y="4480560"/>
            <a:ext cx="10728655" cy="822960"/>
          </a:xfrm>
          <a:prstGeom prst="rect">
            <a:avLst/>
          </a:prstGeom>
          <a:noFill/>
        </p:spPr>
        <p:txBody>
          <a:bodyPr wrap="square" anchor="ctr" lIns="0" rIns="0" tIns="0" bIns="0">
            <a:spAutoFit/>
          </a:bodyPr>
          <a:lstStyle/>
          <a:p>
            <a:pPr algn="ctr"/>
            <a:r>
              <a:rPr sz="2600">
                <a:solidFill>
                  <a:srgbClr val="9FB0E0"/>
                </a:solidFill>
                <a:latin typeface="Arial"/>
              </a:rPr>
              <a:t>Gross Domestic Product</a:t>
            </a:r>
          </a:p>
        </p:txBody>
      </p:sp>
      <p:sp>
        <p:nvSpPr>
          <p:cNvPr id="5" name="TextBox 4"/>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1</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THE HOOK</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3800" b="1">
                <a:solidFill>
                  <a:srgbClr val="FFFFFF"/>
                </a:solidFill>
                <a:latin typeface="Arial"/>
              </a:rPr>
              <a:t>WHAT DID WE JUST MEASURE?</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2</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THE PLAIN-LANGUAGE IDEA</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3800" b="1">
                <a:solidFill>
                  <a:srgbClr val="FFFFFF"/>
                </a:solidFill>
                <a:latin typeface="Arial"/>
              </a:rPr>
              <a:t>GDP: FINAL GOODS, THIS PERIOD</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3</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THE EXPENDITURE APPROACH</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4800" b="1">
                <a:solidFill>
                  <a:srgbClr val="FFFFFF"/>
                </a:solidFill>
                <a:latin typeface="Arial"/>
              </a:rPr>
              <a:t>GDP = C + I + G + NX</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4</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WORKED EXAMPLE 1</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4800" b="1">
                <a:solidFill>
                  <a:srgbClr val="FFFFFF"/>
                </a:solidFill>
                <a:latin typeface="Arial"/>
              </a:rPr>
              <a:t>MEADOWLAND: GDP = 900</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5</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WHAT COUNTS? WHAT DOESN'T?</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4800" b="1">
                <a:solidFill>
                  <a:srgbClr val="FFFFFF"/>
                </a:solidFill>
                <a:latin typeface="Arial"/>
              </a:rPr>
              <a:t>THE COUNTING DRILL</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6</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THE PROBLEM WITH 'BIGGER'</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4800" b="1">
                <a:solidFill>
                  <a:srgbClr val="FFFFFF"/>
                </a:solidFill>
                <a:latin typeface="Arial"/>
              </a:rPr>
              <a:t>NOMINAL vs. REAL GDP</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7</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THE TOOL THAT SEPARATES THEM</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6400" b="1">
                <a:solidFill>
                  <a:srgbClr val="FFFFFF"/>
                </a:solidFill>
                <a:latin typeface="Arial"/>
              </a:rPr>
              <a:t>THE GDP DEFLATOR</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8</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WORKED EXAMPLE 2</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3800" b="1">
                <a:solidFill>
                  <a:srgbClr val="FFFFFF"/>
                </a:solidFill>
                <a:latin typeface="Arial"/>
              </a:rPr>
              <a:t>PIZZAS, COFFEES &amp; 4 NUMBERS</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9</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THE TRICK: BASE-YEAR PRICES</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6400" b="1">
                <a:solidFill>
                  <a:srgbClr val="FFFFFF"/>
                </a:solidFill>
                <a:latin typeface="Arial"/>
              </a:rPr>
              <a:t>REAL GDP = 330</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10</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SAY IT IN WORDS</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3800" b="1">
                <a:solidFill>
                  <a:srgbClr val="FFFFFF"/>
                </a:solidFill>
                <a:latin typeface="Arial"/>
              </a:rPr>
              <a:t>10% REAL, 32% 'ON THE NEWS'</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11</a:t>
            </a:r>
          </a:p>
        </p:txBody>
      </p:sp>
    </p:spTree>
  </p:cSld>
  <p:clrMapOvr>
    <a:masterClrMapping/>
  </p:clrMapOvr>
</p:sld>
</file>

<file path=ppt/slides/slide12.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TECHNOLOGY + AI-CRITIQUE</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6400" b="1">
                <a:solidFill>
                  <a:srgbClr val="FFFFFF"/>
                </a:solidFill>
                <a:latin typeface="Arial"/>
              </a:rPr>
              <a:t>AUDIT THE AI</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12</a:t>
            </a:r>
          </a:p>
        </p:txBody>
      </p:sp>
    </p:spTree>
  </p:cSld>
  <p:clrMapOvr>
    <a:masterClrMapping/>
  </p:clrMapOvr>
</p:sld>
</file>

<file path=ppt/slides/slide13.xml><?xml version="1.0" encoding="utf-8"?>
<p:sld xmlns:a="http://schemas.openxmlformats.org/drawingml/2006/main" xmlns:p="http://schemas.openxmlformats.org/presentationml/2006/main" xmlns:r="http://schemas.openxmlformats.org/officeDocument/2006/relationships">
  <p:cSld>
    <p:bg>
      <p:bgPr>
        <a:solidFill>
          <a:srgbClr val="F4F6FC"/>
        </a:solidFill>
        <a:effectLst/>
      </p:bgPr>
    </p:bg>
    <p:spTree>
      <p:nvGrpSpPr>
        <p:cNvPr id="1" name=""/>
        <p:cNvGrpSpPr/>
        <p:nvPr/>
      </p:nvGrpSpPr>
      <p:grpSpPr/>
      <p:sp>
        <p:nvSpPr>
          <p:cNvPr id="2" name="TextBox 1"/>
          <p:cNvSpPr txBox="1"/>
          <p:nvPr/>
        </p:nvSpPr>
        <p:spPr>
          <a:xfrm>
            <a:off x="731520" y="640080"/>
            <a:ext cx="10728655" cy="457200"/>
          </a:xfrm>
          <a:prstGeom prst="rect">
            <a:avLst/>
          </a:prstGeom>
          <a:noFill/>
        </p:spPr>
        <p:txBody>
          <a:bodyPr wrap="square" anchor="t" lIns="0" rIns="0" tIns="0" bIns="0">
            <a:spAutoFit/>
          </a:bodyPr>
          <a:lstStyle/>
          <a:p>
            <a:pPr algn="l"/>
            <a:r>
              <a:rPr sz="1500" b="1" spc="200">
                <a:solidFill>
                  <a:srgbClr val="6B78B5"/>
                </a:solidFill>
                <a:latin typeface="Arial"/>
              </a:rPr>
              <a:t>THIS WEEK'S WORK</a:t>
            </a:r>
          </a:p>
        </p:txBody>
      </p:sp>
      <p:sp>
        <p:nvSpPr>
          <p:cNvPr id="3" name="TextBox 2"/>
          <p:cNvSpPr txBox="1"/>
          <p:nvPr/>
        </p:nvSpPr>
        <p:spPr>
          <a:xfrm>
            <a:off x="731520" y="1097280"/>
            <a:ext cx="10728655" cy="914400"/>
          </a:xfrm>
          <a:prstGeom prst="rect">
            <a:avLst/>
          </a:prstGeom>
          <a:noFill/>
        </p:spPr>
        <p:txBody>
          <a:bodyPr wrap="square" anchor="t" lIns="0" rIns="0" tIns="0" bIns="0">
            <a:spAutoFit/>
          </a:bodyPr>
          <a:lstStyle/>
          <a:p>
            <a:pPr algn="l"/>
            <a:r>
              <a:rPr sz="4000" b="1">
                <a:solidFill>
                  <a:srgbClr val="1E2761"/>
                </a:solidFill>
                <a:latin typeface="Arial"/>
              </a:rPr>
              <a:t>Six Things Due Sunday</a:t>
            </a:r>
          </a:p>
        </p:txBody>
      </p:sp>
      <p:sp>
        <p:nvSpPr>
          <p:cNvPr id="4" name="TextBox 3"/>
          <p:cNvSpPr txBox="1"/>
          <p:nvPr/>
        </p:nvSpPr>
        <p:spPr>
          <a:xfrm>
            <a:off x="822960" y="2286000"/>
            <a:ext cx="10515600" cy="4023360"/>
          </a:xfrm>
          <a:prstGeom prst="rect">
            <a:avLst/>
          </a:prstGeom>
          <a:noFill/>
        </p:spPr>
        <p:txBody>
          <a:bodyPr wrap="square" anchor="t" lIns="0" rIns="0" tIns="0" bIns="0">
            <a:spAutoFit/>
          </a:bodyPr>
          <a:lstStyle/>
          <a:p>
            <a:pPr algn="l">
              <a:spcAft>
                <a:spcPts val="1000"/>
              </a:spcAft>
            </a:pPr>
            <a:r>
              <a:rPr sz="2200">
                <a:solidFill>
                  <a:srgbClr val="333333"/>
                </a:solidFill>
                <a:latin typeface="Arial"/>
              </a:rPr>
              <a:t>•  Lecture Tutorial — AI tutor walkthrough, ~45 min (due Sun, Sep 13)</a:t>
            </a:r>
          </a:p>
          <a:p>
            <a:pPr algn="l">
              <a:spcAft>
                <a:spcPts val="1000"/>
              </a:spcAft>
            </a:pPr>
            <a:r>
              <a:rPr sz="2200">
                <a:solidFill>
                  <a:srgbClr val="333333"/>
                </a:solidFill>
                <a:latin typeface="Arial"/>
              </a:rPr>
              <a:t>•  Practice Exercises — 6 ungraded reps</a:t>
            </a:r>
          </a:p>
          <a:p>
            <a:pPr algn="l">
              <a:spcAft>
                <a:spcPts val="1000"/>
              </a:spcAft>
            </a:pPr>
            <a:r>
              <a:rPr sz="2200">
                <a:solidFill>
                  <a:srgbClr val="333333"/>
                </a:solidFill>
                <a:latin typeface="Arial"/>
              </a:rPr>
              <a:t>•  Quiz 2 — 10 items, closed to AI (due Sun, Sep 13)</a:t>
            </a:r>
          </a:p>
          <a:p>
            <a:pPr algn="l">
              <a:spcAft>
                <a:spcPts val="1000"/>
              </a:spcAft>
            </a:pPr>
            <a:r>
              <a:rPr sz="2200">
                <a:solidFill>
                  <a:srgbClr val="333333"/>
                </a:solidFill>
                <a:latin typeface="Arial"/>
              </a:rPr>
              <a:t>•  Discussion 2 — 'Does GDP measure what matters?' (initial post Fri Sep 11; replies Sun Sep 13)</a:t>
            </a:r>
          </a:p>
          <a:p>
            <a:pPr algn="l">
              <a:spcAft>
                <a:spcPts val="1000"/>
              </a:spcAft>
            </a:pPr>
            <a:r>
              <a:rPr sz="2200">
                <a:solidFill>
                  <a:srgbClr val="333333"/>
                </a:solidFill>
                <a:latin typeface="Arial"/>
              </a:rPr>
              <a:t>•  Assignment 2 — GDP, real vs. nominal &amp; the deflator, 100 pts (due Sun, Sep 13)</a:t>
            </a:r>
          </a:p>
          <a:p>
            <a:pPr algn="l">
              <a:spcAft>
                <a:spcPts val="1000"/>
              </a:spcAft>
            </a:pPr>
            <a:r>
              <a:rPr sz="2200">
                <a:solidFill>
                  <a:srgbClr val="333333"/>
                </a:solidFill>
                <a:latin typeface="Arial"/>
              </a:rPr>
              <a:t>•  Workshop 2 — Compute GDP Three Ways, 50 pts (due Sun, Sep 13)</a:t>
            </a:r>
          </a:p>
        </p:txBody>
      </p:sp>
      <p:sp>
        <p:nvSpPr>
          <p:cNvPr id="5" name="TextBox 4"/>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13</a:t>
            </a:r>
          </a:p>
        </p:txBody>
      </p:sp>
    </p:spTree>
  </p:cSld>
  <p:clrMapOvr>
    <a:masterClrMapping/>
  </p:clrMapOvr>
</p:sld>
</file>

<file path=ppt/slides/slide14.xml><?xml version="1.0" encoding="utf-8"?>
<p:sld xmlns:a="http://schemas.openxmlformats.org/drawingml/2006/main" xmlns:p="http://schemas.openxmlformats.org/presentationml/2006/main" xmlns:r="http://schemas.openxmlformats.org/officeDocument/2006/relationships">
  <p:cSld>
    <p:bg>
      <p:bgPr>
        <a:solidFill>
          <a:srgbClr val="1E2761"/>
        </a:solidFill>
        <a:effectLst/>
      </p:bgPr>
    </p:bg>
    <p:spTree>
      <p:nvGrpSpPr>
        <p:cNvPr id="1" name=""/>
        <p:cNvGrpSpPr/>
        <p:nvPr/>
      </p:nvGrpSpPr>
      <p:grpSpPr/>
      <p:sp>
        <p:nvSpPr>
          <p:cNvPr id="2" name="TextBox 1"/>
          <p:cNvSpPr txBox="1"/>
          <p:nvPr/>
        </p:nvSpPr>
        <p:spPr>
          <a:xfrm>
            <a:off x="731520" y="1920240"/>
            <a:ext cx="10728655" cy="457200"/>
          </a:xfrm>
          <a:prstGeom prst="rect">
            <a:avLst/>
          </a:prstGeom>
          <a:noFill/>
        </p:spPr>
        <p:txBody>
          <a:bodyPr wrap="square" anchor="ctr" lIns="0" rIns="0" tIns="0" bIns="0">
            <a:spAutoFit/>
          </a:bodyPr>
          <a:lstStyle/>
          <a:p>
            <a:pPr algn="ctr"/>
            <a:r>
              <a:rPr sz="1500" b="1" spc="220">
                <a:solidFill>
                  <a:srgbClr val="9FB0E0"/>
                </a:solidFill>
                <a:latin typeface="Arial"/>
              </a:rPr>
              <a:t>CALLBACK &amp; TEASE</a:t>
            </a:r>
          </a:p>
        </p:txBody>
      </p:sp>
      <p:sp>
        <p:nvSpPr>
          <p:cNvPr id="3" name="TextBox 2"/>
          <p:cNvSpPr txBox="1"/>
          <p:nvPr/>
        </p:nvSpPr>
        <p:spPr>
          <a:xfrm>
            <a:off x="640080" y="2468880"/>
            <a:ext cx="10911535" cy="2103120"/>
          </a:xfrm>
          <a:prstGeom prst="rect">
            <a:avLst/>
          </a:prstGeom>
          <a:noFill/>
        </p:spPr>
        <p:txBody>
          <a:bodyPr wrap="square" anchor="ctr" lIns="0" rIns="0" tIns="0" bIns="0">
            <a:spAutoFit/>
          </a:bodyPr>
          <a:lstStyle/>
          <a:p>
            <a:pPr algn="ctr"/>
            <a:r>
              <a:rPr sz="4800" b="1">
                <a:solidFill>
                  <a:srgbClr val="FFFFFF"/>
                </a:solidFill>
                <a:latin typeface="Arial"/>
              </a:rPr>
              <a:t>NEXT WEEK: PRICES &amp; JOBS</a:t>
            </a:r>
          </a:p>
        </p:txBody>
      </p:sp>
      <p:sp>
        <p:nvSpPr>
          <p:cNvPr id="4" name="TextBox 3"/>
          <p:cNvSpPr txBox="1"/>
          <p:nvPr/>
        </p:nvSpPr>
        <p:spPr>
          <a:xfrm>
            <a:off x="11338560" y="6400800"/>
            <a:ext cx="640080" cy="365760"/>
          </a:xfrm>
          <a:prstGeom prst="rect">
            <a:avLst/>
          </a:prstGeom>
          <a:noFill/>
        </p:spPr>
        <p:txBody>
          <a:bodyPr wrap="square" anchor="b" lIns="0" rIns="0" tIns="0" bIns="0">
            <a:spAutoFit/>
          </a:bodyPr>
          <a:lstStyle/>
          <a:p>
            <a:pPr algn="r"/>
            <a:r>
              <a:rPr sz="1100">
                <a:solidFill>
                  <a:srgbClr val="6B78B5"/>
                </a:solidFill>
                <a:latin typeface="Arial"/>
              </a:rPr>
              <a:t>14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