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This course is coursework-heavy: lecture tutorials, quizzes, discussions, assignments, and the weekly Graph and Model Workshop all count, alongside the midterm and final. Grading breakdown: tutorials 5%, quizzes 10%, workshops 15%, assignments 15%, discussions 10%, midterm 20%, final 25%. Approved chatbots — Gemini, Claude, ChatGPT — are required on the tutorial, the adaptive discussion and assignment, and the workshop's AI-critique step. AI is NOT permitted on quizzes, the midterm, or the final — those are closed-AI, so build your own understanding now. This week: the Consumer Price Index, the inflation rate, the unemployment rate, the labor-force participation rate, the three types of unemployment, and the real wage. Two numbers the news quotes constantly — and misquotes constantly.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Back to the hook. A worker gets a 4 percent nominal raise. Inflation this year is 5 percent. Real wage change approximately equals nominal wage change minus inflation rate equals 4 percent minus 5 percent equals negative 1 percent. Interpretation: even though the paycheck NUMBER went up, the worker can actually buy about 1 percent LESS than before — their real, purchasing-power-adjusted wage FELL, even as their nominal, dollar-amount wage rose. Say it in words: a raise measured in dollars is a nominal change; what that raise can actually buy is the real change — and you cannot know if you're really ahead without comparing your raise to inflation. This is the exact same real-versus-nominal habit from Week 2's GDP deflator, now applied to something personal.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Trap one: 'CPI equals 108 means 108 percent inflation.' Cure: CPI is a level relative to the base year; the inflation rate is the percent change in that level — 108 means 8 percent inflation from the base year, not 108 percent. Trap two: 'everyone without a job is unemployed.' Cure: only those actively searching count; a discouraged worker who stopped looking is excluded from the labor force entirely. Trap three: 'a falling unemployment rate always means the job market improved.' Cure: it can fall because discouraged workers left the labor force, shrinking the denominator, not because more people found jobs. Trap four: 'a raise always makes you better off.' Cure: only if the real wage — nominal minus inflation — is positive.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an approved chatbot: a country's CPI basket cost $200 in the base year and $216 this year — what is the CPI, and what is the inflation rate? Separately, 114 million employed and 6 million unemployed out of a 200 million population — what is the unemployment rate and the LFPR? The right answers: CPI 108, inflation 8 percent, unemployment rate 5 percent, LFPR 60 percent. Chatbots frequently report the CPI level itself as 'the inflation rate' without subtracting the base of 100, or divide the unemployed by the total population instead of the labor force — an easy, common slip that would wrongly give 3 percent instead of 5 percent. Make the class catch both errors and state the correct reasoning out loud.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Round one, classify: a new college grad interviewing for two months before landing a job — frictional. A factory town where machines replaced assembly-line workers and remaining jobs need different skills — structural. Mass layoffs across industries during an economy-wide downturn — cyclical. A chef between restaurant jobs for three weeks — frictional. Round two, compute: give pairs a fresh mini labor-market table — population, employed, unemployed — and have them race to compute the unemployment rate and the LFPR. This previews both the quiz and this week's discussion question about which number — inflation or unemployment — deserves more attention, and who bears each burden differently.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 at a glance. The Lecture Tutorial walks you through every definition and worked example with your AI tutor — due Sunday. Quiz 3 is closed to AI, 10 questions, testing the CPI, the inflation rate, the unemployment rate, the LFPR, and the three types of unemployment. Discussion 3 asks which number — inflation or unemployment — deserves more attention, and requires separating the factual measurement limits of each number from the values question of which burden matters more. Assignment 3 is the full computational problem set: compute a CPI, an unemployment rate and LFPR, a real wage, and classify unemployment types. Workshop 3 builds both the CPI and the unemployment rate from raw data, then catches the AI's mistakes. Everything is due Sunday, 11:59 p.m.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that we can measure prices and jobs, next week we ask a bigger question: how does an economy get richer over time? We'll compute growth rates, talk about the sources of long-run growth — physical capital, human capital, technology — and learn a shortcut called the rule of 70 that tells you, from a growth rate alone, roughly how many years it takes an economy to double in size. Small differences in growth rates compound into enormous differences in living standards over decades — that's next week's big reveal. For now: nice work getting through two of the most misquoted numbers in economics. You now know more precisely what the CPI and the unemployment rate actually measure than most news anchors do.</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 it to the room: your boss gives you a 4% raise. Good news, right? Now I tell you prices rose 5% this year. Did you come out ahead or behind? Most students say 'still ahead, you got a raise' — hold that answer. We compute it exactly later this lecture: a 4% nominal raise minus 5% inflation equals about negative 1% — a real pay CUT, despite the raise. This week's two instruments — the CPI and the unemployment rate — are the most-quoted, most-misquoted numbers in economic news. Our job today is measurement: getting the arithmetic and the definitions exactly right, before we ever get to the policy debates that come later in the course.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CPI's plain-language idea: imagine buying the exact same basket of groceries every year and watching what it costs. If the total keeps rising, prices are rising — that is the whole idea. The CPI is built from a fixed market basket — a representative bundle of goods and services — priced every year at current prices. The base year is set to CPI equals 100 by definition; every other year's CPI shows the basket's cost relative to that base year. Say it plainly: the CPI is a LEVEL, a snapshot relative to the base year, not yet a rate of change. That distinction is the whole battle of this lecture.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step, digit by digit. The basket: 10 pizzas at $8 each, 20 cups of coffee at $3 each, 4 textbooks at $15 each. Base-year cost: 10 times 8 equals 80, plus 20 times 3 equals 60, plus 4 times 15 equals 60. Eighty plus sixty plus sixty equals 200 dollars. By definition, CPI equals 100 in the base year. Year 2, same basket, new prices: pizza rises to $9, coffee to $3.30, books stay at $15. New cost: 10 times 9 equals 90, plus 20 times 3.30 equals 66, plus 4 times 15 equals 60. Ninety plus sixty-six plus sixty equals 216 dollars. CPI equals 216 divided by 200, times 100, equals 108. Inflation rate equals CPI minus 100 equals 108 minus 100 equals 8 percent — valid specifically because we are comparing to the base year.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Year 3: the same basket now costs $226.80. CPI equals 226.80 divided by 200, times 100, equals 113.4. Now the trap: what is the inflation rate from year 2 to year 3? It is NOT 113.4 minus 100. Past the base year, you must compute a percent change between two CPI values: 113.4 minus 108 equals 5.4; 5.4 divided by 108, times 100, equals 5 percent. Write both numbers on the board side by side. The number 108 is a LEVEL. The number 5 percent is a RATE — the percent change in that level. A CPI of 108 does not mean '8 percent inflation is happening right now' — it means prices are 8 percent higher than the base year. Keep these two ideas in separate mental boxes, always.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Plain-language idea: not having a job doesn't automatically make you 'unemployed' in the economist's sense. A retiree, a full-time student, a stay-at-home parent by choice — none of these count as unemployed. You have to be actively searching for work and not finding it. This is the single most misunderstood definitional line in this whole unit, and it changes how every headline unemployment number should be read. Hold this thought — we build the exact calculation next, using a fictional economy called Meadowland.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Meadowland has an adult population of 200 million. Of these, 114 million are employed, and 6 million are unemployed — meaning no job, but actively searching. Labor force equals employed plus unemployed equals 114 plus 6 equals 120 million. Unemployment rate equals unemployed divided by labor force, times 100, equals 6 divided by 120, times 100, equals 5 percent. Labor-force participation rate, or LFPR, equals labor force divided by adult population, times 100, equals 120 divided by 200, times 100, equals 60 percent. Notice the two different denominators: the unemployment rate divides by the labor force; the LFPR divides by the total population. Confusing these two denominators is the single most common arithmetic slip on this topic — including by chatbots, as we'll see shortly.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discouraged worker wants a job, has looked before, but has given up searching. They are counted as neither unemployed nor in the labor force at all — simply outside both counts. This matters enormously: if a wave of discouraged workers leaves the labor force, the measured unemployment rate can FALL even though the job market hasn't actually improved, because the denominator — the labor force — shrank while nobody got hired. State this as an honest, factual limitation of the official rate, never as a partisan claim about any policy or administration. It is simply how the definition works, and every economist across the political spectrum acknowledges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Frictional unemployment is short-term, between-jobs unemployment as people search for a better match — a recent graduate interviewing for their first job. It's considered a normal, even healthy, feature of a dynamic labor market. Structural unemployment is a mismatch between workers' skills or location and available jobs, often from long-run shifts in technology or industry — a factory worker whose skills don't match nearby tech-sector openings. Cyclical unemployment rises and falls with the business cycle, concentrated in recessions — a factory laying off workers during an economy-wide downturn. We'll build the business-cycle model that explains cyclical unemployment starting in Week 5. For now: three names, three causes, three examples — keep them straight.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3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MEASURING INFLATION &amp; UNEMPLOYMENT</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CPI, the Inflation Rate &amp; the Job Market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REAL VS. NOMINAL — YOUR PAYCHECK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4% RAISE, 5% INFLATION, −1% REAL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FOUR TRAPS, FOUR CURES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WORKFLOW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AUDIT THE AI — CATCH THE SLIP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THINK-PAIR-SHARE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CLASSIFY, THEN COMPUTE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Five things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CPI, inflation rate, unemployment rate, LFPR, types of unemployment, real wage (AI, ~45 min)</a:t>
            </a:r>
          </a:p>
          <a:p>
            <a:pPr algn="l">
              <a:spcAft>
                <a:spcPts val="1000"/>
              </a:spcAft>
            </a:pPr>
            <a:r>
              <a:rPr sz="2200">
                <a:solidFill>
                  <a:srgbClr val="333333"/>
                </a:solidFill>
                <a:latin typeface="Arial"/>
              </a:rPr>
              <a:t>•  Quiz 3 — 10 questions, closed to AI</a:t>
            </a:r>
          </a:p>
          <a:p>
            <a:pPr algn="l">
              <a:spcAft>
                <a:spcPts val="1000"/>
              </a:spcAft>
            </a:pPr>
            <a:r>
              <a:rPr sz="2200">
                <a:solidFill>
                  <a:srgbClr val="333333"/>
                </a:solidFill>
                <a:latin typeface="Arial"/>
              </a:rPr>
              <a:t>•  Discussion 3 — Which number should lead the news: inflation or unemployment?</a:t>
            </a:r>
          </a:p>
          <a:p>
            <a:pPr algn="l">
              <a:spcAft>
                <a:spcPts val="1000"/>
              </a:spcAft>
            </a:pPr>
            <a:r>
              <a:rPr sz="2200">
                <a:solidFill>
                  <a:srgbClr val="333333"/>
                </a:solidFill>
                <a:latin typeface="Arial"/>
              </a:rPr>
              <a:t>•  Assignment 3 — the CPI, unemployment-rate &amp; real-wage problem set (100 pts)</a:t>
            </a:r>
          </a:p>
          <a:p>
            <a:pPr algn="l">
              <a:spcAft>
                <a:spcPts val="1000"/>
              </a:spcAft>
            </a:pPr>
            <a:r>
              <a:rPr sz="2200">
                <a:solidFill>
                  <a:srgbClr val="333333"/>
                </a:solidFill>
                <a:latin typeface="Arial"/>
              </a:rPr>
              <a:t>•  Workshop 3 — The CPI &amp; the Unemployment Rate from Raw Data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GROWTH &amp; THE RULE OF 70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DID YOUR RAISE HELP YOU?</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CONSUMER PRICE INDEX</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FIXED BASKET, PRICED OVER TIME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THE CPI BASKET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$200 TO $216 TO CPI 108</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PAST THE BASE YEAR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108 TO 113.4 IS 5%, NOT 5.4</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UNEMPLOYMENT RATE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NOT HAVING A JOB ISN'T ENOUGH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MEADOWLAND'S LABOR MARKET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120M LABOR FORCE, 5% RATE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DISCOURAGED-WORKER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GONE FROM BOTH COUNTS ENTIRELY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THREE TYPES OF UNEMPLOYMENT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FRICTIONAL · STRUCTURAL · CYCLICAL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