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to Principles of Macroeconomics. Quick grading map reminder: lecture tutorials 5%, quizzes 10%, Model Workshops 15%, assignments 15%, discussions 10%, midterm 20%, final 25% -- coursework carries most of the grade. AI policy: you MAY use an approved chatbot -- Gemini, Claude, or ChatGPT -- on the weekly Lecture Tutorial, the adaptive Discussion and Assignment, and the AI-critique step in the weekly Workshop. AI is NOT allowed on Quizzes, the Midterm, or the Final -- closed-book, closed-AI, one attempt. Today's question: why do tiny differences in a growth rate compound into enormous differences in living standards? The math is simple -- one division problem, 70 divided by the rate -- but the payoff is one of the most powerful ideas in the course.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build a two-column compounding table, one column growing at 2% a year, one at 7%, both starting at 100 -- watch them visibly separate after year 3 or 4. Now the AI-critique moment: ask an approved chatbot, if real GDP grows steadily at 5% a year, about how many years to double, and if real GDP grows 10 million dollars this year on top of 200 million dollars, what is the growth rate? Audit it together. Right answers: 70 divided by 5 equals 14 years; and 10 million divided by 200 million, times 100, equals 5%. Chatbots frequently multiply instead of divide on the rule of 70, or divide by the wrong base. Make the class catch the error. The habit all term: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misconceptions to retire today. First, the rule of 70 is DIVIDE 70 by the rate, never multiply -- multiplying gives a wildly wrong, much larger number, and this is the single most common slip on this topic, including in AI output. Second, total growth and per-capita growth are NOT the same number -- a country can grow its total GDP quickly while its population grows even faster, leaving the average person's living standard flat or worse; always check which one a claim is really about. Third: the rule of 70 is a close approximation, not an exact law -- it comes from the math of compounding (the natural log of 2 is approximately 0.693), and 70 is chosen for dividing cleanly.</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Pose this to the room: two fictional economies, Northfield and Southbrook, both have GDP of 500 this year. Northfield grew at 2% last year; Southbrook grew at 6%. A classmate says, they're basically tied, 2% and 6% are both just small numbers. Is that classmate right? Pairs discuss for a few minutes, then share. Target answer: no -- over any meaningful stretch of years, a 6% economy compounds toward doubling in about 70 divided by 6, roughly 11 point 7 years, while a 2% economy takes 35 years -- a difference that becomes enormous within a single working lifetime. This previews today's discussion directly: if growth compounds this powerfully, should policy chase the fastest possible growth rate above all else, or does 'maximize growth' leave out something that matters?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full map of this week's coursework, all due Sunday, September 27th, except the Discussion's initial post, due Friday, September 25th. The Lecture Tutorial is your AI-guided walkthrough of today's material, completion credit toward the 5% Lecture Tutorials group. Practice Exercises are ungraded, six quick reps. Quiz 4 is closed to AI, one attempt, 10 points. Discussion 4 asks whether policy should aim to maximize the growth rate, weighing the power of compounding against what growth alone can miss. Assignment 4 is four problems worth 100 points: computing a growth rate, applying the rule of 70, per-capita growth, and the sources of growth. Workshop 4 has you compound a small fictional economy at two different growth rates in a spreadsheet or Desmos and catch an AI mistake, 50 points.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every example today shared one engine -- a steady growth rate compounds, and the rule of 70 turns that compounding into a number you can feel, years to double. Tease for next week: so far we've measured the economy's size, its vital signs, and now its long-run growth engine. Next week we build the model that explains SHORT-RUN ups and downs -- the aggregate demand, aggregate supply model, where we'll finally answer why an economy sometimes sits below its potential, and see our first real curve-shift analysis: which curve moves, which direction, and what happens to the price level and real output. Bring your growth instincts -- long-run growth sets where the economy's potential output trend is heading, and next week is about wobbles around that trend.</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the question cold: two countries start at the exact same GDP. One grows 2% a year, the other 7% a year. After 10 years, is the second country just a little ahead, or a lot ahead? Take guesses -- most people badly underestimate the gap. Promise: by the end of today you'll answer that question with one division problem, and the answer will surprise you. Frame the week: the last two weeks measured the economy's snapshot -- its size, GDP, and its vital signs, inflation and unemployment, right now. This week we switch to the time-lapse camera: how fast is the economy's productive capacity growing, and why does that number, more than almost anything else in this course, determine whether a country is rich or poor a generation from now.</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Reassure the room first: you already know this formula. Economic growth rate equals GDP this period minus GDP last period, divided by GDP LAST period, times 100 -- the same percentage-change tool from Weeks 2 and 3, now aimed at GDP over time. What's new is not the math, it's the idea that growth is a FLOW measured over time -- how fast the economy's engine is running, not how big the economy IS right now, which is the level, from Week 2. A 20 trillion dollar economy growing 1% and a 2 trillion dollar economy growing 5% are very different stories. Memory hook: level answers 'how big?' Growth rate answers 'how fast is it getting bigger?' Never confuse the two.</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every step on the board. Meadowbrook's real GDP was 800 billion dollars last year, 840 billion this year. Step 1: 840 minus 800 equals 40. Step 2, divide by the STARTING value: 40 divided by 800 equals 0.05. Step 3, convert to percent: 0.05 times 100 equals 5%. Say it in words: Meadowbrook's economy grew 5% this year. Named trap: always divide by the OLD, starting value, never the new one -- dividing 40 by 840 instead of 800 gives a different, wrong answer, about 4.76%, the same 'wrong base' mistake as a misapplied inflation-rate calculation in Week 3.</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week's centerpiece idea. The rule of 70 is a shortcut for estimating doubling time -- how many years it takes something growing at a steady percentage rate to double in size. Years to double is approximately equal to 70 divided by the growth rate, as a whole number. Work all four canon values on the board, one at a time, dividing every single time: 2% growth, 70 divided by 2 equals 35 years to double. 5% growth, 70 divided by 5 equals 14 years to double. 7% growth, 70 divided by 7 equals 10 years to double. 10% growth, 70 divided by 10 equals 7 years to double. Notice the pattern: faster growth means FEWER years to double, and that relationship only comes out right if you DIVIDE.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proof the shortcut actually works, not just a rule to memorize. Growing at 2% for 35 years compounds to 1.02 raised to the 35th power, which equals approximately 1.9999 -- almost exactly double. That confirms the rule of 70's prediction that 2% growth takes about 35 years to double. The named trap for this week, one that shows up in AI output constantly: the rule is DIVIDE 70 by the rate, never multiply. A chatbot or a rushed student will sometimes compute 70 times 2 equals 140 instead of 70 divided by 2 equals 35 -- flag this explicitly every time you see it, because it's the single most common error on this topic.</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make the 'small differences, huge gap' point land with real numbers -- this is the workshop's engine, previewed here. Take a 100 billion dollar economy. At 2% growth, after 10 years it's worth about 121 point 90 billion dollars. At 7% growth, after those SAME 10 years, it's worth about 196 point 72 billion dollars -- nearly double the 2% path, and, cross-check, almost exactly the 200 billion dollars the rule of 70 predicts for a 7%-growing economy doubling in 10 years. Same starting point, same 10 years, radically different outcomes. Read the comparison out loud: after year 1, the two paths, 102 dollars versus 107 dollars, look almost identical. By year 10, they've pulled miles apart. Compounding is invisible in the short run and enormous in the long run.</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Total GDP growth alone can mislead: an economy can grow simply because it has more PEOPLE, without any single person getting richer. The fix is a rough approximation: per-capita growth rate is approximately equal to total GDP growth rate minus population growth rate. Worked example: an economy grows GDP by 3% while its population grows 1% -- per-capita growth is approximately 3% minus 1%, equals 2%. Say it in words: the average person's slice of output grew about 2%, not 3% -- some of that extra output had to be spread across more people. Misconception to name directly: a country can have impressive TOTAL growth and disappointing PER-CAPITA growth at the same time if population is rising fast enough -- total output and living standards per person are not the same question.</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broad ingredients of long-run growth, in plain language. First, physical capital -- more and better factories, machines, roads, ports: workers produce more per hour when they have better tools. Second, human capital -- education, training, skills, health: a more capable workforce produces more with the same tools. Third, technology -- new ideas, better processes, innovation: doing more, or something entirely new, with the same labor and capital. Economists organize these three ingredients using the Solow growth model -- the standard workhorse framework for thinking about long-run growth. We name this framework factually here; we are NOT deriving its equations at the principles level, just naming what it organizes. Which ingredient matters most for any given country is genuinely, actively debated -- present it as an open research question, not a solved one.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4 OF 16 · ECON 2</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3800" b="1">
                <a:solidFill>
                  <a:srgbClr val="FFFFFF"/>
                </a:solidFill>
                <a:latin typeface="Arial"/>
              </a:rPr>
              <a:t>ECONOMIC GROWTH &amp; PRODUCTIVITY</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Growth Rates, the Rule of 70 &amp; the Sources of Growth</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 AI-CRITIQUE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AUDIT THE AI</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NAMED MISCONCEPTIONS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DIVIDE, DON'T MULTIPLY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MINI-DEBATE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IS 2% VS. 6% "BASICALLY TIED"?</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Six Things Due Sunday</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 AI tutor walkthrough, ~45 min (due Sun, Sep 27)</a:t>
            </a:r>
          </a:p>
          <a:p>
            <a:pPr algn="l">
              <a:spcAft>
                <a:spcPts val="1000"/>
              </a:spcAft>
            </a:pPr>
            <a:r>
              <a:rPr sz="2200">
                <a:solidFill>
                  <a:srgbClr val="333333"/>
                </a:solidFill>
                <a:latin typeface="Arial"/>
              </a:rPr>
              <a:t>•  Practice Exercises -- 6 ungraded reps</a:t>
            </a:r>
          </a:p>
          <a:p>
            <a:pPr algn="l">
              <a:spcAft>
                <a:spcPts val="1000"/>
              </a:spcAft>
            </a:pPr>
            <a:r>
              <a:rPr sz="2200">
                <a:solidFill>
                  <a:srgbClr val="333333"/>
                </a:solidFill>
                <a:latin typeface="Arial"/>
              </a:rPr>
              <a:t>•  Quiz 4 -- 10 items, closed to AI (due Sun, Sep 27)</a:t>
            </a:r>
          </a:p>
          <a:p>
            <a:pPr algn="l">
              <a:spcAft>
                <a:spcPts val="1000"/>
              </a:spcAft>
            </a:pPr>
            <a:r>
              <a:rPr sz="2200">
                <a:solidFill>
                  <a:srgbClr val="333333"/>
                </a:solidFill>
                <a:latin typeface="Arial"/>
              </a:rPr>
              <a:t>•  Discussion 4 -- 'Should policy aim to maximize growth?' (initial post Fri Sep 25; replies Sun Sep 27)</a:t>
            </a:r>
          </a:p>
          <a:p>
            <a:pPr algn="l">
              <a:spcAft>
                <a:spcPts val="1000"/>
              </a:spcAft>
            </a:pPr>
            <a:r>
              <a:rPr sz="2200">
                <a:solidFill>
                  <a:srgbClr val="333333"/>
                </a:solidFill>
                <a:latin typeface="Arial"/>
              </a:rPr>
              <a:t>•  Assignment 4 -- growth rates, the rule of 70 &amp; sources of growth, 100 pts (due Sun, Sep 27)</a:t>
            </a:r>
          </a:p>
          <a:p>
            <a:pPr algn="l">
              <a:spcAft>
                <a:spcPts val="1000"/>
              </a:spcAft>
            </a:pPr>
            <a:r>
              <a:rPr sz="2200">
                <a:solidFill>
                  <a:srgbClr val="333333"/>
                </a:solidFill>
                <a:latin typeface="Arial"/>
              </a:rPr>
              <a:t>•  Workshop 4 -- Growth Rates &amp; the Rule of 70 (compounding table), 50 pts (due Sun, Sep 27)</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CALLBACK &amp; TEASE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NEXT WEEK: WHY THE ECONOMY WOBBLES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2% OR 7% GROWTH?</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PLAIN-LANGUAGE IDEA</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GROWTH RATES: SAME OLD FORMULA</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1</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800 TO 840: DO THE STEPS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MODEL</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THE RULE OF 70</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PROVING THE SHORTCUT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1.02 TO THE 35TH POWER ≈ 2</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WHY IT MATTERS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SMALL GAPS, HUGE OUTCOMES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PER-CAPITA GROWTH</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GROWTH FOR WHOM?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WHERE GROWTH COMES FROM</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THREE SOURCES OF GROWTH</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