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5. Grading reminder: tutorials 5%, quizzes 10%, Model Workshops 15%, assignments 15%, discussions 10%, midterm 20%, final 25% - coursework carries most of your grade. AI policy: your approved chatbot is required for the Lecture Tutorial, the adaptive Discussion and Assignment, and the AI-critique step in the Workshop - but NOT allowed on the quiz, midterm, or final. This week we build the AD-AS model: aggregate demand and aggregate supply on one diagram, price level on the vertical axis, real output on the horizontal. Every later week is a variation on shifting a curve in this exact picture. Get the reflex solid: name the shifter, name which curve moves, name the direction, read off P and 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in Desmos: graph y equals 20 minus x over 100 for AD and y equals 4 plus x over 100 for SRAS, x is Y and y is P. Find the intersection at 800, 12. Replace AD with y equals 22 minus x over 100; find the new intersection at 900, 13 - the AD line moved bodily rightward while SRAS never budged. AI-critique moment: ask an approved chatbot the same government-spending question and audit its answer as a class. The correct answer: Y rises 800 to 900, P rises 12 to 13, both up. Chatbots often shift SRAS instead of AD, shift the wrong direction, or report only one of P or Y changing. Have the class name the exact error. The habit all term: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Split the room for a mini-debate. Group A argues consumer confidence just dropped sharply - a demand-side story. Group B argues an oil-producing region had a supply disruption - a supply-side story. Each group has three minutes to state which curve shifts, which direction, and what happens to P and Y, without looking anything up. Target answers: Group A - AD shifts left, P and Y both fall together. Group B - SRAS shifts left, P rises while Y falls, stagflation. Debrief: both scenarios could show up in the exact same headline, 'the economy weakened,' but the right policy response differs completely depending on which curve actually moved - exactly why economists insist on naming the curve before naming the fix. This previews Discussion 5.</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week's discussion asks what really drives booms and busts - spending, confidence, or supply shocks. Present both readings at full strength. A demand-side account says fluctuations mainly come from swings in total spending, often amplified by confidence - sometimes called animal spirits, a phrase associated with Keynes and his tradition; name it factually without inventing or quoting an exact sentence from Keynes himself. A supply-side account says fluctuations often start with a shock to input costs or productivity, explaining stagflation in a way a pure demand story cannot. Reasonable economists genuinely disagree how much weight to put on each channel for any real episode - a positive, empirical disagreement, not a side to pick. Keep positive analysis and normative judgment separate throughout.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everything due this week, all Sunday at 11:59 p.m. except the discussion's initial post, due Friday. The Lecture Tutorial walks through why AD slopes down, SRAS versus LRAS, solving the system, and shifting both curves - about 45 minutes with your AI tutor, graded for completion. Quiz 5 is 10 questions, 10 points, CLOSED to AI - work it on your own. Discussion 5 asks what really drives booms and busts; your initial post is due Friday, two peer replies due Sunday. Assignment 5 is the AD-AS comparative-statics problem set, 100 points, four problems. Workshop 5, Shift the Right Curve, is our signature component - solve the anchor in Desmos, then read two qualitative shift scenarios, worth 50 points.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example today used the same four-step reflex: name the shifter, name which curve it moves, name the direction, and walk the OTHER unchanged curve to read the new P and Y. That reflex is yours to keep for the rest of the semester. Next week asks a natural follow-up: how do we know if the economy is even sitting AT its potential output - and what does it look like when it isn't? Week 6 introduces business cycles and output gaps, read directly off the same AD-AS diagram you just built. Before then, submit your Workshop 5 Desmos graph and Assignment 5's four problems by Sunday at 11:59 p.m. Bring a screenshot of your Desmos graph to class - we'll compare notes.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a puzzle: sometimes prices and output fall together in a bad year; sometimes prices rise while output falls (a squeeze); sometimes both rise together in a boom. Same headline - 'the economy weakened' - but completely different underlying stories. The answer depends on WHICH side of the economy moved: demand or supply. Today's diagram is the tool that tells the two apart, and the four-step reflex - name the shifter, name which curve, name the direction, read off P and Y - is one you will use every week for the rest of the term. Weeks 6 through 12 are almost entirely variations on shifting a curve in this exact picture, so master it cold this week.</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AD-AS model puts the economy's total spending, aggregate demand, against its total production capacity, aggregate supply, on one graph. Aggregate demand is how much everyone - households, firms, government, and foreign buyers - wants to spend in total, at each possible price level. Aggregate supply is how much firms are willing and able to produce in total, at each price level. Where the two curves cross is the equilibrium - the price level and real output actually observed. Repeat this warning all week: this LOOKS like microeconomics' single-market supply-and-demand diagram, but it answers a different question - the WHOLE economy's total output and OVERALL price level, not one product's price and quantity. Do not import micro's reasoning here unchecked.</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AD slopes downward, but not for the microeconomic reason of substituting toward a cheaper good - there is no 'other good' at the whole-economy level. Three macro-level effects do the work. One: the wealth effect - a lower price level raises the real value of cash and savings, so richer-feeling households spend more. Two: the interest-rate effect - a lower price level frees money into savings, pushing interest rates down and cheapening borrowing, which raises investment. Three: the exchange-rate effect - a falling U.S. price level makes U.S. goods cheaper abroad, raising net exports. One sentence: a lower price level makes people feel wealthier, makes borrowing cheaper, and makes exports more competitive - three channels, same direction.</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it up and do every step out loud. Meadowland's aggregate demand is P equals 20 minus Y over 100; short-run aggregate supply is P equals 4 plus Y over 100. Step one, set them equal: 20 minus Y over 100 equals 4 plus Y over 100. Move terms: 20 minus 4 equals Y over 100 plus Y over 100, so 16 equals 2Y over 100. Solve: Y equals 16 divided by 2 over 100, which is 16 times 50, equals 800. Step two, plug back in: P equals 20 minus 800 over 100, equals 12. Check against SRAS: 4 plus 800 over 100 also equals 12 - agreement. Equilibrium: Y star 800, P star 12. Verify in Desmos.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Government spending rises - a demand shifter. Walk the four-step reflex. Step one, the shifter: government spending, part of AD, rises. Step two, which curve moves: AD shifts right - more demanded at every price level. SRAS does not move. Step three, walk the unchanged SRAS curve: new AD is P equals 22 minus Y over 100. Set equal to SRAS: 22 minus Y over 100 equals 4 plus Y over 100, so 18 equals 2Y over 100, so Y equals 900. P equals 22 minus 900 over 100, equals 13. Step four: P rose 12 to 13 AND Y rose 800 to 900 - both up, together. Other AD shifters (C, I, NX rising) shift AD right the same way; each falling shifts AD left, both P and Y falling together.</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Short-run aggregate supply slopes upward because in the short run some prices - many wages, some input contracts - are sticky, not adjusting instantly. A higher price level lets firms' revenue outrun their sticky costs, making more output profitable. Long-run aggregate supply is drawn as a VERTICAL line at potential output - the maximum an economy can sustainably produce once ALL prices, including wages, have fully adjusted. LRAS depends on real resources - labor, capital, technology - the same forces behind the PPF (Week 1) and long-run growth (Week 4) - not the price level. That is exactly why it's vertical: output doesn't depend on the price level once everything has adjusted.</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SRAS shifts left when input costs rise - the classic case is an oil-price shock. Firms' costs jump at every output level, so at any given price level firms are willing to supply less. Walk the picture: SRAS shifts left, so at the unchanged AD curve, the new crossing point has a HIGHER price level and a LOWER output - prices rise while output falls together. This combination has its own name: stagflation, a nasty case because it can't be cured by shifting AD either way without worsening one problem - boosting AD helps output but pushes prices higher; contracting AD helps prices but pushes output lower. SRAS shifts RIGHT when costs fall or productivity rises - the mirror image. Rising expected inflation is another classic SRAS-left shifter, named factually; full mechanics return in Week 12.</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single most important habit this week: a change in the price level itself is a MOVEMENT ALONG a curve - a different point on the SAME AD or SRAS line - while a SHIFTER, something OTHER than P, moves the ENTIRE curve. Mixing these up is the number-one graph-logic error in this course. Concrete contrast: 'the price level rises this quarter with nothing else changing' is movement along the existing curves, not a shift. 'Consumer confidence drops sharply' IS a shifter - it moves the whole AD curve. For every scenario, ask first: is this a change IN the price level, or a change in something ELSE that then changes the price level as a RESULT? Only the second is a shift.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5 OF 16 - ECON 2</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3800" b="1">
                <a:solidFill>
                  <a:srgbClr val="FFFFFF"/>
                </a:solidFill>
                <a:latin typeface="Arial"/>
              </a:rPr>
              <a:t>AGGREGATE DEMAND &amp; SUPPLY</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Which curve, which way, what happens to P and 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 AI-CRITIQUE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AUDIT THE AI</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Chatbots shift the wrong curve or the wrong direction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MINI-DEBATE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DEMAND OR SUPPLY?</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Same headline, opposite diagnosis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EVENHANDED</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SPENDING vs CONFIDENCE vs SHOCKS</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Both readings of a fluctuation deserve a fair hearing</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Everything due Sunday</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 AI tutor, ~45 min, due Sun</a:t>
            </a:r>
          </a:p>
          <a:p>
            <a:pPr algn="l">
              <a:spcAft>
                <a:spcPts val="1000"/>
              </a:spcAft>
            </a:pPr>
            <a:r>
              <a:rPr sz="2200">
                <a:solidFill>
                  <a:srgbClr val="333333"/>
                </a:solidFill>
                <a:latin typeface="Arial"/>
              </a:rPr>
              <a:t>•  Quiz 5 - 10 questions, closed to AI, due Sun</a:t>
            </a:r>
          </a:p>
          <a:p>
            <a:pPr algn="l">
              <a:spcAft>
                <a:spcPts val="1000"/>
              </a:spcAft>
            </a:pPr>
            <a:r>
              <a:rPr sz="2200">
                <a:solidFill>
                  <a:srgbClr val="333333"/>
                </a:solidFill>
                <a:latin typeface="Arial"/>
              </a:rPr>
              <a:t>•  Discussion 5 - initial post Fri, replies Sun</a:t>
            </a:r>
          </a:p>
          <a:p>
            <a:pPr algn="l">
              <a:spcAft>
                <a:spcPts val="1000"/>
              </a:spcAft>
            </a:pPr>
            <a:r>
              <a:rPr sz="2200">
                <a:solidFill>
                  <a:srgbClr val="333333"/>
                </a:solidFill>
                <a:latin typeface="Arial"/>
              </a:rPr>
              <a:t>•  Assignment 5 - AD-AS comparative statics, 100 pts, due Sun</a:t>
            </a:r>
          </a:p>
          <a:p>
            <a:pPr algn="l">
              <a:spcAft>
                <a:spcPts val="1000"/>
              </a:spcAft>
            </a:pPr>
            <a:r>
              <a:rPr sz="2200">
                <a:solidFill>
                  <a:srgbClr val="333333"/>
                </a:solidFill>
                <a:latin typeface="Arial"/>
              </a:rPr>
              <a:t>•  Workshop 5 - Shift the Right Curve, Desmos, 50 pts, due Sun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IS THE ECONOMY AT POTENTIAL?</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Business cycles &amp; output gaps - Week 6</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WHY DID BOTH MOVE?</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Prices and output can rise together - or move apart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MODEL</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TWO CURVES, ONE DIAGRAM</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Price level (P) vertical, real output (Y) horizontal</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WHY AD SLOPES DOWN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THREE MACRO EFFECTS</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Wealth, interest-rate, exchange-rate - NOT substitution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SOLVE THE SYSTEM</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AD: P = 20 - Y/100  |  SRAS: P = 4 + Y/100</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SHIFT AD RIGHT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G RISES: P UP, Y UP</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New equilibrium: Y = 900, P = 13</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SRAS VS LRAS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STICKY vs FULLY ADJUSTED</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SRAS slopes up; LRAS is vertical at potential output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SHIFT SRAS LEFT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OIL SHOCK: STAGFLATION</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Costs rise -&gt; P up, Y down, together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#1 HABIT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MOVEMENT vs SHIFT</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A price change moves you ALONG a curve, never shifts it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