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midterm week. There is no regular quiz, assignment, or workshop this week — the Midterm replaces them all. Grading here is entirely coursework: tutorials, quizzes, practice, assignments, discussions, weekly workshops, this midterm, and the final. Reminder: your approved chatbot is your partner on the Exam-Prep Tutorial and the debrief discussion this week, but AI is NOT permitted on the Midterm itself — same rule as quizzes and the final. Today, across both sessions, we review six objectives fast: the macro perspective, GDP, the CPI and unemployment, growth, AD–AS, and fiscal policy. Your job isn't to learn anything new — it's to find exactly where you personally slip, before the exam does.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Fiscal policy is Congress's tool — spending and taxes. Don't confuse it with monetary policy, the Fed's tool (Weeks 9–11). Expansionary policy (G↑ or T↓) targets a recessionary gap; contractionary targets an inflationary gap. Spending multiplier = 1 ÷ (1 − MPC). Verified numbers: at MPC 0.8, multiplier = 1 ÷ 0.2 = 5. ΔG of $20B × 5 = ΔY of $100B. Separately: the deficit is a FLOW (revenue 400, spending 450 → deficit 50); the debt is a STOCK that accumulates every deficit (1,000 → 1,050). Only a SURPLUS reduces the debt. And the spending multiplier, 1/(1−MPC), is NOT the money multiplier, 1/RR — that's Week 9's banking topic, a common exam mix-up.</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Paste this to an approved chatbot: at MPC 0.8, if government spending rises by $20B, what's the total change in GDP? Also, if this year's deficit was $50B, did the debt fall by $50B? Check its answer against what we just verified: the multiplier should be 5, giving ΔY of $100B — not some other number from a wrong formula. And the debt should RISE by $50B, not fall — a deficit ADDS to the debt, never subtracts. Chatbots confidently make both errors: reaching for the wrong multiplier, and treating a deficit as if it shrinks the debt. Catch both on your own and you're ready for the fiscal-policy portion of the exam. The habit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Twenty items, one hundred points, five each — mixed types: multiple choice, matching, true/false, multiple-answer. No free-response. Coverage proportional to teaching time: Objective 1 ≈ 3 items, Objective 2 ≈ 3, Objective 3 ≈ 4, Objective 4 ≈ 2, Objective 5 ≈ 5 (the biggest slice — study the AD–AS canon hardest), Objective 6 ≈ 3. The midterm is 20% of your grade. Window opens today, due Sunday 11:59 p.m. — one attempt, AI NOT permitted, unlike almost everything else this term. It does NOT reach money, the Fed, the Phillips curve, or the open economy — those start next week. If you can do the six Start-Here checklist items out loud from memory, you're ready.</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Exactly what's due this week, in order. First, work the Study Guide — your topic-by-topic map with fresh, vetted practice — before anything else. Second, run the Exam-Prep Tutorial with an approved chatbot and submit your share link — it diagnoses weak spots and drills them adaptively. Third, sit the Practice Exam timed, cold, like the real thing — score it and patch gaps using the Study Guide. Fourth, sit the actual Midterm: twenty items, one attempt, AI NOT permitted — the one place this term you're on your own. Fifth, after sitting the exam, post Discussion 8, the midterm debrief — reflect honestly and plan the back half. No quiz, assignment, or workshop this week — this kit and the exam stand in for all three.</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the midterm, Week 9 opens money and banking: how a single new bank deposit can expand into a much larger money supply through fractional-reserve lending — $1,000 can, in principle, expand up to $10,000 at a 10% reserve ratio, round after round of loans and re-deposits. You'll also learn why that process has a real-world upper bound, since banks hold excess reserves and the modern Fed operates under an ample-reserves regime. That sets up Week 10's Federal Reserve and its tools, and Week 11's full transmission mechanism through to the price level and real output. Every tool you built this half — GDP, the CPI, AD–AS, the multiplier — is the scaffolding for everything that follows. Good luck — you've already built these skills; this week just asks you to name them out loud.</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sentence, no comment: an economy sitting inside its own production frontier isn't failing to try — it's sitting on resources it isn't using. Most students assume 'inefficient' means something is being done wrong. But an interior PPF point is exactly what a recession looks like in miniature: the capacity exists, but it isn't being used — the AD–AS model explains why, starting Week 5. That's the whole first half's throughline: careful measurement (GDP, the CPI, unemployment) and careful modeling (the PPF, then AD–AS) explain swings that feel chaotic from the outside. Today we walk that arc once, fast, and find where points get lost.</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whole map on one slide. Objective 1: the macro perspective, scarcity, the PPF, positive vs. normative — Week 1. Objective 2: measuring output — GDP, real vs. nominal, the deflator — Week 2. Objective 3: the CPI, inflation, unemployment, LFPR — Week 3. Objective 4: growth rates and the rule of 70 — Week 4. Objective 5: the AD–AS model, comparative statics, output gaps — Weeks 5–6, the single biggest slice on the exam. Objective 6: fiscal policy, the multiplier, deficits vs. debt — Week 7. Twenty items, one hundred points, coverage proportional to teaching time — so Objective 5 gets the most items, Objective 3 close behind.</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Opportunity cost is the value of the next-best alternative given up, at any scale. The PPF makes scarcity graphical for a whole economy: points ON the frontier are efficient; INSIDE are inefficient — and at macro scale, that means idle labor and capital, the preview of unemployment; OUTSIDE is unattainable. Verified numbers: Isla Verde has 24 million labor-hours; consumer goods take 3 hours each, capital goods take 6, giving the frontier 3x + 6y = 24, intercepts (8,0) and (0,4). Opportunity cost of 1 capital good = 8 ÷ 4 = 2 consumer goods. Test (2,2): 3(2)+6(2) = 18, less than 24 — INSIDE the frontier, idle resources. Positive = testable; normative = a value judgment. Neither is 'better' — mixing them up is the error.</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GDP is the market value of all final goods and services produced in a country in a period. Expenditure approach: GDP = C + I + G + NX. NOT counted: used goods, financial trades, transfer payments, and intermediate goods already embedded in a final good. Real GDP strips out price changes; nominal GDP blends real change with price change. The deflator = nominal GDP ÷ real GDP × 100. Verified numbers, Meadowland: C=500, I=200, G=150, X=100, M=50, so NX=50 and GDP=900 billion. Deflator check: nominal 900, real 750 → 900 ÷ 750 × 100 = 120. The classic slip: flipping that formula gives a number below 100 even when prices rose.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CPI = this year's fixed-basket cost ÷ the base-year basket cost × 100. The inflation rate is the PERCENTAGE CHANGE between two CPI readings — never the index number itself. Verified numbers: a basket costing $200 in the base year (CPI=100) costs $216 in year 2, so CPI = 216 ÷ 200 × 100 = 108 — an 8% inflation rate. Unemployment rate = unemployed who are ACTIVELY SEARCHING ÷ labor force × 100; LFPR = labor force ÷ adult population × 100. Verified labor market: 200M adults, 114M employed, 6M unemployed → labor force 120M, unemployment rate 5%, LFPR 60%. Discouraged workers are NOT counted as unemployed — they exit the labor force entirely.</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growth rate is simple percentage change: (new − old) ÷ old × 100. The rule of 70 estimates years to double: years ≈ 70 ÷ growth rate. Verified numbers: real GDP 800 → 840 is 5% growth. At 5%, 70 ÷ 5 = 14 years to double. The most common error, and chatbots make it confidently: multiplying the rate by 70 instead of dividing — 70 × 5 = 350, nowhere near the real answer. Always DIVIDE 70 by the rate. Per-capita growth ≈ total growth − population growth — 3% total minus 1% population ≈ 2% per-capita, the number that tracks living standards. Sources of growth: physical capital, human capital, technology — the Solow model, named factually.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AD slopes down via the wealth, interest-rate, and exchange-rate effects. SRAS slopes up (sticky prices); LRAS is VERTICAL at potential output. The canon: AD shifts RIGHT (C↑, I↑, G↑, NX↑, expansionary policy) ⇒ P↑, Y↑. SRAS shifts LEFT (input cost↑) ⇒ P↑, Y↓ — stagflation. Verified numbers: AD = 20 − Y/100, SRAS = 4 + Y/100, initial equilibrium Y*=800, P*=12. Government spending rises, AD shifts right to 22 − Y/100, new equilibrium Y*=900, P*=13 — both rise, the textbook expansionary result. The costliest mix-up: a PRICE-LEVEL change is a MOVEMENT ALONG AD, never a shift. Only a change in a determinant shifts the curve.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recessionary gap: actual output BELOW potential. An inflationary gap: actual output ABOVE potential. Verified numbers: potential Y*=1000. Actual Y=950 → recessionary gap of 50, 5% of potential. Actual Y=1040 → inflationary gap of 40, 4% of potential. The policy-direction trap that catches almost everyone once: a RECESSIONARY gap calls for EXPANSIONARY policy (shift AD right); an INFLATIONARY gap calls for CONTRACTIONARY policy (shift AD left). Say it backwards and you lose the whole item even with perfect arithmetic on the gap size. Practice the habit: identify the gap direction first, by comparing actual to potential, THEN name the correct policy direction.</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8 OF 16 · ECON 2 · MIDTERM WEEK</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6400" b="1">
                <a:solidFill>
                  <a:srgbClr val="FFFFFF"/>
                </a:solidFill>
                <a:latin typeface="Arial"/>
              </a:rPr>
              <a:t>MIDTERM REVIEW</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Cumulative — Weeks 1–7, Objectives 1–6</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6 REVIEW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Fiscal Policy &amp; the Multiplier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AUDIT THE AI</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Catch the Chatbot's Slip</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EXAM ITSELF</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Format &amp; Coverage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Midterm Week Checklist</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Study Guide (M) — work it first, topic by topic</a:t>
            </a:r>
          </a:p>
          <a:p>
            <a:pPr algn="l">
              <a:spcAft>
                <a:spcPts val="1000"/>
              </a:spcAft>
            </a:pPr>
            <a:r>
              <a:rPr sz="2200">
                <a:solidFill>
                  <a:srgbClr val="333333"/>
                </a:solidFill>
                <a:latin typeface="Arial"/>
              </a:rPr>
              <a:t>•  Exam-Prep Tutorial (N) — run with your AI, submit the share link</a:t>
            </a:r>
          </a:p>
          <a:p>
            <a:pPr algn="l">
              <a:spcAft>
                <a:spcPts val="1000"/>
              </a:spcAft>
            </a:pPr>
            <a:r>
              <a:rPr sz="2200">
                <a:solidFill>
                  <a:srgbClr val="333333"/>
                </a:solidFill>
                <a:latin typeface="Arial"/>
              </a:rPr>
              <a:t>•  Practice Exam (O) — sit it timed before the real thing</a:t>
            </a:r>
          </a:p>
          <a:p>
            <a:pPr algn="l">
              <a:spcAft>
                <a:spcPts val="1000"/>
              </a:spcAft>
            </a:pPr>
            <a:r>
              <a:rPr sz="2200">
                <a:solidFill>
                  <a:srgbClr val="333333"/>
                </a:solidFill>
                <a:latin typeface="Arial"/>
              </a:rPr>
              <a:t>•  Midterm (L) — 20 items, 100 pts, one attempt, AI NOT permitted</a:t>
            </a:r>
          </a:p>
          <a:p>
            <a:pPr algn="l">
              <a:spcAft>
                <a:spcPts val="1000"/>
              </a:spcAft>
            </a:pPr>
            <a:r>
              <a:rPr sz="2200">
                <a:solidFill>
                  <a:srgbClr val="333333"/>
                </a:solidFill>
                <a:latin typeface="Arial"/>
              </a:rPr>
              <a:t>•  Discussion 8 — the midterm debrief (after you sit the exam)</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Money &amp; Banking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IDLE, NOT FAILING</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THE MAP</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Six Objectives, One Exam</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Obj 1 — The macro perspective: scarcity, the PPF, positive vs. normative</a:t>
            </a:r>
          </a:p>
          <a:p>
            <a:pPr algn="l">
              <a:spcAft>
                <a:spcPts val="1000"/>
              </a:spcAft>
            </a:pPr>
            <a:r>
              <a:rPr sz="2200">
                <a:solidFill>
                  <a:srgbClr val="333333"/>
                </a:solidFill>
                <a:latin typeface="Arial"/>
              </a:rPr>
              <a:t>•  Obj 2 — Measuring output: GDP, real vs. nominal, the deflator</a:t>
            </a:r>
          </a:p>
          <a:p>
            <a:pPr algn="l">
              <a:spcAft>
                <a:spcPts val="1000"/>
              </a:spcAft>
            </a:pPr>
            <a:r>
              <a:rPr sz="2200">
                <a:solidFill>
                  <a:srgbClr val="333333"/>
                </a:solidFill>
                <a:latin typeface="Arial"/>
              </a:rPr>
              <a:t>•  Obj 3 — Measuring prices &amp; labor: the CPI, inflation, unemployment, LFPR</a:t>
            </a:r>
          </a:p>
          <a:p>
            <a:pPr algn="l">
              <a:spcAft>
                <a:spcPts val="1000"/>
              </a:spcAft>
            </a:pPr>
            <a:r>
              <a:rPr sz="2200">
                <a:solidFill>
                  <a:srgbClr val="333333"/>
                </a:solidFill>
                <a:latin typeface="Arial"/>
              </a:rPr>
              <a:t>•  Obj 4 — Growth: growth rates and the rule of 70</a:t>
            </a:r>
          </a:p>
          <a:p>
            <a:pPr algn="l">
              <a:spcAft>
                <a:spcPts val="1000"/>
              </a:spcAft>
            </a:pPr>
            <a:r>
              <a:rPr sz="2200">
                <a:solidFill>
                  <a:srgbClr val="333333"/>
                </a:solidFill>
                <a:latin typeface="Arial"/>
              </a:rPr>
              <a:t>•  Obj 5 — The AD-AS model: comparative statics and output gaps</a:t>
            </a:r>
          </a:p>
          <a:p>
            <a:pPr algn="l">
              <a:spcAft>
                <a:spcPts val="1000"/>
              </a:spcAft>
            </a:pPr>
            <a:r>
              <a:rPr sz="2200">
                <a:solidFill>
                  <a:srgbClr val="333333"/>
                </a:solidFill>
                <a:latin typeface="Arial"/>
              </a:rPr>
              <a:t>•  Obj 6 — Fiscal policy: the multiplier, deficits vs. debt</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1 REVIEW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PPF, Revisited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2 REVIEW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GDP, Real vs. Nominal</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3 REVIEW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CPI, Inflation &amp; Jobs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4 REVIEW</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Growth &amp; Rule of 70</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5 REVIEW · PART 1</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AD-AS Comparative Statics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OBJECTIVE 5 REVIEW · PART 2</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6400" b="1">
                <a:solidFill>
                  <a:srgbClr val="FFFFFF"/>
                </a:solidFill>
                <a:latin typeface="Arial"/>
              </a:rPr>
              <a:t>Output Gaps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