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and congratulations on finishing the midterm. Your grade in this course comes almost entirely from coursework - tutorials, quizzes, discussions, assignments, and the weekly Graph and Model Workshop - plus the midterm you just took and a final in Week 16. Here is the one rule that matters all term: an approved chatbot, Gemini, Claude, or ChatGPT, is REQUIRED help on your Lecture Tutorial, your adaptive Discussion and Assignment, and the AI-critique moment in your Workshop. That same AI is NOT ALLOWED on Quizzes, the Midterm, or the Final - those are closed-book, closed-AI, just you and what you have learned. This week we meet money itself, fractional-reserve banking, and the money multiplier - the formula behind how an ordinary bank loan can multiply into a much larger expansion of the money supply.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caveat is load-bearing - never skip it. 1/RR is an UPPER BOUND, not a guarantee. Two honest, real-world reasons the actual expansion usually falls short of that ceiling. First, excess reserves: a bank might choose to hold MORE than the required reserves - out of extra caution, or because loan demand is weak - which slows or stops the chain early. Second, the modern ample-reserves environment: today's Federal Reserve operates with banks already holding reserves well above any required minimum, and the Fed mainly influences interest rates through interest on reserves rather than by tightly constraining lending through a binding reserve requirement - we build that out fully next week. Treat 1/RR as the clean model for HOW the mechanism works, and its result as a ceiling, never a forecast.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these as rapid-fire true-trap-or-not calls with the room. Money and wealth are the same thing: FALSE - money is one specific spendable asset, wealth is everything owned minus debts. Banks lend out the required reserves: FALSE, and backwards - banks must KEEP the required reserves, they lend the EXCESS reserves, deposit minus required reserves. The money multiplier and the spending multiplier are the same formula: FALSE - the classic mix-up. Money multiplier is 1 over RR, banking; spending multiplier is 1 over, 1 minus MPC, fiscal policy - different mechanisms, different inputs, do not let the shared word multiplier blur them together. 1/RR tells you exactly how much the money supply WILL expand: FALSE - it is the maximum possible expansion, assuming every dollar of excess reserves gets lent, which real banks do not always do.</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in a spreadsheet: set up four columns, Round, New Deposit, Required Reserve at 10 percent, and New Loan, then fill in Rounds 1 through 4 for the $1,000 chain live, showing the 0.90 shrink each round - exactly what the Workshop asks students to build in full. Then the AI-critique moment: ask an approved chatbot what the money multiplier and maximum expansion are for a $1,000 deposit at 10 percent RR, and whether the bank lends the required or the excess reserves. Audit it together: multiplier equals 10, maximum expansion equals $10,000, and the bank lends the EXCESS reserves. Chatbots frequently confuse the money multiplier with the spending multiplier, or say the bank lends the required reserves, backwards, or skip the excess-reserves caveat entirely and present 1/RR as guaranteed. Make the class catch each error out loud.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rapid classification challenges, thumbs up or down. First: a $50 bill in your wallet versus a $50,000 stock portfolio - which one is money in the economist's sense? Target answer: only the $50 bill, spendable right now; the stock portfolio is wealth, you would have to sell it first. Second: a bank has a $2,000 deposit and a 25 percent reserve requirement - how much can it lend? Target: $2,000 times, 1 minus 0.25, equals $1,500, the excess reserves, not the full $2,000 and not the $500 in required reserves. This previews Discussion 9 directly: once students see banks visibly CREATING spendable money through ordinary lending, the fairness-and-stability question, should private banks be allowed to do this, lands with real weight instead of feeling abstract.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quick, genuinely evenhanded preview of this week's discussion, since it is a heavier debate than most. On one side, the efficiency and credit-creation case: fractional-reserve banking puts idle savings to productive use, funding business loans and mortgages that would not otherwise happen. On the other side, the instability and bank-run case: because banks hold only a fraction of deposits, a wave of simultaneous withdrawals can leave a bank unable to pay everyone - a real structural fragility that has led to historical bank panics, which is exactly why some economists have proposed full-reserve banking, requiring 100 percent reserves, and why deposit insurance, the FDIC in the United States, exists as a real policy response. Both concerns are taken seriously in the field - weighing them is a genuinely contested, normative question, not a settled one.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all landing Sunday night except the discussion's Friday initial post. The Lecture Tutorial walks you through functions of money, M1 versus M2, fractional-reserve banking, and the money multiplier with your AI tutor - budget about 45 minutes. Quiz 9 is 10 questions, closed to AI, testing the exact ideas from today. Discussion 9 asks whether private banks should be able to create money this way - post your initial take by Friday, two replies by Sunday. Assignment 9 is the money-multiplier and bank-lending problem set, 100 points, coached by your AI assistant. And Workshop 9, How Banks Create Money, has you build the deposit-loan rounds yourself in a spreadsheet and compare your total to the 1/RR shortcut - 50 points, and the week's signature hands-on component.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before we close: every example today shared one engine - a bank keeps a fraction of each deposit and lends the rest, and that lending chains through the banking system, expanding the money supply by up to 1/RR times the original deposit. Tease next week: so who actually SETS that reserve requirement - and who decides whether to make borrowing cheaper or more expensive across the whole economy? Next week we meet the Federal Reserve itself: its structure, its policy tools beyond the reserve requirement, and the money market, where money demand and money supply together set the interest rate that ripples through the entire economy. Bring your best question about where the very first dollar in this whole system comes from - we place it in context next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customer deposits $1,000 in a checking account. The bank does not just let it sit in the vault - it lends most of it out to a borrower, who deposits it in another bank, which lends most of THAT out too. Ask your class: after this chain runs its course, is the total new money in the economy still just $1,000, or something bigger? The answer, with a 10 percent reserve requirement, is that this single deposit can support up to $10,000 in new money supply. Nobody printed anything - ordinary banks, each keeping a small fraction of every deposit and lending out the rest, did all the work. That is today's whole lecture: money is created and destroyed every day through bank lending, a fact almost nobody thinks about even though everyone uses money constantly.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tracing how banks create money, nail down what money actually IS. Money passes three tests. Medium of exchange: something widely accepted in trade, so a seller does not need to want exactly what you are offering in return. Store of value: it holds purchasing power over time, so you can hold it today and spend it later, though inflation, from Week 3, does erode that value. Unit of account: a common measuring stick for prices - we quote prices in dollars, not in how many chickens something is worth. Memory hook: money you can SPEND, SAVE, and PRICE things IN. Critical misconception to kill immediately: money is NOT the same thing as wealth, and money is NOT the same thing as income - the very next slide draws that line sharply.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Money is a specific, immediately spendable ASSET - cash in your pocket, or the balance in your checking account. Wealth is everything you own minus everything you owe - your house, your car, your money, minus your debts. Income is a FLOW, what you earn per period, like a paycheck. A wealthy person's net worth is mostly stocks and real estate, not stacks of cash sitting around - that is wealth, not money in the economist's technical sense. Quick classification drill for the room: a $50 bill in your wallet is money; a $50,000 stock portfolio is wealth, not money, because you would have to sell it first to spend it. This distinction matters all week - every time we say the word money, we mean the spendable stuff, not net worth.</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standard measures of the money supply, both qualitative for our purposes this week. M1 is the MOST spendable money: cash in circulation plus checking-account balances - money you can use right now, today, for a transaction. M2 is broader: M1 PLUS things like savings accounts and small time deposits - still real money, but it takes one small extra step to spend, like a transfer before you can use it. Memory hook: M1 equals money you can hand over instantly; M2 equals M1 plus money that is one short step away. A regular savings account balance is the textbook example of something that sits in M2 but not M1 - keep that boundary sharp, since it is a favorite quiz and chatbot trap.</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out loud. First Meadowland Bank operates under a 10 percent reserve requirement, called RR. A customer deposits $1,000. Required reserves equal 10 percent of $1,000, equals $100 - the bank MUST keep this on hand, no exceptions. Excess reserves available to lend equal $1,000 minus $100, equals $900 - the bank lends this out, say as a business loan. Say the critical rule out loud, because it is the single most common slip all week: banks lend the EXCESS reserves, deposit minus required reserves - NOT the required reserves, and NOT the whole deposit. That $900 does not vanish. It gets spent by the borrower and lands as a brand-new deposit at a second bank, which is exactly where the next slide picks up.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$900 lands as a new deposit at Second Meadowland Bank. That bank keeps 10 percent of $900, equals $90, as required reserves, and lends out the remaining $810. That $810 becomes a new deposit at a third bank, which keeps $81 in reserves and lends out $729. Notice the pattern: each round is exactly 90 percent of the round before it, because 10 percent gets held back as reserves every single time. This is a geometric series, shrinking toward zero but never quite reaching it. Say it in words: the bank is not hoarding your $1,000 - it is keeping the required 10 percent and pushing the other 90 percent back into the economy as a loan, which becomes someone else's deposit, and the process repeats, again and again, at every single bank in the chain.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Rather than tracing every round by hand forever, economists use a shortcut called the money multiplier, equal to 1 divided by RR, the reserve requirement expressed as a decimal. At RR equals 10 percent, multiplier equals 1 divided by 0.10, equals 10. Apply it to our anchor scenario: a new $1,000 deposit at RR equals 10 percent can expand the money supply by up to $1,000 times 10, equals $10,000 - the exact same number you would get by summing the entire infinite chain from the last two slides, $1,000 plus $900 plus $810 plus $729 and onward forever. Read the pattern: the LOWER the reserve requirement, the BIGGER the multiplier, because banks keep less on hand and re-lend more at every single round, letting the chain run further before it fizzles out.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more values so the formula's shape is completely clear. RR equals 20 percent gives multiplier 1 divided by 0.20, equals 5. RR equals 5 percent gives 1 divided by 0.05, equals 20. RR equals 25 percent gives 1 divided by 0.25, equals 4. Name the pattern out loud one more time: the lower the reserve requirement, the bigger the multiplier - less held back per round means more re-lent per round means the chain runs further. Critical misconception to kill here, in bold letters on the board: this is NOT the spending multiplier, 1 over, 1 minus MPC, from Week 7's fiscal policy. Same word, multiplier, completely different mechanism, completely different formula, completely different inputs - do not let a reserve requirement ever get plugged into the wrong formula.</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9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MONEY &amp; BANKING</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Fractional Reserves, the T-Account &amp; the Money Multiplier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HONEST CAVEAT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1/RR IS A CEILING, NOT A PROMISE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Excess reserves &amp; the modern ample-reserves system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FOUR TRAPS, NAMED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Catch these before the quiz does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AUDIT THE CHATBOT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tool drafts, you judge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QUICK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MONEY, WEALTH, OR NEITHER?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Classify - then preview Discussion 9</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EVENHANDED PREVIEW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SHOULD BANKS CREATE MONEY?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Efficiency &amp; credit vs. instability &amp; bank runs - no verdict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TUTORIAL, QUIZ, DISCUSSION &amp; MORE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functions of money through the multiplier caveat (AI-assisted, due Sun)</a:t>
            </a:r>
          </a:p>
          <a:p>
            <a:pPr algn="l">
              <a:spcAft>
                <a:spcPts val="1000"/>
              </a:spcAft>
            </a:pPr>
            <a:r>
              <a:rPr sz="2200">
                <a:solidFill>
                  <a:srgbClr val="333333"/>
                </a:solidFill>
                <a:latin typeface="Arial"/>
              </a:rPr>
              <a:t>•  Quiz 9 - 10 questions, closed to AI (due Sun)</a:t>
            </a:r>
          </a:p>
          <a:p>
            <a:pPr algn="l">
              <a:spcAft>
                <a:spcPts val="1000"/>
              </a:spcAft>
            </a:pPr>
            <a:r>
              <a:rPr sz="2200">
                <a:solidFill>
                  <a:srgbClr val="333333"/>
                </a:solidFill>
                <a:latin typeface="Arial"/>
              </a:rPr>
              <a:t>•  Discussion 9 - should private banks create money? (posts Fri, replies Sun)</a:t>
            </a:r>
          </a:p>
          <a:p>
            <a:pPr algn="l">
              <a:spcAft>
                <a:spcPts val="1000"/>
              </a:spcAft>
            </a:pPr>
            <a:r>
              <a:rPr sz="2200">
                <a:solidFill>
                  <a:srgbClr val="333333"/>
                </a:solidFill>
                <a:latin typeface="Arial"/>
              </a:rPr>
              <a:t>•  Assignment 9 - the money-multiplier &amp; bank-lending problem set, 100 pts (due Sun)</a:t>
            </a:r>
          </a:p>
          <a:p>
            <a:pPr algn="l">
              <a:spcAft>
                <a:spcPts val="1000"/>
              </a:spcAft>
            </a:pPr>
            <a:r>
              <a:rPr sz="2200">
                <a:solidFill>
                  <a:srgbClr val="333333"/>
                </a:solidFill>
                <a:latin typeface="Arial"/>
              </a:rPr>
              <a:t>•  Workshop 9 - How Banks Create Money: build the deposit-loan rounds, 50 pts (due Sun)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WHO SETS RR?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Federal Reserve &amp; monetary policy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$1,000 -&gt; $10,000?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No printing press required - just ordinary bank lending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BIG IDEA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SPEND, SAVE, PRICE IN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three functions of money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#1 TRAP THIS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MONEY ≠ WEALTH</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billionaire's wealth is mostly stock, not cash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M1 VS. M2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SPENDABLE NOW vs. ONE STEP AWAY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Qualitative only - no arithmetic this week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$1,000 -&gt; KEEP $100, LEND $900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Fractional-reserve banking, Round 1</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$900 -&gt; $810 -&gt; $729 ...</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Each round is 90% of the round before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SHORTCUT FORMULA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MULTIPLIER = 1 / RR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Summing the ENTIRE chain in one formula</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MULTIPLIER TABLE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LOWER RR, BIGGER MULTIPLIER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RR 10% -&gt; multiplier 1/0.10 = 10</a:t>
            </a:r>
          </a:p>
          <a:p>
            <a:pPr algn="l">
              <a:spcAft>
                <a:spcPts val="1000"/>
              </a:spcAft>
            </a:pPr>
            <a:r>
              <a:rPr sz="2200">
                <a:solidFill>
                  <a:srgbClr val="333333"/>
                </a:solidFill>
                <a:latin typeface="Arial"/>
              </a:rPr>
              <a:t>•  RR 20% -&gt; multiplier 1/0.20 = 5</a:t>
            </a:r>
          </a:p>
          <a:p>
            <a:pPr algn="l">
              <a:spcAft>
                <a:spcPts val="1000"/>
              </a:spcAft>
            </a:pPr>
            <a:r>
              <a:rPr sz="2200">
                <a:solidFill>
                  <a:srgbClr val="333333"/>
                </a:solidFill>
                <a:latin typeface="Arial"/>
              </a:rPr>
              <a:t>•  RR 5% -&gt; multiplier 1/0.05 = 20</a:t>
            </a:r>
          </a:p>
          <a:p>
            <a:pPr algn="l">
              <a:spcAft>
                <a:spcPts val="1000"/>
              </a:spcAft>
            </a:pPr>
            <a:r>
              <a:rPr sz="2200">
                <a:solidFill>
                  <a:srgbClr val="333333"/>
                </a:solidFill>
                <a:latin typeface="Arial"/>
              </a:rPr>
              <a:t>•  RR 25% -&gt; multiplier 1/0.25 = 4</a:t>
            </a:r>
          </a:p>
          <a:p>
            <a:pPr algn="l">
              <a:spcAft>
                <a:spcPts val="1000"/>
              </a:spcAft>
            </a:pPr>
            <a:r>
              <a:rPr sz="2200">
                <a:solidFill>
                  <a:srgbClr val="333333"/>
                </a:solidFill>
                <a:latin typeface="Arial"/>
              </a:rPr>
              <a:t>•  NOT the same as the spending multiplier, 1/(1-MPC)</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