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to Principles of Macroeconomics. Quick grading map: lecture tutorials 5%, quizzes 10%, Model Workshops 15%, assignments 15%, discussions 10%, midterm 20%, final 25% — coursework carries most of the grade, not the two exams. AI policy: you MAY use an approved chatbot — Gemini, Claude, or ChatGPT — on the weekly Lecture Tutorial, the adaptive Discussion and Assignment, and the AI-critique step in each weekly Graph &amp; Model Workshop. AI is NOT allowed on Quizzes, the Midterm, or the Final — those are closed-book, closed-AI, one attempt. This week we meet the institution behind every 'the Fed raised rates' headline: its structure, its dual mandate, its four policy tools, and the money market graph where those tools actually move the interest rate.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single most important rule this week: an interest-rate change, all by itself, does NOT shift money demand — it moves you ALONG the existing money-demand curve. Money demand only shifts, meaning the whole line moves, if something changes that is NOT the interest rate itself — like a change in aggregate income, which is not this week's focus. This week's entire story is about the FED shifting money supply, the vertical line; money demand is the fixed backdrop you read off, never the thing you shift. If you remember only one sentence from today, remember this one — it is the single most common place students, and chatbots, get this topic wrong.</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misconceptions to retire today. First: buying bonds sounds like the Fed is spending money on stuff, so it must be a fiscal action — no. Buying bonds is a monetary tool: the Fed is trading bonds for bank reserves in the financial system, not funding a government program. Second, and this one trips up almost everyone on first exposure: buying bonds should raise rates, since buying sounds expensive or like tightening — also no. Buying bonds injects reserves, money supply rises, and rates FALL. The direction is the opposite of the intuitive first guess. Third, smaller trap: a higher reserve requirement sounds like banks have more reserves sitting around to lend — no, a higher requirement means banks must hold BACK more of each deposit, so they lend LESS, and money supply falls.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in Desmos: graph money demand, r equals 12 minus M over 100, alongside the vertical line M equals 600; find the intersection at 6 percent. Redraw the line at 700 for buy-bonds, read 5 percent; redraw at 500 for sell-bonds, read 7 percent. Now the AI-critique moment: ask a chatbot the same setup — if the Fed buys bonds and money supply rises to 700, what happens to the rate, and does buying bonds shift money demand or money supply? Audit it together. Correct answers: the rate falls from 6 to 5 percent, and money supply shifts, never money demand. Chatbots often say buying bonds raises rates, or claim the rate change shifts money demand. The habit all term: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full map of this week's coursework, all due Sunday, November 8th, except the Discussion's initial post, due Friday, November 6th. The Lecture Tutorial is your AI-guided walkthrough of today's material, completion credit toward the 5% Lecture Tutorials group. Practice Exercises are ungraded, six quick reps. Quiz 10 is closed to AI, one attempt, 10 points, and includes a tool-to-effect matching item. Discussion 10 asks whether the Fed should be independent of elected politicians — argue both the credibility case and the accountability case fairly. Assignment 10 is four problems worth 100 points: tool matching, solving the money market, comparative statics, and the Fed's structure and mandate. Workshop 10 has you build the money market in Desmos, shift it both directions, and catch an AI mistake, 50 points.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every tool this week does exactly one of two things — adds reserves to the banking system, money supply up, rate down — or drains them, money supply down, rate up — and the money market graph is just a picture of where the resulting supply line crosses the unchanging demand line. Tease for next week: we've found the new interest rate, but so what? Next week we follow that rate all the way to investment spending, the multiplier, and Aggregate Demand itself — the full transmission mechanism from a Fed decision to a change in real output and the price level. Bring your money-market instincts; you'll need the same 'only one curve moves' habit starting Monday, now stretched across an entire chain of arrows.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Ask the room directly: when the news says interest rates went up, who exactly did that? You'll get a mix of answers — the banks, the government, maybe someone already knows it's the Fed. Reframe: there is one institution whose entire job is influencing the money supply and interest rates — the Federal Reserve. It is NOT part of Congress, and it does not spend money on roads or send tax refunds — that's fiscal policy, a different toolbox from Week 7. The Fed's toolbox is monetary policy, and today we open it. Fiscal policy equals Congress and the President, spending and taxes. Monetary policy equals the Federal Reserve, the money supply and interest rates. Two institutions, two toolkits, one shared goal. Mixing these up is a classic exam trap, so name it now.</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Federal Reserve System has three main parts. First, the Board of Governors in Washington, D.C. — seven members who oversee the whole system. Second, 12 regional Federal Reserve Banks spread across the country, each serving its own district. Third, the Federal Open Market Committee, or FOMC — the group that actually meets and votes on monetary-policy decisions, made up of the Board plus a rotating set of regional Reserve Bank presidents. Memory hook: Board sets the vision, 12 Banks run the districts, the FOMC pulls the trigger. Every one of these facts comes straight from the Fed's own published description of itself — see this week's readings at federalreserve.gov.</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Congress has directed the Fed to pursue two goals at once: stable prices — keeping inflation low and predictable — and maximum employment — keeping the job market as strong as sustainably possible. Say it plainly: these two goals can occasionally pull in different directions. Fighting inflation with tighter policy can cool the job market; fighting unemployment with looser policy can add inflation pressure. That tension is exactly why monetary policy is a genuinely hard balancing act, not a mechanical formula. State this evenhandedly: reasonable economists disagree about how the Fed should weigh the two goals in any given moment. We are naming the mandate today, not adjudicating that debate.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Build this as a two-column board list: tool, then effect on the money supply. Open-market operations: the Fed buys or sells government bonds. Buying bonds pays banks with new reserves, so banks have more to lend, money supply increases, and the interest rate falls. Selling bonds drains reserves, so banks lend less, money supply decreases, rate rises. The discount rate: what the Fed charges banks that borrow from it directly. Raise it, borrowing gets expensive, money supply decreases; cut it, money supply increases. Reserve requirements: the fraction of deposits banks must hold back. Raise it, banks lend less of each deposit, money supply decreases; cut it, money supply increases. Interest on reserves: paid to banks on reserves parked at the Fed. Raise it, banks hold reserves instead of lending, money supply decreases; cut it, money supply increases.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Say it as one clean sentence: buy bonds, cut the discount rate, cut reserve requirements, or cut interest on reserves — money supply goes up, rates fall. Sell bonds, raise the discount rate, raise reserve requirements, or raise interest on reserves — money supply goes down, rates rise. One modern footnote, stated factually and not a graded detail: today's Fed operates in what's called an ample-reserves regime and administers rates mainly through interest on reserves rather than constantly trading small amounts of bonds day to day — but all four tools above remain the standard teaching model for direction of effect, and that's what we're building on today.</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week's centerpiece graph. The money market has two curves. Money demand slopes down: people and firms want to hold less money — more bonds instead — as the interest rate rises, since bonds pay more. Money supply is a vertical line at whatever quantity the Fed has set — the Fed controls the quantity directly, not a price. Build the anchor scenario: money demand is r equals 12 minus M over 100, where M is in billions of dollars and r is a percent. Money supply is vertical at M equals 600. Plug in: r equals 12 minus 600 divided by 100, which is 12 minus 6, which equals 6 percent. That's the base equilibrium — where the vertical line at 600 crosses the downward-sloping demand line.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Fed buys bonds. Money supply shifts right, from M equals 600 to M equals 700. Plug into the same demand formula: r equals 12 minus 700 divided by 100, which is 12 minus 7, which equals 5 percent. The rate fell from 6 percent to 5 percent. Walk the logic out loud: buying bonds pumps reserves into the banking system, money supply rises, and the new, larger vertical line crosses the same downward-sloping demand curve at a lower point. Notice: money demand did not move at all — only the vertical money-supply line moved, and the new interest rate is simply where that shifted line meets the unchanged demand curve.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Starting again from the base case, the Fed instead sells bonds. Money supply shifts left, from M equals 600 to M equals 500. Plug in: r equals 12 minus 500 divided by 100, which is 12 minus 5, which equals 7 percent. The rate rose from 6 percent to 7 percent. Walk the logic out loud: selling bonds drains reserves from the banking system, money supply falls, and the new, smaller vertical line crosses the same demand curve at a higher point. Same rule as before: only money supply moved. This is the whole model in two directions — buy shifts Ms right and lowers r, sell shifts Ms left and raises r — and every one of these three interest rates, 6, 5, and 7 percent, is Python-verified in this week's build log.</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10 OF 16 · ECON 2</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4800" b="1">
                <a:solidFill>
                  <a:srgbClr val="FFFFFF"/>
                </a:solidFill>
                <a:latin typeface="Arial"/>
              </a:rPr>
              <a:t>THE FEDERAL RESERVE</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Structure, Tools &amp; the Money Market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RULE THAT PREVENTS MISTAKE #1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MOVE ALONG, NEVER SHIFT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NAMED MISCONCEPTIONS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'BUYING' DOES NOT MEAN TIGHTENING</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 AI-CRITIQUE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AUDIT THE AI</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Six Things Due Sunday</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 AI tutor walkthrough, ~45 min (due Sun, Nov 8)</a:t>
            </a:r>
          </a:p>
          <a:p>
            <a:pPr algn="l">
              <a:spcAft>
                <a:spcPts val="1000"/>
              </a:spcAft>
            </a:pPr>
            <a:r>
              <a:rPr sz="2200">
                <a:solidFill>
                  <a:srgbClr val="333333"/>
                </a:solidFill>
                <a:latin typeface="Arial"/>
              </a:rPr>
              <a:t>•  Practice Exercises — 6 ungraded reps</a:t>
            </a:r>
          </a:p>
          <a:p>
            <a:pPr algn="l">
              <a:spcAft>
                <a:spcPts val="1000"/>
              </a:spcAft>
            </a:pPr>
            <a:r>
              <a:rPr sz="2200">
                <a:solidFill>
                  <a:srgbClr val="333333"/>
                </a:solidFill>
                <a:latin typeface="Arial"/>
              </a:rPr>
              <a:t>•  Quiz 10 — 10 items, closed to AI (due Sun, Nov 8)</a:t>
            </a:r>
          </a:p>
          <a:p>
            <a:pPr algn="l">
              <a:spcAft>
                <a:spcPts val="1000"/>
              </a:spcAft>
            </a:pPr>
            <a:r>
              <a:rPr sz="2200">
                <a:solidFill>
                  <a:srgbClr val="333333"/>
                </a:solidFill>
                <a:latin typeface="Arial"/>
              </a:rPr>
              <a:t>•  Discussion 10 — 'Should the Fed be independent?' (initial post Fri Nov 6; replies Sun Nov 8)</a:t>
            </a:r>
          </a:p>
          <a:p>
            <a:pPr algn="l">
              <a:spcAft>
                <a:spcPts val="1000"/>
              </a:spcAft>
            </a:pPr>
            <a:r>
              <a:rPr sz="2200">
                <a:solidFill>
                  <a:srgbClr val="333333"/>
                </a:solidFill>
                <a:latin typeface="Arial"/>
              </a:rPr>
              <a:t>•  Assignment 10 — the Fed's tools &amp; the money market, 100 pts (due Sun, Nov 8)</a:t>
            </a:r>
          </a:p>
          <a:p>
            <a:pPr algn="l">
              <a:spcAft>
                <a:spcPts val="1000"/>
              </a:spcAft>
            </a:pPr>
            <a:r>
              <a:rPr sz="2200">
                <a:solidFill>
                  <a:srgbClr val="333333"/>
                </a:solidFill>
                <a:latin typeface="Arial"/>
              </a:rPr>
              <a:t>•  Workshop 10 — The Money Market in Desmos, 50 pts (due Sun, Nov 8)</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CALLBACK &amp; TEASE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NEXT WEEK: FOLLOW THE RATE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WHO SETS 'THE RATE'?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PLAIN-LANGUAGE IDEA</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FED'S STRUCTURE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DUAL MANDATE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TWO GOALS, ONE INSTITUTION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FOUR TOOLS, ONE LOGIC</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ONE-LINE SUMMARY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BUY, CUT, CUT, CUT = RATES FALL</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MODEL</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THE MONEY MARKET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SHIFT IT RIGHT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BUY BONDS: RATE FALLS TO 5%</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SHIFT IT LEFT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SELL BONDS: RATE RISES TO 7%</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