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This week we finish the story Weeks 9 and 10 set up: how a Fed action to change the money supply turns into a change in real output and the price level. A calendar note - Wednesday is Veterans Day, so we only meet Monday and Thursday. A grading reminder: this course is coursework-heavy - tutorials, quizzes, discussions, assignments, and the weekly Workshop all count, alongside the midterm and final. Your approved chatbot is required for the Lecture Tutorial, the adaptive Discussion and Assignment, and the Workshop's AI-critique moment - but AI is NOT permitted on Quizzes, the Midterm, or the Final. Today's plan: trace the five-link chain forward, then run it backward, then open the fine-tuning-versus-blunt-instrument debate we finish in Discussion 11.</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qualitative caveat, named honestly, not as a reason to doubt the whole model: the chain can weaken if banks hoard excess reserves instead of lending them out. If a bank sits on new reserves rather than making loans, the money-supply expansion does not fully reach borrowers, and Link 3 - the investment response - can be smaller than the clean twenty-billion-dollar-per-point rule assumes. Be precise with students: the DIRECTION of the outcome does not change - AD still shifts right, P and Y still both rise for an expansionary move - only the SIZE of the effect shrinks. This is a real-world qualification on an otherwise clean teaching chain, and it is exactly what this week's Workshop and Assignment test students on directly.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two real complications factually before the debate. Lags: monetary policy does not work instantly. There is an inside lag - time to recognize a problem and decide to act - and an outside lag - time for the rate change to work through the traced chain. Economists in the monetarist tradition, associated with Milton Friedman, have long argued these lags are 'long and variable' - unpredictable enough that effects may arrive after the problem has already changed. Name this factually as an idea associated with Friedman's critique - never invent or attribute a quoted sentence to him. Expectations: how firms expect the Fed to act can shape behavior today, blunting or speeding a policy's effect.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Present both sides at full strength - this plants Discussion 11 firmly. The case for active fine-tuning, associated with the Keynesian tradition: the Fed has real, usable tools and enough information to lean against recessions and overheating as they emerge - better an imperfect nudge than no response at all while a downturn deepens. The case for skepticism and rules over discretion, associated with the monetarist and classical tradition: 'long and variable lags,' imperfect information, and the risk of overcorrecting - fixing yesterday's problem after today's has already changed - make discretionary fine-tuning more likely to add instability than remove it, favoring simpler, predictable rules instead. Neither side is declared correct here. Both sides accept the SAME mechanical chain from Segments 3 and 4 - they disagree about how reliably and how quickly it operates in practice.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ask a chatbot - if the Fed lowers the rate from 6 to 5 percent, investment rises $20B per point, multiplier is 5, what happens to GDP and prices, and what if the Fed RAISES the rate to 7 percent instead? Audit it together. Right forward answer: delta Y equals positive $100 billion, P up, Y up. Right reverse answer: delta Y equals negative $100 billion, P down, Y down. Chatbots commonly err three ways: grabbing the money multiplier instead of the spending multiplier; skipping the interest-rate link and jumping straight to 'AD shifts'; and on the reverse case, flipping only the P/Y ending while leaving the interest-rate direction unchanged.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week-at-a-glance collection slide. Walk through each item and its due date out loud. Remind students that Wednesday was Veterans Day, so this was a two-session week, Monday and Thursday - if anyone missed the Monday session, point them to the recording or these slides before they start the tutorial. Emphasize that the Workshop is the signature graded activity this week - it is where the chain table gets built and reversed under a rubric, mirroring exactly what the lecture just demonstrated live. All due dates are Sunday, November 15, at 11:59 p.m., except the discussion's initial post, which is due Friday, November 13.</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we have been treating the price level as something that just moves up or down along with output. Next week we zoom in on inflation itself and its relationship to unemployment - the short-run Phillips curve and its tradeoff, the vertical long-run Phillips curve at the natural rate, and a second, older theory of the price level, the quantity theory of money, MV equals PQ. Callback to today: every link in this week's chain connected to a prior week - the interest rate from Week 10's money market, the multiplier from Week 7's fiscal policy, and the AD-AS diagram from Week 5. Monetary transmission is where those three previously separate ideas finally met. Encourage students to keep that same 'trace it link by link' habit ready for next week's quantity-theory arithmetic.</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Start with a headline: 'The Federal Reserve buys $100 billion in government bonds.' Ask the room - does that sentence, by itself, tell you anything about your job, your rent, or the price of groceries? Most students sense something should happen but cannot say what, or how many steps away it is. Reframe: last week you built the money market and found a new interest rate - that is actually the second-to-last stop, not the destination. This week's entire job is walking the rest of the way: interest rate to investment spending to aggregate demand to the price level and real output. That full path is the monetary-transmission mechanism. Once you can walk it forward, you can walk it backward for a rate hike too - that reversal is exactly what Segment 4 and this week's Workshop test.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the whole chain in one sentence before any numbers: the Fed changes the money supply, the interest rate moves the opposite way, interest-sensitive spending - mainly investment - moves the SAME way as the money supply, aggregate demand shifts, and the price level and real output move together. Walk the five links as a plain-language list: 1) the Fed acts, say by buying bonds; 2) the money supply rises, lowering the rate, recall Week 10; 3) investment responds - cheaper borrowing means more planned investment; consumption on big credit items is a secondary channel; 4) AD shifts right, and Week 7's multiplier enlarges the change; 5) prices and output both respond, walking up fixed SRAS. Memory hook: buy bonds, rate drops, spending pops, demand shifts, prices and output both lift.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week's anchor scenario on the board, carried over from Week 10: money supply MS equals $600 billion, interest rate r equals 6 percent - exactly where last week's money-market model left off. Today we are not re-deriving the money market - we are picking up its output, the interest rate, and following it the rest of the way. Say it out loud: 'Six hundred billion of money supply, six percent interest rate - our starting line for both the expansionary chain and, later, the contractionary chain.' Every number in this deck is pre-computed and independently verified - do not recompute live.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1: the Fed buys bonds on the open market. Step 2: this raises the money supply from $600 billion to $700 billion, which - from Week 10's money-market model - moves the equilibrium down the unchanged money-demand curve to r equals 5 percent, a one-percentage-point drop. Say each step out loud separately: 'The Fed bought bonds' is Link 1; 'the money supply rose to $700 billion' and 'the interest rate fell to 5 percent' are Link 2. Do not compress these two links into one sentence - the whole point of teaching this as a chain is that skipping a link is the single most common transmission-mechanism error, made by both students and chatbots alike.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3: investment responds to the cheaper interest rate. This course's engineered rule: investment rises $20 billion for every one-percentage-point drop in the interest rate. A one-point drop, 6 percent to 5 percent, means delta I equals positive $20 billion. Explain WHY: firms that were on the fence about a new factory, a delivery van, or new software now find the loan cheaper, so planned investment spending rises. One evenhanded aside: consumer spending on big-ticket, credit-financed items like cars and homes often responds too, but investment is the textbook channel principles courses emphasize, so we say 'mainly investment' and treat consumption as a secondary channel, not part of our arithmetic.</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4: the multiplier does its work. Recall the spending multiplier from Week 7: at MPC 0.8, the multiplier equals 1 over 1 minus 0.8, which is 5. The initial $20 billion injection in investment ripples through the economy: delta Y equals delta I times the multiplier, $20 billion times 5, equals positive $100 billion. Say it in words: 'A twenty-billion-dollar investment increase becomes a hundred-billion-dollar increase in real GDP once the multiplier finishes rippling through the economy.' Flag the classic error now, before Segment 4's reversal: using the WRONG multiplier here - grabbing 1 over RR, the money multiplier from Week 9 - is a completely different idea about how banks create money, not how spending ripples through the economy.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5: read the outcome on the AD-AS diagram. That $100 billion of new spending shows up as aggregate demand shifting RIGHT. Walking up the FIXED SRAS curve from the old equilibrium, the price level rises and real output rises - both move the same direction, together, because AD moved right along a fixed SRAS. Say the whole chain in one breath now that all five links are on the board: 'The Fed bought bonds, the money supply grew to $700 billion, the interest rate fell one point, that made investment $20 billion more attractive, and the multiplier turned that $20 billion into $100 billion of extra real output - with prices ticking up along the way.' State each link out loud before moving to the next.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whole chain runs in reverse for contractionary policy - same links, opposite signs, nothing new to learn. Walk it explicitly: the Fed SELLS bonds instead of buying; the money supply FALLS, $600 billion to $500 billion; the interest rate RISES, 6 percent to 7 percent, a one-point rise; investment FALLS, delta I equals negative $20 billion; AD shifts LEFT; walking DOWN the fixed SRAS curve, the price level FALLS and real output FALLS - P down, Y down, together, instead of P up, Y up. The misconception to kill: students and chatbots often get the forward chain right, then on the reverse case only flip the LAST arrow, P and Y, leaving an earlier link, like the interest-rate direction, unchanged. Every single arrow flips, not just the ending.</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11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THE TRANSMISSION MECHANISM</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Monetary Policy, Interest Rates &amp; Aggregate Demand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 HONEST CAVEAT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WHAT IF BANKS HOARD RESERVES?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LAGS AND EXPECTATIONS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"LONG AND VARIABLE LAGS"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DEBATE, EVENHANDEDLY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FINE-TUNING OR BLUNT INSTRUMENT?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CATCH THE CHATBOT'S SLIP</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Everything Due Sunday, Nov 15</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 trace the five-link chain forward and reversed with your AI tutor (~45 min)</a:t>
            </a:r>
          </a:p>
          <a:p>
            <a:pPr algn="l">
              <a:spcAft>
                <a:spcPts val="1000"/>
              </a:spcAft>
            </a:pPr>
            <a:r>
              <a:rPr sz="2200">
                <a:solidFill>
                  <a:srgbClr val="333333"/>
                </a:solidFill>
                <a:latin typeface="Arial"/>
              </a:rPr>
              <a:t>•  Quiz 11 - 10 questions, closed to AI</a:t>
            </a:r>
          </a:p>
          <a:p>
            <a:pPr algn="l">
              <a:spcAft>
                <a:spcPts val="1000"/>
              </a:spcAft>
            </a:pPr>
            <a:r>
              <a:rPr sz="2200">
                <a:solidFill>
                  <a:srgbClr val="333333"/>
                </a:solidFill>
                <a:latin typeface="Arial"/>
              </a:rPr>
              <a:t>•  Discussion 11 - "Fine-Tuning or Blunt Instrument?" (initial post Fri Nov 13, replies Sun Nov 15)</a:t>
            </a:r>
          </a:p>
          <a:p>
            <a:pPr algn="l">
              <a:spcAft>
                <a:spcPts val="1000"/>
              </a:spcAft>
            </a:pPr>
            <a:r>
              <a:rPr sz="2200">
                <a:solidFill>
                  <a:srgbClr val="333333"/>
                </a:solidFill>
                <a:latin typeface="Arial"/>
              </a:rPr>
              <a:t>•  Assignment 11 - the transmission-mechanism problem set (100 pts)</a:t>
            </a:r>
          </a:p>
          <a:p>
            <a:pPr algn="l">
              <a:spcAft>
                <a:spcPts val="1000"/>
              </a:spcAft>
            </a:pPr>
            <a:r>
              <a:rPr sz="2200">
                <a:solidFill>
                  <a:srgbClr val="333333"/>
                </a:solidFill>
                <a:latin typeface="Arial"/>
              </a:rPr>
              <a:t>•  Workshop 11 - "Trace the Transmission Mechanism": complete the chain table, then reverse it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INFLATION, THE PHILLIPS CURVE &amp; MV=PQ</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FED DID SOMETHING. NOW WHAT?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IDEA IN ONE SENTENCE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FIVE LINKS, ONE CHAIN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 STARTING POINT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MS $600B, r = 6%</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LINK 1-2: THE FED ACTS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BUY BONDS: MS $600B TO $700B, r 6% TO 5%</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LINK 3: INVESTMENT RESPONDS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1 POINT DROP = +$20B INVESTMENT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LINK 4: THE MULTIPLIER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$20B x 5 = +$100B</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LINK 5: READ THE DIAGRAM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AD RIGHT: P UP, Y UP</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REVERSE EVERY ARROW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CONTRACTIONARY: SELL BONDS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