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 id="270" r:id="rId22"/>
  </p:sldIdLst>
  <p:sldSz cx="12191695"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 Id="rId22" Type="http://schemas.openxmlformats.org/officeDocument/2006/relationships/slide" Target="slides/slide15.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Welcome back. This week we learn the price that makes international trade actually happen: the exchange rate. Grading reminder: your grade comes from coursework — the Lecture Tutorial, Quiz 14, Discussion 14, Assignment 14, and Workshop 14 all count this week. AI is welcome and expected on the Tutorial, the Discussion, the Assignment, and the Workshop's AI-critique step — but AI is NOT permitted on quizzes, the midterm, or the final. Today's arc: appreciation versus depreciation, the export/import price chain, the foreign-exchange market, and the balance-of-payments mirror. By the end, you'll be able to read any exchange-rate headline and know exactly who wins and who loses.</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Zoom out from one exchange rate to a whole country's international transactions, tracked in the balance of payments. Two pieces matter at the principles level: the current account, mostly net exports plus smaller income and transfer flows, and the financial account, the flow of financial investment into and out of the country. The mirror, and this is settled accounting, not a debate: a current-account deficit is financed by an offsetting financial-account surplus, and vice versa. If a country's current-account balance is negative 50 — a 50-billion-dollar current-account deficit — its financial-account balance is positive 50 — a 50-billion-dollar financial-account surplus. Current account plus financial account equals zero at this level. A trade deficit does not mean money simply vanishes.</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Say it plainly, because this is the part that surprises people: a country running a trade deficit is not losing money that disappears into thin air. The dollars that flow out to pay for imports flow back in as foreign investment in that country's assets — stocks, bonds, real estate, business ownership. Neither side of the mirror is described here as automatically good or bad; it's an accounting identity, not a policy verdict. A quick check: if a country's financial-account balance is plus 80, a positive 80-billion-dollar surplus, what is its current-account balance? Negative 80 — the two always sum to zero. Keep this mirror distinct from the export/import price chain — they're related ideas but they're not the same calculation.</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Live demo: build a small currency-conversion table — one row for $1 equals 100 yen, one row for $1 equals 120 yen — and convert the car and the machine in both rows side by side so you watch the two numbers move in opposite directions from the very same currency move. Then the AI-critique moment: ask an approved chatbot whether the dollar appreciated or depreciated in this move, what happens to the car's price, and what happens to net exports. Audit it together. Chatbots routinely flip the appreciation label, calling 120-yen-per-dollar a weaker dollar; get the export price direction backwards; or jump straight to a policy verdict without finishing the arithmetic. Catch each error and re-derive the correct chain yourself. The habit all term: the tool drafts, you judge.</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Here's everything due this week, all landing Sunday, December 6th, with the discussion's initial post due a little earlier on Friday, December 4th, so your classmates have time to reply. The Workshop is the week's centerpiece — you'll convert the same car and the same machine both directions, at both exchange rates, by hand, and combine both results into one net-exports conclusion. The Assignment mirrors that same skill with fresh numbers plus a balance-of-payments problem. The Discussion is this week's evenhandedness showcase — a strong dollar creates real winners and real losers at the same time, and your job is to explore that trade-off fairly, not declare a winner.</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One more setup before we close: a headline says the dollar just hit a two-year high. Is that obviously great news for the whole U.S. economy? Talk to your neighbor for a few minutes. The honest answer: no single verdict works here. A stronger dollar is genuinely good news for some — importers, travelers abroad, anyone worried about imported inflation — and genuinely tough news for others — U.S. exporters and the manufacturing workers who make export goods — at the very same time, from the very same currency move. Don't let the room settle on one right answer today; that's exactly what Discussion 14 is built to explore evenhandedly, weighing the positive facts against the normative question of whose interests should matter most.</a:t>
            </a:r>
          </a:p>
        </p:txBody>
      </p:sp>
      <p:sp>
        <p:nvSpPr>
          <p:cNvPr id="4" name="Slide Number Placeholder 3"/>
          <p:cNvSpPr>
            <a:spLocks noGrp="1"/>
          </p:cNvSpPr>
          <p:nvPr>
            <p:ph type="sldNum" idx="5" sz="quarter"/>
          </p:nvPr>
        </p:nvSpPr>
        <p:spPr/>
      </p:sp>
    </p:spTree>
  </p:cSld>
  <p:clrMapOvr>
    <a:masterClrMapping/>
  </p:clrMapOvr>
</p:notes>
</file>

<file path=ppt/notesSlides/notesSlide1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We've now built almost every tool in this course: measurement, growth, the AD-AS model, fiscal policy, money and the Fed, the Phillips curve, trade, and exchange rates. Next week we bring the two great schools of macroeconomic thought face to face — Keynesian versus classical and monetarist — and ask: when the tools point toward different policy prescriptions, how do economists reason it through fairly? We'll build a scorecard comparing how each school reads a recessionary gap, a supply shock, and a high-debt situation, with both schools presented at full strength and no verdict declared. See you there — and nice work getting through the trickiest direction-flip week in the whole course.</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Picture a $25,000 American-made car. Last year it cost a Japanese buyer 2,500,000 yen. This year, with the car completely unchanged, it costs that same buyer 3,000,000 yen. Nothing about the car changed — so what did? The exchange rate moved. The car's dollar price never budged; what changed is how many yen one dollar buys. That's the whole lesson in one sentence: an exchange rate is a price — the price of one currency stated in terms of another — and like any other price, it can rise or fall, creating winners and losers on both sides of the transaction. Today's job is learning to read which way it moved and predict exactly who wins and who loses.</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 currency appreciates when it buys MORE of another currency than before; it depreciates when it buys LESS. Here's the anchor: suppose $1 equals 100 yen last year, and $1 equals 120 yen this year. 120 is more yen than 100, so one dollar now buys more yen than before — the dollar got stronger — it appreciated. From the yen's side, it now takes more yen, 120 instead of 100, to buy that same dollar, so the yen depreciated. Appreciation of one currency is always the mirror image of depreciation of the other. Memory hook: more foreign currency per dollar equals appreciation; fewer equals depreciation. Do not let 'appreciation sounds nice' sneak in — these are directions, not verdicts.</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Here's exactly where students and chatbots flip the label: $1 equals 120 yen is a BIGGER number than $1 equals 100 yen, so it's tempting to think the dollar got weaker. That's backwards. Read it as 'how much yen does one dollar buy' — 120 is MORE than 100, so the dollar buys more, so the dollar is STRONGER — it appreciated. The size of the yen-per-dollar number and the strength of the dollar move in the SAME direction, which is exactly why this trips people up when they expect 'bigger number equals weaker.' Quick check: $1 equals 100 yen moves to $1 equals 90 yen — did the dollar appreciate or depreciate? Ninety is fewer yen, so that's a depreciation.</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Continue the anchor: $1 equals 100 yen moves to $1 equals 120 yen — the dollar appreciated. Now trace a U.S. export, the $25,000 American car, priced for a Japanese buyer. At $1 equals 100 yen: 25,000 times 100 equals 2,500,000 yen. At $1 equals 120 yen: 25,000 times 120 equals 3,000,000 yen. Three million is more than two-point-five million — the car got pricier for the Japanese buyer, even though its dollar price never changed. Say it in words: the dollar's appreciation makes American goods more expensive to foreign buyers, so U.S. exports tend to fall. Notice the operation: multiply the dollar price by the yen-per-dollar rate to convert into yen.</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Same appreciation, $1 equals 100 yen to $1 equals 120 yen. Now trace a Japanese import, a 1,200,000-yen machine, priced for a U.S. buyer. At $1 equals 100 yen: 1,200,000 divided by 100 equals $12,000. At $1 equals 120 yen: 1,200,000 divided by 120 equals $10,000. Ten thousand is less than twelve thousand — the machine got cheaper for the U.S. buyer. Say it in words: the dollar's appreciation makes foreign goods cheaper to U.S. buyers, so U.S. imports tend to rise. Notice the operation flips: divide the yen price by the yen-per-dollar rate to convert into dollars. Multiply for exports, divide for imports — mixing these up is the single most common workshop error.</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Put the car and the machine together. The car got pricier abroad, so U.S. exports tend to fall — fewer yen-denominated sales. The machine got cheaper at home, so U.S. imports tend to rise — Americans buy more of it. Net exports, defined as exports minus imports, therefore falls. Say it plainly: an appreciating dollar is a mixed blessing for the trade balance — good news for anyone buying imports, tough news for anyone selling exports abroad. Depreciation reverses every single arrow: cheaper exports abroad means exports rise, pricier imports at home means imports fall, so net exports rises. Keep straight which direction you're in before reading off the effects — that's the whole game this week.</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The cure for this week's biggest misconception: appreciation sounds like it should mean unambiguously good news, and depreciation sounds like bad news. Resist that instinct. A stronger dollar helps some groups — consumers buying imports, tourists traveling abroad, anyone worried about imported inflation — and hurts others — U.S. exporters and the manufacturing workers whose jobs depend on export sales — at the very same time, from the very same currency move. Neither appreciation nor depreciation is a verdict; each is just a direction a price moved, with real trade-offs attached. This is the exact seed of today's discussion question: is a strong dollar good for America? The honest answer requires weighing winners against losers, not picking a side.</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The exchange rate isn't set by decree — it's a price determined in a market, the foreign-exchange or FX market, where currencies are bought and sold against each other. Demand for dollars comes from foreigners wanting to buy U.S. exports, invest in U.S. assets, or hold dollars — more of this tends to appreciate the dollar. Supply of dollars comes from Americans wanting to buy foreign goods, invest abroad, or hold foreign currency — more of this tends to depreciate the dollar. Named factually: higher U.S. interest rates tend to attract foreign investment, raising dollar demand; a currency with persistently higher inflation tends to depreciate over time; faster U.S. growth can pull in more imports, raising dollar supply. A government does not simply set a floating exchange rate any more than it sets the price of wheat.</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55448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WEEK 14 OF 16 · ECON 2</a:t>
            </a:r>
          </a:p>
        </p:txBody>
      </p:sp>
      <p:sp>
        <p:nvSpPr>
          <p:cNvPr id="3" name="TextBox 2"/>
          <p:cNvSpPr txBox="1"/>
          <p:nvPr/>
        </p:nvSpPr>
        <p:spPr>
          <a:xfrm>
            <a:off x="731520" y="2377440"/>
            <a:ext cx="10728655" cy="2011680"/>
          </a:xfrm>
          <a:prstGeom prst="rect">
            <a:avLst/>
          </a:prstGeom>
          <a:noFill/>
        </p:spPr>
        <p:txBody>
          <a:bodyPr wrap="square" anchor="ctr" lIns="0" rIns="0" tIns="0" bIns="0">
            <a:spAutoFit/>
          </a:bodyPr>
          <a:lstStyle/>
          <a:p>
            <a:pPr algn="ctr"/>
            <a:r>
              <a:rPr sz="4800" b="1">
                <a:solidFill>
                  <a:srgbClr val="FFFFFF"/>
                </a:solidFill>
                <a:latin typeface="Arial"/>
              </a:rPr>
              <a:t>OPEN-ECONOMY MACRO</a:t>
            </a:r>
          </a:p>
        </p:txBody>
      </p:sp>
      <p:sp>
        <p:nvSpPr>
          <p:cNvPr id="4" name="TextBox 3"/>
          <p:cNvSpPr txBox="1"/>
          <p:nvPr/>
        </p:nvSpPr>
        <p:spPr>
          <a:xfrm>
            <a:off x="731520" y="4480560"/>
            <a:ext cx="10728655" cy="822960"/>
          </a:xfrm>
          <a:prstGeom prst="rect">
            <a:avLst/>
          </a:prstGeom>
          <a:noFill/>
        </p:spPr>
        <p:txBody>
          <a:bodyPr wrap="square" anchor="ctr" lIns="0" rIns="0" tIns="0" bIns="0">
            <a:spAutoFit/>
          </a:bodyPr>
          <a:lstStyle/>
          <a:p>
            <a:pPr algn="ctr"/>
            <a:r>
              <a:rPr sz="2600">
                <a:solidFill>
                  <a:srgbClr val="9FB0E0"/>
                </a:solidFill>
                <a:latin typeface="Arial"/>
              </a:rPr>
              <a:t>Exchange Rates &amp; the Balance of Payments</a:t>
            </a:r>
          </a:p>
        </p:txBody>
      </p:sp>
      <p:sp>
        <p:nvSpPr>
          <p:cNvPr id="5" name="TextBox 4"/>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1</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ZOOM OUT</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4800" b="1">
                <a:solidFill>
                  <a:srgbClr val="FFFFFF"/>
                </a:solidFill>
                <a:latin typeface="Arial"/>
              </a:rPr>
              <a:t>THE BALANCE OF PAYMENTS</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10</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THE MIRROR IN PLAIN WORDS</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3800" b="1">
                <a:solidFill>
                  <a:srgbClr val="FFFFFF"/>
                </a:solidFill>
                <a:latin typeface="Arial"/>
              </a:rPr>
              <a:t>DEFICIT DOLLARS COME BACK</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11</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TECHNOLOGY + AI-CRITIQUE</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3800" b="1">
                <a:solidFill>
                  <a:srgbClr val="FFFFFF"/>
                </a:solidFill>
                <a:latin typeface="Arial"/>
              </a:rPr>
              <a:t>AUDIT THE AI'S CURRENCY MATH</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12</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F4F6FC"/>
        </a:solidFill>
        <a:effectLst/>
      </p:bgPr>
    </p:bg>
    <p:spTree>
      <p:nvGrpSpPr>
        <p:cNvPr id="1" name=""/>
        <p:cNvGrpSpPr/>
        <p:nvPr/>
      </p:nvGrpSpPr>
      <p:grpSpPr/>
      <p:sp>
        <p:nvSpPr>
          <p:cNvPr id="2" name="TextBox 1"/>
          <p:cNvSpPr txBox="1"/>
          <p:nvPr/>
        </p:nvSpPr>
        <p:spPr>
          <a:xfrm>
            <a:off x="731520" y="640080"/>
            <a:ext cx="10728655" cy="457200"/>
          </a:xfrm>
          <a:prstGeom prst="rect">
            <a:avLst/>
          </a:prstGeom>
          <a:noFill/>
        </p:spPr>
        <p:txBody>
          <a:bodyPr wrap="square" anchor="t" lIns="0" rIns="0" tIns="0" bIns="0">
            <a:spAutoFit/>
          </a:bodyPr>
          <a:lstStyle/>
          <a:p>
            <a:pPr algn="l"/>
            <a:r>
              <a:rPr sz="1500" b="1" spc="200">
                <a:solidFill>
                  <a:srgbClr val="6B78B5"/>
                </a:solidFill>
                <a:latin typeface="Arial"/>
              </a:rPr>
              <a:t>THIS WEEK'S WORK</a:t>
            </a:r>
          </a:p>
        </p:txBody>
      </p:sp>
      <p:sp>
        <p:nvSpPr>
          <p:cNvPr id="3" name="TextBox 2"/>
          <p:cNvSpPr txBox="1"/>
          <p:nvPr/>
        </p:nvSpPr>
        <p:spPr>
          <a:xfrm>
            <a:off x="731520" y="1097280"/>
            <a:ext cx="10728655" cy="914400"/>
          </a:xfrm>
          <a:prstGeom prst="rect">
            <a:avLst/>
          </a:prstGeom>
          <a:noFill/>
        </p:spPr>
        <p:txBody>
          <a:bodyPr wrap="square" anchor="t" lIns="0" rIns="0" tIns="0" bIns="0">
            <a:spAutoFit/>
          </a:bodyPr>
          <a:lstStyle/>
          <a:p>
            <a:pPr algn="l"/>
            <a:r>
              <a:rPr sz="4000" b="1">
                <a:solidFill>
                  <a:srgbClr val="1E2761"/>
                </a:solidFill>
                <a:latin typeface="Arial"/>
              </a:rPr>
              <a:t>Six Things Due This Week</a:t>
            </a:r>
          </a:p>
        </p:txBody>
      </p:sp>
      <p:sp>
        <p:nvSpPr>
          <p:cNvPr id="4" name="TextBox 3"/>
          <p:cNvSpPr txBox="1"/>
          <p:nvPr/>
        </p:nvSpPr>
        <p:spPr>
          <a:xfrm>
            <a:off x="822960" y="2286000"/>
            <a:ext cx="10515600" cy="4023360"/>
          </a:xfrm>
          <a:prstGeom prst="rect">
            <a:avLst/>
          </a:prstGeom>
          <a:noFill/>
        </p:spPr>
        <p:txBody>
          <a:bodyPr wrap="square" anchor="t" lIns="0" rIns="0" tIns="0" bIns="0">
            <a:spAutoFit/>
          </a:bodyPr>
          <a:lstStyle/>
          <a:p>
            <a:pPr algn="l">
              <a:spcAft>
                <a:spcPts val="1000"/>
              </a:spcAft>
            </a:pPr>
            <a:r>
              <a:rPr sz="2200">
                <a:solidFill>
                  <a:srgbClr val="333333"/>
                </a:solidFill>
                <a:latin typeface="Arial"/>
              </a:rPr>
              <a:t>•  Lecture Tutorial — appreciation/depreciation, the price chain, the FX market, the CA/FA mirror (due Sun, Dec 6)</a:t>
            </a:r>
          </a:p>
          <a:p>
            <a:pPr algn="l">
              <a:spcAft>
                <a:spcPts val="1000"/>
              </a:spcAft>
            </a:pPr>
            <a:r>
              <a:rPr sz="2200">
                <a:solidFill>
                  <a:srgbClr val="333333"/>
                </a:solidFill>
                <a:latin typeface="Arial"/>
              </a:rPr>
              <a:t>•  Practice Exercises — 6 quick reps, ungraded</a:t>
            </a:r>
          </a:p>
          <a:p>
            <a:pPr algn="l">
              <a:spcAft>
                <a:spcPts val="1000"/>
              </a:spcAft>
            </a:pPr>
            <a:r>
              <a:rPr sz="2200">
                <a:solidFill>
                  <a:srgbClr val="333333"/>
                </a:solidFill>
                <a:latin typeface="Arial"/>
              </a:rPr>
              <a:t>•  Quiz 14 — 10 questions, closed to AI (due Sun, Dec 6)</a:t>
            </a:r>
          </a:p>
          <a:p>
            <a:pPr algn="l">
              <a:spcAft>
                <a:spcPts val="1000"/>
              </a:spcAft>
            </a:pPr>
            <a:r>
              <a:rPr sz="2200">
                <a:solidFill>
                  <a:srgbClr val="333333"/>
                </a:solidFill>
                <a:latin typeface="Arial"/>
              </a:rPr>
              <a:t>•  Discussion 14 — 'Is a strong dollar good for America?' (post Fri Dec 4, replies Sun Dec 6)</a:t>
            </a:r>
          </a:p>
          <a:p>
            <a:pPr algn="l">
              <a:spcAft>
                <a:spcPts val="1000"/>
              </a:spcAft>
            </a:pPr>
            <a:r>
              <a:rPr sz="2200">
                <a:solidFill>
                  <a:srgbClr val="333333"/>
                </a:solidFill>
                <a:latin typeface="Arial"/>
              </a:rPr>
              <a:t>•  Assignment 14 — the exchange-rate, NX &amp; BoP problem set, 100 pts (due Sun, Dec 6)</a:t>
            </a:r>
          </a:p>
          <a:p>
            <a:pPr algn="l">
              <a:spcAft>
                <a:spcPts val="1000"/>
              </a:spcAft>
            </a:pPr>
            <a:r>
              <a:rPr sz="2200">
                <a:solidFill>
                  <a:srgbClr val="333333"/>
                </a:solidFill>
                <a:latin typeface="Arial"/>
              </a:rPr>
              <a:t>•  Workshop 14 — 'Exchange Rates &amp; Net Exports': convert two goods both directions, both rates, 50 pts (due Sun, Dec 6)</a:t>
            </a:r>
          </a:p>
        </p:txBody>
      </p:sp>
      <p:sp>
        <p:nvSpPr>
          <p:cNvPr id="5" name="TextBox 4"/>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13</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MINI-DEBATE SETUP</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3800" b="1">
                <a:solidFill>
                  <a:srgbClr val="FFFFFF"/>
                </a:solidFill>
                <a:latin typeface="Arial"/>
              </a:rPr>
              <a:t>IS A STRONG DOLLAR 'GOOD NEWS'?</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14</a:t>
            </a:r>
          </a:p>
        </p:txBody>
      </p:sp>
    </p:spTree>
  </p:cSld>
  <p:clrMapOvr>
    <a:masterClrMapping/>
  </p:clrMapOvr>
</p:sld>
</file>

<file path=ppt/slides/slide15.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NEXT WEEK</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4800" b="1">
                <a:solidFill>
                  <a:srgbClr val="FFFFFF"/>
                </a:solidFill>
                <a:latin typeface="Arial"/>
              </a:rPr>
              <a:t>THE SCHOOLS FACE OFF</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15</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THE HOOK</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4800" b="1">
                <a:solidFill>
                  <a:srgbClr val="FFFFFF"/>
                </a:solidFill>
                <a:latin typeface="Arial"/>
              </a:rPr>
              <a:t>SAME CAR, TWO PRICE TAGS</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2</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THE KEY DEFINITION</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3800" b="1">
                <a:solidFill>
                  <a:srgbClr val="FFFFFF"/>
                </a:solidFill>
                <a:latin typeface="Arial"/>
              </a:rPr>
              <a:t>APPRECIATION vs DEPRECIATION</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3</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THE #1 TRAP</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3800" b="1">
                <a:solidFill>
                  <a:srgbClr val="FFFFFF"/>
                </a:solidFill>
                <a:latin typeface="Arial"/>
              </a:rPr>
              <a:t>BIGGER NUMBER ≠ WEAKER DOLLAR</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4</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WORKED EXAMPLE — THE EXPORT SIDE</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3800" b="1">
                <a:solidFill>
                  <a:srgbClr val="FFFFFF"/>
                </a:solidFill>
                <a:latin typeface="Arial"/>
              </a:rPr>
              <a:t>THE CAR GETS PRICIER ABROAD</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5</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WORKED EXAMPLE — THE IMPORT SIDE</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3800" b="1">
                <a:solidFill>
                  <a:srgbClr val="FFFFFF"/>
                </a:solidFill>
                <a:latin typeface="Arial"/>
              </a:rPr>
              <a:t>THE MACHINE GETS CHEAPER AT HOME</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6</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COMBINE THE TWO EFFECTS</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3800" b="1">
                <a:solidFill>
                  <a:srgbClr val="FFFFFF"/>
                </a:solidFill>
                <a:latin typeface="Arial"/>
              </a:rPr>
              <a:t>EXPORTS ↓ · IMPORTS ↑ · NX ↓</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7</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MISCONCEPTION + CURE</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3800" b="1">
                <a:solidFill>
                  <a:srgbClr val="FFFFFF"/>
                </a:solidFill>
                <a:latin typeface="Arial"/>
              </a:rPr>
              <a:t>APPRECIATION ≠ 'GOOD NEWS'</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8</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1E2761"/>
        </a:solidFill>
        <a:effectLst/>
      </p:bgPr>
    </p:bg>
    <p:spTree>
      <p:nvGrpSpPr>
        <p:cNvPr id="1" name=""/>
        <p:cNvGrpSpPr/>
        <p:nvPr/>
      </p:nvGrpSpPr>
      <p:grpSpPr/>
      <p:sp>
        <p:nvSpPr>
          <p:cNvPr id="2" name="TextBox 1"/>
          <p:cNvSpPr txBox="1"/>
          <p:nvPr/>
        </p:nvSpPr>
        <p:spPr>
          <a:xfrm>
            <a:off x="731520" y="1920240"/>
            <a:ext cx="10728655" cy="457200"/>
          </a:xfrm>
          <a:prstGeom prst="rect">
            <a:avLst/>
          </a:prstGeom>
          <a:noFill/>
        </p:spPr>
        <p:txBody>
          <a:bodyPr wrap="square" anchor="ctr" lIns="0" rIns="0" tIns="0" bIns="0">
            <a:spAutoFit/>
          </a:bodyPr>
          <a:lstStyle/>
          <a:p>
            <a:pPr algn="ctr"/>
            <a:r>
              <a:rPr sz="1500" b="1" spc="220">
                <a:solidFill>
                  <a:srgbClr val="9FB0E0"/>
                </a:solidFill>
                <a:latin typeface="Arial"/>
              </a:rPr>
              <a:t>THE FX MARKET, QUALITATIVELY</a:t>
            </a:r>
          </a:p>
        </p:txBody>
      </p:sp>
      <p:sp>
        <p:nvSpPr>
          <p:cNvPr id="3" name="TextBox 2"/>
          <p:cNvSpPr txBox="1"/>
          <p:nvPr/>
        </p:nvSpPr>
        <p:spPr>
          <a:xfrm>
            <a:off x="640080" y="2468880"/>
            <a:ext cx="10911535" cy="2103120"/>
          </a:xfrm>
          <a:prstGeom prst="rect">
            <a:avLst/>
          </a:prstGeom>
          <a:noFill/>
        </p:spPr>
        <p:txBody>
          <a:bodyPr wrap="square" anchor="ctr" lIns="0" rIns="0" tIns="0" bIns="0">
            <a:spAutoFit/>
          </a:bodyPr>
          <a:lstStyle/>
          <a:p>
            <a:pPr algn="ctr"/>
            <a:r>
              <a:rPr sz="3800" b="1">
                <a:solidFill>
                  <a:srgbClr val="FFFFFF"/>
                </a:solidFill>
                <a:latin typeface="Arial"/>
              </a:rPr>
              <a:t>A PRICE SET BY SUPPLY &amp; DEMAND</a:t>
            </a:r>
          </a:p>
        </p:txBody>
      </p:sp>
      <p:sp>
        <p:nvSpPr>
          <p:cNvPr id="4" name="TextBox 3"/>
          <p:cNvSpPr txBox="1"/>
          <p:nvPr/>
        </p:nvSpPr>
        <p:spPr>
          <a:xfrm>
            <a:off x="11338560" y="6400800"/>
            <a:ext cx="640080" cy="365760"/>
          </a:xfrm>
          <a:prstGeom prst="rect">
            <a:avLst/>
          </a:prstGeom>
          <a:noFill/>
        </p:spPr>
        <p:txBody>
          <a:bodyPr wrap="square" anchor="b" lIns="0" rIns="0" tIns="0" bIns="0">
            <a:spAutoFit/>
          </a:bodyPr>
          <a:lstStyle/>
          <a:p>
            <a:pPr algn="r"/>
            <a:r>
              <a:rPr sz="1100">
                <a:solidFill>
                  <a:srgbClr val="6B78B5"/>
                </a:solidFill>
                <a:latin typeface="Arial"/>
              </a:rPr>
              <a:t>9</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Steve Canny</cp:lastModifiedBy>
  <cp:revision>1</cp:revision>
  <dcterms:created xsi:type="dcterms:W3CDTF">2013-01-27T09:14:16Z</dcterms:created>
  <dcterms:modified xsi:type="dcterms:W3CDTF">2013-01-27T09:15:58Z</dcterms:modified>
  <cp:category/>
</cp:coreProperties>
</file>