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Your grade in this course comes almost entirely from coursework - tutorials, quizzes, discussions, assignments, and the weekly Graph and Model Workshop - plus a midterm and a final. Here is the one rule that matters all term: an approved chatbot, Gemini, Claude, or ChatGPT, is REQUIRED help on your Lecture Tutorial, your adaptive Discussion and Assignment, and the AI-critique moment in your Workshop. That same AI is NOT ALLOWED on Quizzes, the Midterm, or the Final. This week is a synthesis week - almost no new math, and the single most sensitivity-critical topic in the entire course: two great traditions in macroeconomics, presented fairly, side by side, with no verdict from me or from any AI tool you use.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apply the table to a live question, both sides at full strength, no verdict: Meadowland is in a recessionary gap - should the government increase spending? Keynesians argue yes: the gap is real, waiting is costly, and a temporary increase in government spending, sized with the multiplier you learned in Week 7, can close it faster than waiting for prices to adjust on their own. Classical and monetarist economists respond with caution: by the time a spending bill is designed, passed, and actually spent, the recession may be ending anyway - the lag problem. The added borrowing could also crowd out private investment and add to a debt ratio already at 80 percent. A rule-based monetary response, or simply waiting, may do less harm. Both arguments are serious and evidence-based.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Many central banks, including the U.S. Federal Reserve within its dual mandate, commit publicly to a numerical inflation target and communicate policy in terms of hitting it. Classical and monetarist economists tend to favor this as a rule-like anchor that limits discretion and stabilizes expectations. Keynesians generally also support having a target, but tend to argue for more flexibility around it during a deep downturn, so stabilization goals are not crowded out by the inflation target alone. Both traditions can and do support inflation targeting in practice - they differ mainly on how strictly it should bind during a downturn, not on whether a target is a good idea at all. This is a case where the two traditions overlap more than a simple two-column table suggests.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Not everything in macroeconomics is a live debate - and stating the agreed ground plainly is just as important as stating the disagreements fairly. Three things both traditions accept, without dispute: the long-run Phillips curve is vertical at the natural rate of unemployment, from Week 12. Sustained high inflation is, in the long run, a monetary phenomenon, tied to money-supply growth outpacing output growth - the quantity theory, also Week 12. And the short-run versus long-run distinction itself is agreed; both schools accept that the short run and the long run behave differently. What they disagree about is how LONG the short run actually lasts, and how much to weight it. Naming agreed ground is not a hedge - it is precision.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this misconception directly, because it is the most common one: 'isn't this just politics, one party against the other?' No. These are economic traditions about how markets and policy actually work, not party platforms, and this course names no current politicians or parties, anywhere. Economists across the political spectrum have held Keynesian and classical or monetarist views at different points in history, and many working economists blend insights from both traditions depending on the situation in front of them. A second misconception: believing prices are sticky versus flexible sounds like an opinion, but it is a positive, empirical question about how markets behave - even though it carries policy implications that reasonable people weigh differently depending on their values.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ask an approved chatbot, 'A country's debt is 12 trillion dollars and its GDP is 15 trillion dollars. What is its debt-to-GDP ratio, and what would a Keynesian economist and a classical or monetarist economist each say about whether this is a problem?' Audit it together. The ratio must come out to exactly 80 percent - flag any arithmetic slip immediately. On the qualitative half, check that the chatbot gives BOTH traditions a genuine, full-strength case, rather than presenting one as obviously correct or subtly favoring one side's framing. Chatbots commonly hedge into a mushy 'it depends' without ever stating either case clearly, or quietly rank one school as more modern or rigorous. Catching either failure is the skill this week - the tool drafts, you judge for fairness.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The Lecture Tutorial walks you through both schools, the Meadowland debt arithmetic, and the agreed ground with your AI tutor. Quiz 15 tests what each school actually claims - never which school is correct; watch for the sticky-versus-flexible and rules-versus-discretion items. Discussion 15 asks you to pick a framework you would reach for first, Keynes or Friedman, and then build the strongest possible case for the OTHER side - that steelman structure is graded on fairness, not on which side you choose. Workshop 15, The Policy Debate Scorecard, gives you three engineered scenarios - a recessionary gap, a supply shock, and a high-debt-plus-gap situation - and asks what EACH school prescribes and why, plus the debt arithmetic. All due Sunday, December 13.</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tool you have built this term - GDP, inflation, unemployment, growth, the AD-AS model, the multiplier, the money market, the Phillips curve, comparative advantage, exchange rates - gets used by BOTH schools you met today. What differs between them is which mechanisms they weight most heavily and what they recommend doing about it. Next week is Week 16, your cumulative final, covering Objectives 1 through 8, everything since Week 1. Use this week's Workshop and Assignment to lock in the schools table and the debt arithmetic, and use the exam-prep bundle - the study guide, the exam-prep tutorial, and the practice final - to review everything else. See you in class, ready to argue your sharpest disagreement, and just as ready to argue the other side of 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Picture this: the economy just fell into a recessionary gap. Economist A says Congress should increase spending right now, because waiting makes it worse. Economist B says Congress should do nothing, because the economy will self-correct and acting will just create new problems. Both have PhDs. Both have read the exact same GDP report, the exact same unemployment numbers. How can they disagree this much? Here is the answer we build all class today: they are not disagreeing about arithmetic. GDP is GDP, unemployment is unemployment. They are disagreeing about how the economy WORKS underneath the data, and about how much to trust policy timing. Our job today is not to pick a winner. It is to make sure you could argue either side convincingly.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Both schools you meet today use the exact same AD-AS model, the same fiscal and monetary tools, and the same GDP, inflation, and unemployment measurements you have used all semester. They disagree about three underlying questions. One: how fast do wages and prices actually adjust - sticky in the short run, or flexible given enough time? Two: can policymakers reliably improve outcomes by acting on purpose, or does trying often make things worse? Three: which tool, fiscal or monetary, deserves the most weight, and what side effects come with using it? Every disagreement you will hear today traces back to different answers to these three questions - not to different facts, and not to different values about right and wrong.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Keynesian tradition, associated with the British economist John Maynard Keynes and developed further by later economists, claims that wages and prices are sticky in the short run - they do not instantly adjust to clear markets. Because of that stickiness, an economy CAN get stuck in a recessionary gap for a meaningful stretch of time; it does not automatically snap back to full employment quickly. Since waiting is costly - idle workers, lost output that never comes back - active fiscal and monetary stabilization policy can help close the gap. That is the case FOR using government spending, taxes, and monetary tools deliberately when the economy underperforms. State this fully and fairly: this is a serious, well-evidenced tradition, not a strawman to be knocked down.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classical and monetarist tradition, drawing on classical economics and on twentieth-century monetarist thought most associated with the American economist Milton Friedman, claims prices and wages DO adjust, given enough time - so short-run gaps tend to self-correct without intervention. More importantly, policy does not act instantly: there are long and variable lags between recognizing a problem, deciding on a policy, and that policy actually changing the economy - an insight associated with Friedman's critique of activist policy. By the time a stimulus arrives, the recession may already be ending, and the stimulus instead overheats a recovering economy. Because of this timing risk, policy RULES - steady money growth, a clear inflation target - can outperform case-by-case DISCRETION, even when discretion looks smarter in any single instance. This tradition also raises crowding-out concerns.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memory hook, said plainly, with no ranking attached: Keynesians worry most about a slow economy getting stuck too long below its potential. Classical and monetarist economists worry most about policy itself becoming the next problem, through mistimed action or crowding out. Both worries are backed by real mechanisms you have learned all term - sticky prices are a real phenomenon; lags and crowding out are real phenomena. This course does not tell you which worry should weigh more in your own thinking. That weighting is exactly what separates the two traditions, and it is a genuinely contested question among excellent economists, not a settled fact with one correct answer waiting to be discovered.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out loud. The fictional country of Meadowland has a national debt of 12 trillion dollars and a GDP of 15 trillion dollars. Debt-to-GDP ratio equals debt divided by GDP, times 100: 12 divided by 15 equals 0.80, times 100 equals 80 percent. Say it in words: Meadowland's accumulated debt, built up over many years - a STOCK - equals 80 percent of one year's total output. This number itself is a positive, factual calculation - simple division, not a judgment call. What the two schools disagree about is not this arithmetic; it is the predictive and normative question of what an 80 percent ratio implies for the economy and what, if anything, policy should do in response.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Meadowland also runs a deficit this year of 0.6 trillion dollars. Deficit-to-GDP ratio equals 0.6 divided by 15, times 100, equals 4 percent. Notice this is a DIFFERENT number from debt-to-GDP - the deficit is one year's flow, the debt is the accumulated stock. If nothing changes, next year's debt equals 12 trillion plus 0.6 trillion, equals 12.6 trillion; against the same 15 trillion GDP that is 12.6 divided by 15 times 100, equals 84 percent. The positive fact, stated plainly and not both-sided: running a deficit mechanically adds to the debt. That is arithmetic. The single most common student error: calling the debt and the deficit the same number - keep the stock and the flow straight.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comparison table, built column by column, each side given full weight. Prices and wages: sticky in the short run for Keynesians, flexible given enough time for classical and monetarist economists. Can the economy get stuck: yes without help, versus self-corrects given time. Policy stance: activism, meaning deliberate case-by-case stabilization, versus rules, meaning steady money growth or a clear inflation target set in advance. Preferred lever: fiscal and monetary policy used together, versus monetary policy delivered through predictable rules, with skepticism about fine-tuning fiscal timing. Key risk named: the cost of a prolonged gap, versus long and variable lags plus crowding out. View of the deficit: an acceptable temporary cost in a recession, versus a long-run concern regardless of the business cycle.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15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SCHOOLS &amp; DEBATES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Keynesian vs. Classical/Monetarist, Evenhandedly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APPLYING THE TABLE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ONE GAP, TWO PRESCRIPTIONS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Should Meadowland increase spending?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INFLATION TARGETING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RULE BOTH SIDES CAN LIKE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Described factually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AGREED GROUND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NOT EVERYTHING IS CONTESTED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The long-run Phillips curve is vertical at the natural rate</a:t>
            </a:r>
          </a:p>
          <a:p>
            <a:pPr algn="l">
              <a:spcAft>
                <a:spcPts val="1000"/>
              </a:spcAft>
            </a:pPr>
            <a:r>
              <a:rPr sz="2200">
                <a:solidFill>
                  <a:srgbClr val="333333"/>
                </a:solidFill>
                <a:latin typeface="Arial"/>
              </a:rPr>
              <a:t>•  Sustained high inflation is a monetary phenomenon in the long run</a:t>
            </a:r>
          </a:p>
          <a:p>
            <a:pPr algn="l">
              <a:spcAft>
                <a:spcPts val="1000"/>
              </a:spcAft>
            </a:pPr>
            <a:r>
              <a:rPr sz="2200">
                <a:solidFill>
                  <a:srgbClr val="333333"/>
                </a:solidFill>
                <a:latin typeface="Arial"/>
              </a:rPr>
              <a:t>•  The short-run vs. long-run distinction itself is agreed</a:t>
            </a:r>
          </a:p>
          <a:p>
            <a:pPr algn="l">
              <a:spcAft>
                <a:spcPts val="1000"/>
              </a:spcAft>
            </a:pPr>
            <a:r>
              <a:rPr sz="2200">
                <a:solidFill>
                  <a:srgbClr val="333333"/>
                </a:solidFill>
                <a:latin typeface="Arial"/>
              </a:rPr>
              <a:t>•  Stated plainly - not a hedge, and not both-sided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 CURE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NOT PARTY POLITICS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Two traditions, not two platforms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HEDGE OR THE TILT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Technology + AI-critique moment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SCORECARD &amp; THE STEELMAN</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Tutorial: both schools, the debt arithmetic, the agreed ground</a:t>
            </a:r>
          </a:p>
          <a:p>
            <a:pPr algn="l">
              <a:spcAft>
                <a:spcPts val="1000"/>
              </a:spcAft>
            </a:pPr>
            <a:r>
              <a:rPr sz="2200">
                <a:solidFill>
                  <a:srgbClr val="333333"/>
                </a:solidFill>
                <a:latin typeface="Arial"/>
              </a:rPr>
              <a:t>•  Quiz 15: school-to-claim matching, never school-to-'is right'</a:t>
            </a:r>
          </a:p>
          <a:p>
            <a:pPr algn="l">
              <a:spcAft>
                <a:spcPts val="1000"/>
              </a:spcAft>
            </a:pPr>
            <a:r>
              <a:rPr sz="2200">
                <a:solidFill>
                  <a:srgbClr val="333333"/>
                </a:solidFill>
                <a:latin typeface="Arial"/>
              </a:rPr>
              <a:t>•  Discussion 15: steelman the side you'd argue against</a:t>
            </a:r>
          </a:p>
          <a:p>
            <a:pPr algn="l">
              <a:spcAft>
                <a:spcPts val="1000"/>
              </a:spcAft>
            </a:pPr>
            <a:r>
              <a:rPr sz="2200">
                <a:solidFill>
                  <a:srgbClr val="333333"/>
                </a:solidFill>
                <a:latin typeface="Arial"/>
              </a:rPr>
              <a:t>•  Workshop 15: The Policy Debate Scorecard - three scenarios, both schools, no verdict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CUMULATIVE FINAL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Objectives 1 through 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SAME DATA, OPPOSITE ADVICE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Two economists, one recession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SETUP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SAME TOOLKIT, DIFFERENT WEIGHTS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Three underlying questions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KEYNESIAN CASE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STICKY PRICES, ACTIVE HELP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At full strength, in its own terms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CLASSICAL/MONETARIST CASE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TIME HEALS, RULES BEAT DISCRETION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At full strength, in its own terms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MEMORY HOOK - NO RANKING</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REAL WORRIES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Keynesians worry most about a slow economy stuck too long</a:t>
            </a:r>
          </a:p>
          <a:p>
            <a:pPr algn="l">
              <a:spcAft>
                <a:spcPts val="1000"/>
              </a:spcAft>
            </a:pPr>
            <a:r>
              <a:rPr sz="2200">
                <a:solidFill>
                  <a:srgbClr val="333333"/>
                </a:solidFill>
                <a:latin typeface="Arial"/>
              </a:rPr>
              <a:t>•  Classical/monetarist economists worry most about policy becoming the next problem</a:t>
            </a:r>
          </a:p>
          <a:p>
            <a:pPr algn="l">
              <a:spcAft>
                <a:spcPts val="1000"/>
              </a:spcAft>
            </a:pPr>
            <a:r>
              <a:rPr sz="2200">
                <a:solidFill>
                  <a:srgbClr val="333333"/>
                </a:solidFill>
                <a:latin typeface="Arial"/>
              </a:rPr>
              <a:t>•  Both worries are real and evidence-based</a:t>
            </a:r>
          </a:p>
          <a:p>
            <a:pPr algn="l">
              <a:spcAft>
                <a:spcPts val="1000"/>
              </a:spcAft>
            </a:pPr>
            <a:r>
              <a:rPr sz="2200">
                <a:solidFill>
                  <a:srgbClr val="333333"/>
                </a:solidFill>
                <a:latin typeface="Arial"/>
              </a:rPr>
              <a:t>•  Well-trained economists weight them differently - that is the whole debate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DEBT-TO-GDP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12 / 15 = 80%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Meadowland's debt-to-GDP ratio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0.6 / 15 = 4%</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deficit-to-GDP ratio - and next year's debt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SCHOOLS TABLE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DIMENSIONS, BOTH SIDES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Prices: sticky (Keynesian) vs. flexible given time (classical/monetarist)</a:t>
            </a:r>
          </a:p>
          <a:p>
            <a:pPr algn="l">
              <a:spcAft>
                <a:spcPts val="1000"/>
              </a:spcAft>
            </a:pPr>
            <a:r>
              <a:rPr sz="2200">
                <a:solidFill>
                  <a:srgbClr val="333333"/>
                </a:solidFill>
                <a:latin typeface="Arial"/>
              </a:rPr>
              <a:t>•  Policy stance: activism vs. rules over discretion</a:t>
            </a:r>
          </a:p>
          <a:p>
            <a:pPr algn="l">
              <a:spcAft>
                <a:spcPts val="1000"/>
              </a:spcAft>
            </a:pPr>
            <a:r>
              <a:rPr sz="2200">
                <a:solidFill>
                  <a:srgbClr val="333333"/>
                </a:solidFill>
                <a:latin typeface="Arial"/>
              </a:rPr>
              <a:t>•  Preferred lever: fiscal + monetary together vs. monetary via rules</a:t>
            </a:r>
          </a:p>
          <a:p>
            <a:pPr algn="l">
              <a:spcAft>
                <a:spcPts val="1000"/>
              </a:spcAft>
            </a:pPr>
            <a:r>
              <a:rPr sz="2200">
                <a:solidFill>
                  <a:srgbClr val="333333"/>
                </a:solidFill>
                <a:latin typeface="Arial"/>
              </a:rPr>
              <a:t>•  Key risk named: prolonged gap vs. lags and crowding out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