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This is different from every other week: there is no quiz, no discussion, no assignment, and no workshop today - the comprehensive Final replaces all of them. Today we review the entire course, fast, by objective. A reminder on grading and AI policy: the Final is twenty-five percent of your course grade, twenty-five items worth four points each, and AI is NOT permitted on the Final itself - only on this week's Exam-Prep Tutorial, which IS graded (low-stakes) and does allow your approved chatbot. Your prep kit, in order: the Study Guide first, then the Exam-Prep Tutorial with your chatbot, then the timed Practice Final. Today's class session walks all eight objectives once, fast, naming the one trap in each that costs the most points. Let's zoom out one more time.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short-run Phillips curve slopes down - lower unemployment with higher inflation. The long-run curve is VERTICAL at the natural rate - NO permanent tradeoff; treating the short-run relationship as permanent is the classic error. Expected inflation rising shifts the short-run curve up and right. Quantity theory: M times V equals P times Q. At M=600, V=5, Q=1,200, P=2.5; a ten-percent rise in M raises P proportionally to 2.75 - long-run neutrality. Comparative advantage belongs to whoever has the LOWER opportunity-cost ratio, never the higher output - that's absolute advantage. Exchange rates: a dollar buying MORE foreign currency has appreciated - exports pricier abroad, net exports fall. Buying less means depreciation, and net exports rise.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quick synthesis reminder before the technology moment. Keynesians argue wages and prices are sticky in the short run, economies can sit in a recessionary gap for a long time, and active stabilization can help close it. Classical and monetarist economists respond that prices adjust given time, policy operates with long and variable lags - Friedman's critique, named factually - and steady rules tend to beat discretionary fine-tuning. Both camps agree on results that are NOT both-sided: the long-run Phillips curve is vertical, and sustained high inflation is, long-run, a monetary phenomenon. On the Final, items about the schools test what each CLAIMS, never which is right - a genuinely contested question, and neither the exam nor I hand down a verdict.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technology moment. Ask an approved chatbot to solve a worked example cold - the money-market question: demand r=15 minus M/100, Ms rises from 700 to 800 after the Fed buys bonds - what happens to r? Then audit its answer as a class. Chatbots on this family of problems commonly make five errors: flipping the GDP-deflator formula, shifting AD instead of SRAS for a supply-side shock, confusing the spending multiplier 1/(1-MPC) with the money multiplier 1/RR, saying selling bonds RAISES the money supply, or treating the Phillips tradeoff as permanent. Have the class catch the error and state the correct reasoning aloud. The habit all term, one last time: the tool drafts, you judge, and you can prove it by redoing the arithmetic yourself.</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work in order, and only in this order. First, the Study Guide - work it first so you know exactly what to drill. Second, the Exam-Prep Tutorial - an adaptive cumulative review with your approved chatbot; when finished, submit the conversation share link, graded low-stakes in the Lecture Tutorials group. Third, the Practice Final - sit it timed, then review every miss against the Study Guide. Fourth, the real Final: twenty-five items, one hundred points, twenty-five percent of your grade. The window opens Monday, December 14th, due six days later, Sunday, December 20th. AI is allowed on the Tutorial, NOT permitted on the Final. No quiz, discussion, assignment, or workshop this week - this prep kit and the Final are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started in week one with one question - is the economy doing well - and everyone reached for a different number. Now you have eight objectives' worth of tools to actually answer it: how to measure the whole economy, how it grows, how it swings, what fiscal tools can do, what the Fed's tools can do, how inflation and unemployment relate short-run versus long-run, and how it connects to the rest of the world. That is the entire course, in one closing thought. Work the prep kit in order - Study Guide, Tutorial, Practice Final timed - then walk into the real Final ready to show all eight moves. No quiz, discussion, assignment, or workshop this week - just this review and the exam. You've done the hard work already. Go show 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on the board with no comment: the economy grew three percent last quarter, so the government did a good job. Ask the room - true or false, and how do you know? Someone will hesitate, and that hesitation is the whole course. The growth figure, if accurate, is a positive, testable claim - a fact you could check. Whether it reflects good policy, and who deserves the credit, is a normative judgment - contested, value-laden, not settled by data. That instinct, separating what the economy IS doing from what we THINK about it, is the entire course: sixteen weeks, eight objectives, one story - measurement, growth, short-run swings, two different policy toolkits, the inflation-unemployment relationship, and the open economy. Today we walk that story once, fast, and find where points get lost. That's the Final.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course on one slide. Foundations: the macro perspective and the PPF, measuring GDP, measuring inflation and unemployment, and growth and the rule of seventy. The short run and policy tools: the AD-AS model and the business cycle, then fiscal policy and the multiplier. Money and monetary policy: money, banking, the Fed, and the transmission mechanism - the single heaviest-weighted chapter on the Final, since the midterm never touched it. Inflation theory and the open economy: the Phillips curve, the quantity theory, comparative advantage, and exchange rates - also heavily weighted. One sentence: macroeconomics is measuring the whole economy, modeling why it swings, and using two toolkits, the government's and the Fed's, to try to steady it, while keeping straight what the model predicts from what we think should be done.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one: an interior PPF point is not impossible - it's attainable but inefficient, idle resources, the macro preview of unemployment. Positive states testable facts; normative states value judgments. Objective two: GDP equals C plus I plus G plus NX, where NX is exports minus imports and can be negative. Transfers, used-good resales, and purely intermediate or financial trades are excluded. Worked example: C=700, I=300, G=200, X=140, M=170. NX = 140 minus 170 = negative 30. GDP = 700+300+200+(negative 30) = 1,170 billion. The deflator equals nominal GDP divided by real GDP, times 100 - never the reverse. Nominal 1,100, real 880: deflator = 125. Flipping that ratio is the single most common error.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three: the CPI prices a fixed basket - current cost divided by base-year cost, times 100. The inflation rate is the PERCENTAGE CHANGE between two CPI readings, never the index itself - CPI 108 means eight percent inflation, not 108 percent. The unemployment rate is unemployed divided by the labor force, times 100; the labor force is employed plus unemployed, actively searching only. LFPR is the labor force divided by the adult population. Discouraged workers drop out of the labor force entirely. Objective four: the growth rate is new minus old, over old, times 100. Rule of seventy: years to double equals seventy divided by the growth rate - always divide. At nine percent, seventy over nine is about 7.8 years.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AD slopes down through the wealth, interest-rate, and exchange-rate effects. A price-level change alone is a MOVEMENT ALONG AD, not a shift - the single most tested trap here. AD shifts right when C, I, G, or NX rises, including expansionary policy - result: P up, Y up. SRAS shifts left when input prices or expected inflation rise - result: P up, Y down, stagflation. LRAS shifts right only with more resources, capital, or technology - a long-run event. Worked example: AD is P=24 minus Y/200; SRAS is P=8 plus Y/200. Initial equilibrium: Y*=1,600, P*=16. Expansionary monetary policy shifts AD to P=27 minus Y/200. New equilibrium: Y*=1,900, P*=17.5. Both rose - the expansionary result.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Potential output is what the economy can produce at full employment. Actual output below potential is a recessionary gap; above is an inflationary gap. Expansionary fiscal policy - spending up, or taxes down - aims to close a recessionary gap. The spending multiplier equals one divided by the quantity one minus MPC - never one divided by MPC alone. Delta Y equals delta G times the multiplier. Worked example: potential 1,500 billion, actual 1,425 billion - a recessionary gap of 75 billion, five percent. At MPC 0.8, the multiplier is 1/0.2, which is 5. A 35 billion spending increase yields a change in GDP of 35 times 5, or 175 billion. And remember: a deficit is spending minus revenue, a flow - it ADDS to the debt. Only a surplus reduces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Money serves three functions: medium of exchange, store of value, and unit of account. Fractional-reserve banking: a new deposit creates required reserves equal to the deposit times the reserve requirement; the rest becomes a loan, which becomes a new deposit elsewhere, repeating. The money multiplier equals one divided by the reserve requirement - the theoretical upper bound. Worked example: a $2,000 deposit at a ten-percent reserve requirement. Required reserves equal 2,000 times 0.10, or 200 dollars. The first loan is 2,000 minus 200, or 1,800 dollars. The multiplier is 1/0.10, which is 10. Maximum expansion is 2,000 times 10, or 20,000 dollars. This is the heaviest-weighted material on the Final - the midterm never touched money and banking.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Fed's tools all move the money supply: buying bonds raises MS and lowers r; selling bonds lowers MS and raises r. Raising the discount rate, RR, or interest on reserves all shrink MS and raise r. In the money market, an interest-rate change moves ALONG money demand - it does NOT shift the curve. Worked example: money demand r=15 minus M/100. At M=700, r=8 percent. The Fed buys bonds, raising M to 800; r falls to 7 percent. Transmission: money supply up, rate down, investment up, AD shifts right, price up, output up. If investment rises 22 billion per point of rate drop and the multiplier is 5, the change in GDP is 22 times 5, or 110 billion. Contractionary policy reverses every arrow.</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16 OF 16 - ECON 2 - FINALS WEEK</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FINAL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Whole Course, One Last Time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PHILLIPS, MV=PQ, AND TRADE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Short-Run Tradeoff, Long-Run Vertical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SYNTHESIS - WEEK 15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TWO SCHOOLS, ONE DEBATE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Presented Evenhandedly - No Verdict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CHATBOT'S SLIP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Tool Drafts. You Judge.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Prep Kit, In Order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Work the Study Guide first - the full coverage map, key-formulas table, and graph-logic canon</a:t>
            </a:r>
          </a:p>
          <a:p>
            <a:pPr algn="l">
              <a:spcAft>
                <a:spcPts val="1000"/>
              </a:spcAft>
            </a:pPr>
            <a:r>
              <a:rPr sz="2200">
                <a:solidFill>
                  <a:srgbClr val="333333"/>
                </a:solidFill>
                <a:latin typeface="Arial"/>
              </a:rPr>
              <a:t>•  2. Run the Exam-Prep Tutorial with your approved chatbot - submit the share link (graded, low-stakes)</a:t>
            </a:r>
          </a:p>
          <a:p>
            <a:pPr algn="l">
              <a:spcAft>
                <a:spcPts val="1000"/>
              </a:spcAft>
            </a:pPr>
            <a:r>
              <a:rPr sz="2200">
                <a:solidFill>
                  <a:srgbClr val="333333"/>
                </a:solidFill>
                <a:latin typeface="Arial"/>
              </a:rPr>
              <a:t>•  3. Sit the Practice Final timed - review every miss against the Study Guide</a:t>
            </a:r>
          </a:p>
          <a:p>
            <a:pPr algn="l">
              <a:spcAft>
                <a:spcPts val="1000"/>
              </a:spcAft>
            </a:pPr>
            <a:r>
              <a:rPr sz="2200">
                <a:solidFill>
                  <a:srgbClr val="333333"/>
                </a:solidFill>
                <a:latin typeface="Arial"/>
              </a:rPr>
              <a:t>•  4. Sit the Final - 25 items, 100 points, 25% of your grade - window opens Mon Dec 14, due Sun Dec 20 - AI NOT permitted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CLOSE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YOU'VE GOT THIS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Sixteen Weeks, One Question Finally Answered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GOOD JOB - OR JUST A NUMBER?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economy grew 3% - so the government did well."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MAP OF THE COURSE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Eight Objectives, Four Chapters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FOUNDATIONS: Obj 1 the macro perspective, PPF &amp; positive/normative. Obj 2 measuring GDP. Obj 3 measuring inflation &amp; unemployment. Obj 4 growth &amp; the rule of 70.</a:t>
            </a:r>
          </a:p>
          <a:p>
            <a:pPr algn="l">
              <a:spcAft>
                <a:spcPts val="1000"/>
              </a:spcAft>
            </a:pPr>
            <a:r>
              <a:rPr sz="2200">
                <a:solidFill>
                  <a:srgbClr val="333333"/>
                </a:solidFill>
                <a:latin typeface="Arial"/>
              </a:rPr>
              <a:t>•  THE SHORT RUN &amp; POLICY: Obj 5 the AD-AS model &amp; the business cycle. Obj 6 fiscal policy &amp; the multiplier.</a:t>
            </a:r>
          </a:p>
          <a:p>
            <a:pPr algn="l">
              <a:spcAft>
                <a:spcPts val="1000"/>
              </a:spcAft>
            </a:pPr>
            <a:r>
              <a:rPr sz="2200">
                <a:solidFill>
                  <a:srgbClr val="333333"/>
                </a:solidFill>
                <a:latin typeface="Arial"/>
              </a:rPr>
              <a:t>•  MONEY &amp; MONETARY POLICY: Obj 7 money, banking, the Fed &amp; the transmission mechanism.</a:t>
            </a:r>
          </a:p>
          <a:p>
            <a:pPr algn="l">
              <a:spcAft>
                <a:spcPts val="1000"/>
              </a:spcAft>
            </a:pPr>
            <a:r>
              <a:rPr sz="2200">
                <a:solidFill>
                  <a:srgbClr val="333333"/>
                </a:solidFill>
                <a:latin typeface="Arial"/>
              </a:rPr>
              <a:t>•  INFLATION THEORY &amp; THE OPEN ECONOMY: Obj 8 the Phillips curve, the quantity theory, comparative advantage &amp; exchange rates.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OBJECTIVES 1 AND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PPF AND GDP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Idle Resources - and C + I + G + NX</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OBJECTIVES 3 AND 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CPI, JOBS, AND GROWTH</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Inflation Rate is a CHANGE, Not a Level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AD-AS COMPARATIVE STATICS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Which Curve, Which Way, What Happens to P and 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OBJECTIVES 5B AND 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GAPS AND FISCAL POLICY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Multiplier is 1/(1-MPC), Not 1/MPC</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7, PART 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MONEY AND BANKING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Money Multiplier is 1/RR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7, PART TWO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FED AND TRANSMISSION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An Interest-Rate Change Moves ALONG Money Demand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