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Principles of Microeconomics. This week is the foundation of the whole course: economics is the study of how we choose when we can't have everything. Housekeeping to say aloud: this course has quizzes, a midterm, and a final — and AI is NOT allowed on those. AI IS built into your tutorials, discussions, assignments, and the weekly Graph &amp; Model Workshop, where you'll submit a chat share link. Today: scarcity, opportunity cost, the PPF, and positive vs. normative. Promise to the class: by Friday you'll put a real dollar number on the cost of your free time.</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Three kinds of points, and students must keep them straight. ON the frontier = efficient: every resource used. INSIDE = attainable but INEFFICIENT: resources sitting idle (think unemployment). OUTSIDE = UNATTAINABLE with current resources. Test two: (2 pizzas, 1 session) uses 2(2)+4(1)=8 hours &lt; 12, so it's inside — inefficient, 4 idle hours. (6 pizzas, 2 sessions) needs 2(6)+4(2)=20 &gt; 12 — unattainable. The classic error to kill: calling an inside point 'impossible.' It's just wasteful.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Sam's line is straight because his trade-off is constant. Real economies' PPFs bow OUTWARD (concave) because of INCREASING opportunity cost: resources are specialized. As a country pushes all-in on one good, it has to drag over resources that are bad at it, so each extra unit costs more and more of the other good. That's why the curve gets steeper as you slide down it. Draw both — the straight simplified case and the realistic bowed case — so students see the difference.</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second tool of the week. Positive economics = testable claims about WHAT IS: 'a $15 minimum wage will reduce teen employment by X percent.' Could be right or wrong, but it's about facts. Normative economics = value judgments about WHAT OUGHT TO BE: 'the government should raise the minimum wage.' No dataset settles a 'should.' The trap to kill immediately: 'positive = good, normative = bad.' No — positive means FACTUAL, normative means VALUE-LADEN. Good policy needs both, but you must know which is which.</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Run this as rapid-fire, thumbs up for positive, down for normative. 'Rent control causes housing shortages' — positive (testable). 'Housing is a human right' — normative (value). 'Cutting the gas tax lowers pump prices' — positive. 'We ought to tax carbon' — normative. The tell is usually a word: should, ought, deserve, unfair, too high = normative. Everything else, ask: could data prove it true or false? If yes, positive. We'll use this distinction in every policy debate this term.</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Live demo: plot 2x + 4y = 12 in Desmos, drag a point along the line to show the trade-off, mark an interior (inefficient) and an exterior (unattainable) point. Then the weekly habit — audit the AI: ask a chatbot for the opportunity cost of one tutoring session on this PPF. The right answer is 2 pizzas; chatbots frequently flip it to one-half or state it in the wrong good. Have the class catch the error and state the correct reasoning. All term: the tool drafts, you judge.</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Walk through the to-do list and time estimates. Lecture Tutorial with your AI tutor (about 45 minutes) — scarcity, opportunity cost, the PPF, positive vs. normative; submit the share link. Practice (15 minutes, ungraded). Quiz 1 (closed to AI). Discussion 1 — is college 'worth it,' and sort positive vs. normative claims. Assignment 1 — the opportunity-cost and PPF problem set. And Workshop 1 — build the PPF in Desmos and read the opportunity cost off the slope. Everything's on the Module Overview 'Start Here' page.</a:t>
            </a:r>
          </a:p>
        </p:txBody>
      </p:sp>
      <p:sp>
        <p:nvSpPr>
          <p:cNvPr id="4" name="Slide Number Placeholder 3"/>
          <p:cNvSpPr>
            <a:spLocks noGrp="1"/>
          </p:cNvSpPr>
          <p:nvPr>
            <p:ph type="sldNum" idx="5" sz="quarter"/>
          </p:nvPr>
        </p:nvSpPr>
        <p:spPr/>
      </p:sp>
    </p:spTree>
  </p:cSld>
  <p:clrMapOvr>
    <a:masterClrMapping/>
  </p:clrMapOvr>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tease. If trade-offs are everywhere and every choice has a cost, how can BOTH sides of a trade come out ahead? Next week: absolute vs. comparative advantage and the gains from trade — the closest thing economics has to a magic trick, and the reason specialization makes everyone richer. We'll use exactly the opportunity-cost reasoning from today, just applied to who should make what. Great work this week — you've got the foundation now.</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Show of hands — who slept in or scrolled their phone in the last day instead of doing something 'productive'? Everyone. Here's the reframe that starts economics: that hour wasn't free. It cost you whatever you'd have done with it. Today we learn to name and even price that cost. Keep this concrete and personal — students remember that their Saturday has a price tag far better than any definition.</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Scarcity is the central fact economics is built on: there are not enough resources — time, money, labor, materials, clean air — to satisfy everyone's wants. Note what scarcity is NOT: it's not the same as poverty or 'running out of money.' Even a billionaire has only 24 hours a day. Because resources are limited and wants are unlimited, EVERYONE must choose. Memory line: 'limited means, unlimited wants.' Scarcity forces choice; choice is where all the economics begins.</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microeconomics, so we zoom IN: individual choosers — people, households, single firms, one market at a time. Macro (a different course) zooms out to the whole economy: inflation, unemployment, growth. Tell the class which course they're in and that micro is the 'choices and markets' half. Quick orienting question to the room: 'Is the price of coffee a micro or macro question?' (Micro — a single market.)</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Opportunity cost = the value of the NEXT-BEST alternative you give up when you choose. Two things to stress. First, 'next-best' — you only give up the single best alternative, not all of them. Second, the cost often has no price tag: forgone time, forgone wages, forgone experience. Plain examples: a 'free' concert isn't free if you skip a paid shift; choosing nursing means not choosing the marketing path. Memory hook: 'there's no such thing as a free lunch' — someone always gives something up.</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 this on the board, every step out loud. Maya has a 6-hour Saturday. She can tutor at $20/hour, or take the day off. Tutoring all 6 hours earns 6 times $20 = $120. So the opportunity cost of taking the day off is $120 — the income she forgoes. The decision rule: if she values the day off at MORE than $120, take it; if LESS, tutor. Say it in words: the 'free' Saturday costs $120 in pay not earned. That sentence — translating a number into meaning — is the core skill we grade all term.</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production possibilities frontier shows the maximum combinations of two goods you can produce with fixed resources and technology. It's the first real model of the course, and it shows four things at once: scarcity (you can't be outside it), trade-offs (more of one means less of the other), opportunity cost (the slope), and efficiency (on vs. inside the line). Set up our example: Sam has 12 hours to make pizzas (2 hrs each) or tutoring sessions (4 hrs each).</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a photograph-this slide. All 12 hours on pizza: 12 divided by 2 equals 6 pizzas — point (6, 0). All 12 hours on tutoring: 12 divided by 4 equals 3 sessions — point (0, 3). Connect them: the frontier is the line 2 times pizzas plus 4 times tutoring equals 12. It's a straight line here because the trade-off is constant. Have students plot 2x + 4y = 12 in Desmos and confirm the two intercepts. Everything else this week reads off this line.</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Here's the punchline of the PPF: its slope IS the opportunity cost. Give up all 6 pizzas to gain 3 tutoring sessions, so each session costs 6 divided by 3 = 2 pizzas. And going the other way, each pizza costs 3 divided by 6 = one-half a session. Drill the direction: opportunity cost is always stated in the OTHER good. This is the single most common place students AND chatbots flip the ratio — make them say 'two pizzas per session' out loud.</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ECON 1 · WEEK 1 · SILVER OAK UNIVERSITY</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FFFFFF"/>
                </a:solidFill>
                <a:latin typeface="Arial"/>
              </a:rPr>
              <a:t>SCARCITY</a:t>
            </a:r>
          </a:p>
          <a:p>
            <a:pPr algn="ctr"/>
            <a:r>
              <a:rPr sz="6000" b="1">
                <a:solidFill>
                  <a:srgbClr val="FFFFFF"/>
                </a:solidFill>
                <a:latin typeface="Arial"/>
              </a:rPr>
              <a:t>&amp; CHOICE</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1/16</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F4F5FA"/>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5B639E"/>
                </a:solidFill>
                <a:latin typeface="Arial"/>
              </a:rPr>
              <a:t>READING ANY POINT</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1E2761"/>
                </a:solidFill>
                <a:latin typeface="Arial"/>
              </a:rPr>
              <a:t>ON · INSIDE · OUTSIDE</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6B74A8"/>
                </a:solidFill>
                <a:latin typeface="Arial"/>
              </a:rPr>
              <a:t>10/16</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WHY REAL FRONTIERS CURVE</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7200" b="1">
                <a:solidFill>
                  <a:srgbClr val="FFFFFF"/>
                </a:solidFill>
                <a:latin typeface="Arial"/>
              </a:rPr>
              <a:t>BOWED</a:t>
            </a:r>
          </a:p>
          <a:p>
            <a:pPr algn="ctr"/>
            <a:r>
              <a:rPr sz="7200" b="1">
                <a:solidFill>
                  <a:srgbClr val="FFFFFF"/>
                </a:solidFill>
                <a:latin typeface="Arial"/>
              </a:rPr>
              <a:t>OUTWARD</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11/16</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KEEPING ARGUMENTS HONEST</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FFFFFF"/>
                </a:solidFill>
                <a:latin typeface="Arial"/>
              </a:rPr>
              <a:t>POSITIVE</a:t>
            </a:r>
          </a:p>
          <a:p>
            <a:pPr algn="ctr"/>
            <a:r>
              <a:rPr sz="6000" b="1">
                <a:solidFill>
                  <a:srgbClr val="FFFFFF"/>
                </a:solidFill>
                <a:latin typeface="Arial"/>
              </a:rPr>
              <a:t>vs NORMATIVE</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12/16</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THE 4-SECOND TEST</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7200" b="1">
                <a:solidFill>
                  <a:srgbClr val="FFFFFF"/>
                </a:solidFill>
                <a:latin typeface="Arial"/>
              </a:rPr>
              <a:t>IS  vs  OUGHT</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13/16</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TECHNOLOGY · AUDIT THE AI</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FFFFFF"/>
                </a:solidFill>
                <a:latin typeface="Arial"/>
              </a:rPr>
              <a:t>DESMOS</a:t>
            </a:r>
          </a:p>
          <a:p>
            <a:pPr algn="ctr"/>
            <a:r>
              <a:rPr sz="6000" b="1">
                <a:solidFill>
                  <a:srgbClr val="FFFFFF"/>
                </a:solidFill>
                <a:latin typeface="Arial"/>
              </a:rPr>
              <a:t>+ THE AI CHECK</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14/16</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BEFORE NEXT CLASS</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FFFFFF"/>
                </a:solidFill>
                <a:latin typeface="Arial"/>
              </a:rPr>
              <a:t>YOUR WEEK 1 WORK</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15/16</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NEXT WEEK</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FFFFFF"/>
                </a:solidFill>
                <a:latin typeface="Arial"/>
              </a:rPr>
              <a:t>GAINS FROM</a:t>
            </a:r>
          </a:p>
          <a:p>
            <a:pPr algn="ctr"/>
            <a:r>
              <a:rPr sz="6000" b="1">
                <a:solidFill>
                  <a:srgbClr val="FFFFFF"/>
                </a:solidFill>
                <a:latin typeface="Arial"/>
              </a:rPr>
              <a:t>TRADE</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16/16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THE HOOK</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4800" b="1">
                <a:solidFill>
                  <a:srgbClr val="FFFFFF"/>
                </a:solidFill>
                <a:latin typeface="Arial"/>
              </a:rPr>
              <a:t>WHAT DID YOUR</a:t>
            </a:r>
          </a:p>
          <a:p>
            <a:pPr algn="ctr"/>
            <a:r>
              <a:rPr sz="4800" b="1">
                <a:solidFill>
                  <a:srgbClr val="FFFFFF"/>
                </a:solidFill>
                <a:latin typeface="Arial"/>
              </a:rPr>
              <a:t>LAST HOUR COST?</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2/16</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THE STARTING POINT</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7200" b="1">
                <a:solidFill>
                  <a:srgbClr val="FFFFFF"/>
                </a:solidFill>
                <a:latin typeface="Arial"/>
              </a:rPr>
              <a:t>SCARCITY</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3/16</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MICRO VS MACRO</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7200" b="1">
                <a:solidFill>
                  <a:srgbClr val="FFFFFF"/>
                </a:solidFill>
                <a:latin typeface="Arial"/>
              </a:rPr>
              <a:t>WHO CHOOSES?</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4/16</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THE FIRST BIG IDEA</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FFFFFF"/>
                </a:solidFill>
                <a:latin typeface="Arial"/>
              </a:rPr>
              <a:t>OPPORTUNITY</a:t>
            </a:r>
          </a:p>
          <a:p>
            <a:pPr algn="ctr"/>
            <a:r>
              <a:rPr sz="6000" b="1">
                <a:solidFill>
                  <a:srgbClr val="FFFFFF"/>
                </a:solidFill>
                <a:latin typeface="Arial"/>
              </a:rPr>
              <a:t>COST</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5/16</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WORKED EXAMPLE · FORGONE PAY</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7200" b="1">
                <a:solidFill>
                  <a:srgbClr val="FFFFFF"/>
                </a:solidFill>
                <a:latin typeface="Arial"/>
              </a:rPr>
              <a:t>$120</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6/16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THE WEEK'S MODEL</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7200" b="1">
                <a:solidFill>
                  <a:srgbClr val="FFFFFF"/>
                </a:solidFill>
                <a:latin typeface="Arial"/>
              </a:rPr>
              <a:t>THE PPF</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7/16</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F4F5FA"/>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5B639E"/>
                </a:solidFill>
                <a:latin typeface="Arial"/>
              </a:rPr>
              <a:t>SAM'S FRONTIER · 12 HOURS</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1E2761"/>
                </a:solidFill>
                <a:latin typeface="Arial"/>
              </a:rPr>
              <a:t>(6, 0)  ·  (0, 3)</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6B74A8"/>
                </a:solidFill>
                <a:latin typeface="Arial"/>
              </a:rPr>
              <a:t>8/16</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THE SLOPE IS THE COST</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FFFFFF"/>
                </a:solidFill>
                <a:latin typeface="Arial"/>
              </a:rPr>
              <a:t>1 SESSION</a:t>
            </a:r>
          </a:p>
          <a:p>
            <a:pPr algn="ctr"/>
            <a:r>
              <a:rPr sz="6000" b="1">
                <a:solidFill>
                  <a:srgbClr val="FFFFFF"/>
                </a:solidFill>
                <a:latin typeface="Arial"/>
              </a:rPr>
              <a:t>= 2 PIZZAS</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9/16</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