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2. Last week we learned that every choice has an opportunity cost. This week we use that exact idea to answer a puzzle: if trade-offs are everywhere, how can BOTH sides of a trade walk away better off? The answer is comparative advantage — the closest thing economics has to a magic trick. Reminder on AI and assessments: AI is built into your tutorial, discussion, assignment, and workshop this week; it is NOT permitted on the quiz. Let's see how specialization makes everyone richer.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this out loud. A and B each have 1 worker-day. Without trade: A could make 5 cloth OR 10 wheat; B could make 6 cloth OR 6 wheat. With trade at 1.5 wheat per cloth: A specializes in wheat — produces 10 wheat, then trades 1.5 wheat to B for 1 cloth. A keeps 8.5 wheat and 1 cloth — more than A could reach alone (e.g., splitting time gives 5 wheat + 2.5 cloth at most from 0.5 days each). B specializes in cloth — produces 6 cloth, trades 1 to A for 1.5 wheat. B keeps 5 cloth and 1.5 wheat — better than splitting B's own time. Both are in a region outside their solo PPF.</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#1 confusion on the quiz. If A is more productive at BOTH goods — absolute advantage in both — students conclude A should make everything. Economics says no: A has a lower opportunity cost in ONE good (wheat) and B has a lower opportunity cost in the other (cloth). Even if A is a better cloth-maker in raw output, A gives up too much wheat to make cloth. It is ALWAYS cheaper (in opportunity cost) for A to buy cloth from B. The rule: it is possible to have absolute advantage in both goods and still gain from specialization and trade.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positive result — gains from trade exist when opportunity costs differ — is one of the most robust in economics. It is a positive claim: testable, near-universally confirmed. But the normative question — should countries always trade freely, given that some workers lose their jobs when cheaper imports arrive — is genuinely contested. The gains are real AND the distributional costs are real. Keeping those two distinct is the SLO-B skill for today. We will dig into this further in the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a comparative-advantage table in a spreadsheet (Google Sheets or Excel) and compute the opportunity-cost ratios yourself. Then ask an approved chatbot: 'Country A produces 10 wheat or 5 cloth per day; Country B produces 6 wheat or 6 cloth per day. Who has comparative advantage in each good?' Chatbots routinely confuse absolute with comparative advantage, flip the opportunity-cost ratio (saying A's cloth costs one-half wheat instead of 2 wheat), or identify comparative advantage from the higher output column instead of the lower cost column. Catch the error and correct it in writing — that is the workshop skill this week.</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your week's checklist with time estimates. Lecture Tutorial: Comparative Advantage with your AI tutor, about 45 minutes — submit the chat share link. Practice Exercises: 6 quick reps, ungraded, about 15 minutes. Quiz 2: closed to AI, 10 questions. Discussion 2: free trade vs. protectionism — gains from trade positive result vs. the normative distributional question. Assignment 2: four opportunity-cost and comparative-advantage problems. Workshop 2: a two-producer table, compute the ratios, identify comparative advantage, find a terms of trade, show both gain. Everything is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for Week 3. This week you learned that scarcity and trade-offs drive specialization. Next week we bring buyers into the picture: the law of demand, the demand curve, and — the central trap of the whole course — the difference between a movement along the demand curve and a shift of the curve. Come ready to argue about surge pricing.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puzzle we'll crack today. Suppose one country can make BOTH wheat and cloth faster than another. Should it make everything itself, or trade? Your gut might say 'make everything yourself.' Economics says otherwise — and it's one of the most counterintuitive, widely verified results in the field. The reason lives entirely inside the opportunity-cost idea from last week. Keep that tool in hand; we'll use it every step of the way.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build a simple two-country, two-good table. Country A: 1 worker-day produces 10 units of wheat OR 5 units of cloth. Country B: 1 worker-day produces 6 units of wheat OR 6 units of cloth. Read each row: A makes more wheat per day (10 vs. 6) AND more cloth per day (5 vs. 6 — wait, B makes more cloth). So A has absolute advantage in wheat; B has absolute advantage in cloth. Absolute advantage just means: who produces more output per unit of input? But that is NOT the question that drives trade.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Absolute advantage is the simpler idea: Country A has absolute advantage in wheat (10 &gt; 6 units per worker-day). Country B has absolute advantage in cloth (6 &gt; 5 units per worker-day). In this example, neither country sweeps — each is 'better' at one good. Important note: even when one producer has absolute advantage in BOTH goods, comparative advantage still determines who should specialize in what. Absolute advantage answers 'who is more productive?' Comparative advantage answers 'who is cheaper?' — and that is the one that matters for trade.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where last week's tool does the heavy lifting. To get 1 unit of cloth, Country A must give up making wheat. A's rate: 10 wheat per day OR 5 cloth per day, so 1 cloth costs 10 divided by 5 equals 2 wheat. Do the same for B: 6 wheat per day OR 6 cloth per day, so 1 cloth costs 6 divided by 6 equals 1 wheat. Write those side by side: A's cost of 1 cloth = 2 wheat; B's cost of 1 cloth = 1 wheat. B gives up LESS to make cloth — B has the comparative advantage in cloth.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Comparative advantage = lower opportunity cost. B's 1 cloth costs only 1 wheat; A's costs 2 wheat. So B is the cheaper cloth-maker — in opportunity-cost terms, not in dollars. Flip it for wheat: A gives up 5/10 = one-half a unit of cloth per wheat. B gives up 6/6 = 1 cloth per wheat. A's wheat is cheaper in opportunity-cost terms — A has comparative advantage in wheat. Memory line: comparative advantage is always about opportunity cost, never about how much you can produce in total.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verified summary — photograph this. Country A: 10 wheat or 5 cloth per day. 1 cloth costs A 2 wheat. 1 wheat costs A one-half cloth. Country B: 6 wheat or 6 cloth per day. 1 cloth costs B 1 wheat. 1 wheat costs B 1 cloth. Comparative advantage: A in wheat (cheaper at one-half cloth vs. B's 1 cloth). B in cloth (cheaper at 1 wheat vs. A's 2 wheat). The TRAP to kill right now: A has absolute advantage in wheat AND B has comparative advantage in cloth — these are two different questions with two different answers.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magic trick. If A focuses on wheat and B focuses on cloth, total output rises. But does each country actually end up with MORE than it could make alone? Yes — IF they trade at a price between their two opportunity costs. A's opportunity cost of cloth is 2 wheat; B's is 1 wheat. Any exchange rate between 1 and 2 wheat per cloth is a deal A is happy to take (cheaper than making cloth itself) AND a deal B is happy to take (earns more wheat than it could make per cloth unit on its own). Both gain.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terms of trade is the exchange ratio agreed upon. For cloth: the mutually beneficial range is strictly between 1 wheat per cloth (B's floor — B won't sell for less than what cloth costs at home) and 2 wheat per cloth (A's ceiling — A won't pay more than it costs to make cloth itself). Try 1.5 wheat per cloth: A gets cloth for 1.5 instead of 2 wheat — A saves 0.5 wheat per cloth. B earns 1.5 wheat per cloth instead of 1 — B gains 0.5 wheat per cloth. Both come out ahead. The exact split within 1–2 depends on bargaining, but any point in that range works.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2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COMPARATIVE</a:t>
            </a:r>
          </a:p>
          <a:p>
            <a:pPr algn="ctr"/>
            <a:r>
              <a:rPr sz="6000" b="1">
                <a:solidFill>
                  <a:srgbClr val="FFFFFF"/>
                </a:solidFill>
                <a:latin typeface="Arial"/>
              </a:rPr>
              <a:t>ADVANTAGE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 FULL STEP-BY-STEP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SHOW</a:t>
            </a:r>
          </a:p>
          <a:p>
            <a:pPr algn="ctr"/>
            <a:r>
              <a:rPr sz="6000" b="1">
                <a:solidFill>
                  <a:srgbClr val="FFFFFF"/>
                </a:solidFill>
                <a:latin typeface="Arial"/>
              </a:rPr>
              <a:t>EVERY STEP</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CENTRAL TRAP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ABSOLUTE ≠</a:t>
            </a:r>
          </a:p>
          <a:p>
            <a:pPr algn="ctr"/>
            <a:r>
              <a:rPr sz="6000" b="1">
                <a:solidFill>
                  <a:srgbClr val="FFFFFF"/>
                </a:solidFill>
                <a:latin typeface="Arial"/>
              </a:rPr>
              <a:t>COMPARATIVE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FREE TRADE — POSITIVE VS NORMATIVE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3800" b="1">
                <a:solidFill>
                  <a:srgbClr val="FFFFFF"/>
                </a:solidFill>
                <a:latin typeface="Arial"/>
              </a:rPr>
              <a:t>GAINS ARE REAL;</a:t>
            </a:r>
          </a:p>
          <a:p>
            <a:pPr algn="ctr"/>
            <a:r>
              <a:rPr sz="3800" b="1">
                <a:solidFill>
                  <a:srgbClr val="FFFFFF"/>
                </a:solidFill>
                <a:latin typeface="Arial"/>
              </a:rPr>
              <a:t>'SHOULD' IS A VALUE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DESMOS</a:t>
            </a:r>
          </a:p>
          <a:p>
            <a:pPr algn="ctr"/>
            <a:r>
              <a:rPr sz="60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2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WHO SHOULD</a:t>
            </a:r>
          </a:p>
          <a:p>
            <a:pPr algn="ctr"/>
            <a:r>
              <a:rPr sz="6000" b="1">
                <a:solidFill>
                  <a:srgbClr val="FFFFFF"/>
                </a:solidFill>
                <a:latin typeface="Arial"/>
              </a:rPr>
              <a:t>DO WHAT?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FIRST TOOL: OUTPUT TABLE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WHO PRODUCES</a:t>
            </a:r>
          </a:p>
          <a:p>
            <a:pPr algn="ctr"/>
            <a:r>
              <a:rPr sz="6000" b="1">
                <a:solidFill>
                  <a:srgbClr val="FFFFFF"/>
                </a:solidFill>
                <a:latin typeface="Arial"/>
              </a:rPr>
              <a:t>MORE?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ABSOLUTE ADVANTAGE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MORE OUTPUT</a:t>
            </a:r>
          </a:p>
          <a:p>
            <a:pPr algn="ctr"/>
            <a:r>
              <a:rPr sz="6000" b="1">
                <a:solidFill>
                  <a:srgbClr val="1E2761"/>
                </a:solidFill>
                <a:latin typeface="Arial"/>
              </a:rPr>
              <a:t>PER DAY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KEY QUESTION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WHAT IS THE</a:t>
            </a:r>
          </a:p>
          <a:p>
            <a:pPr algn="ctr"/>
            <a:r>
              <a:rPr sz="4800" b="1">
                <a:solidFill>
                  <a:srgbClr val="FFFFFF"/>
                </a:solidFill>
                <a:latin typeface="Arial"/>
              </a:rPr>
              <a:t>OPPORTUNITY COST?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COMPARATIVE ADVANTAGE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LOWER</a:t>
            </a:r>
          </a:p>
          <a:p>
            <a:pPr algn="ctr"/>
            <a:r>
              <a:rPr sz="7200" b="1">
                <a:solidFill>
                  <a:srgbClr val="FFFFFF"/>
                </a:solidFill>
                <a:latin typeface="Arial"/>
              </a:rPr>
              <a:t>OPP COST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VERIFIED TABLE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A → WHEAT</a:t>
            </a:r>
          </a:p>
          <a:p>
            <a:pPr algn="ctr"/>
            <a:r>
              <a:rPr sz="6000" b="1">
                <a:solidFill>
                  <a:srgbClr val="1E2761"/>
                </a:solidFill>
                <a:latin typeface="Arial"/>
              </a:rPr>
              <a:t>B → CLOTH</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WHY THEY BOTH GAIN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SPECIALIZE</a:t>
            </a:r>
          </a:p>
          <a:p>
            <a:pPr algn="ctr"/>
            <a:r>
              <a:rPr sz="6000" b="1">
                <a:solidFill>
                  <a:srgbClr val="FFFFFF"/>
                </a:solidFill>
                <a:latin typeface="Arial"/>
              </a:rPr>
              <a:t>THEN TRADE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TERMS OF TRADE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BETWEEN 1</a:t>
            </a:r>
          </a:p>
          <a:p>
            <a:pPr algn="ctr"/>
            <a:r>
              <a:rPr sz="6000" b="1">
                <a:solidFill>
                  <a:srgbClr val="FFFFFF"/>
                </a:solidFill>
                <a:latin typeface="Arial"/>
              </a:rPr>
              <a:t>AND 2 WHEAT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