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 this is where we build the buyer side of every market model we'll use all term. Housekeeping: AI is allowed on your tutorial, discussion, assignment, and workshop this week. AI is NOT permitted on Quiz 3, the midterm, or the final. This week's central tool is the demand curve. By Friday you'll be able to plot one from an equation, read quantities off it at any price, and — most importantly — tell the difference between moving along a curve and shifting it. That distinction is the biggest trip wire in all of supply and demand.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of related goods is the second determinant to master. SUBSTITUTES: two goods used in place of each other. When the price of one rises, demand for the other increases — a right shift. Examples: coffee and tea; Lyft and Uber; store-brand and name-brand soap. When streaming prices rise, demand for DVDs shifts right. COMPLEMENTS: two goods used together. When the price of one rises, demand for the other falls — a left shift. Examples: hot dogs and buns; gaming consoles and video games; gasoline and trucks. When console prices rise significantly, fewer people buy consoles, so demand for video games shifts left. The direction test: do buyers use these goods together or instead of each other?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us trace a determinant shock through the model. Starting point: the demand curve Qd equals 120 minus 10P. Shock: buyers' incomes rise and this is a normal good. Step one — income is a determinant, not the good's own price, so this is a SHIFT, not a movement. Step two — income rises, normal good, so demand increases. Step three — the entire curve shifts RIGHT. At every price, buyers now want more. At P equals 6, quantity demanded rises from 60 to some higher value. At P equals 4, it rises from 80 to higher. Step four — interpret: at the same price, buyers want more units. The whole curve has moved right; a new, higher demand curve now represents the market.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type y equals 12 minus 0.1x in Desmos. Drag the trace to x equals 80 — the y-value should be 4. Drag to x equals 60 — the y-value should be 6. That matches the schedule perfectly. Now the weekly audit: ask an approved chatbot, 'If the price of coffee rises, does demand for coffee shift left?' The correct answer is NO — the good's own price changed, so this is a movement along the demand curve, not a shift. Chatbots routinely answer 'yes, demand shifts left' — confusing quantity demanded falling with the curve shifting. Have the class identify the exact error: the AI used 'demand' when it should have said 'quantity demanded.'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discussion: is Uber's surge pricing just supply and demand working — or is it price gouging? Note the two layers. The positive layer: surge pricing raises the price of rides, which is a movement along demand — some riders drop off and quantity demanded falls. It also attracts more drivers — a supply response. The normative layer: is it fair to charge more when people are most desperate or have fewest alternatives? This is genuinely contested. Strong posts separate what the model predicts from what one values. Present both sides of the normative debate and keep the positive result clear: at a higher price, quantity demanded falls.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about 45 minutes — law of demand, demand schedule, movement versus shift, determinants, normal and inferior, substitutes and complements. Submit the share link. Practice exercises, 15 minutes, ungraded. Quiz 3, closed to AI. Discussion 3 — surge pricing: price gouging or supply and demand? Assignment 3 — the demand schedule and determinants problem set. And Workshop 3 — plot Qd equals 120 minus 10P in Desmos, read quantities at several prices, apply a demand shift, and catch the AI's mistakes.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You have the buyer side of the market. Next week we build the seller side — supply — and then find the point where the two curves cross. That intersection is the market equilibrium: the price that clears the market, where quantity supplied equals quantity demanded. Every news story about why prices rise or fall is really about which curve is shifting and in which direction. Bring your demand curve knowledge — next week's comparative statics builds directly on the determinants you learned this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Friday night, 11 p.m. Your Uber price jumped from $12 to $30 for the same ride. Show of hands — who has ever put their phone down and decided to wait? Nearly everyone. That instinct — buying less when the price goes up — is the law of demand in action. Here is what economics makes precise: not just that you buy less at a higher price, but how much less, and what else would have to change to shift your willingness to buy at any price at all. That is the week in one sentence: we build the model that answers both questions.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law of demand: as the price of a good rises, all else equal, the quantity demanded falls; as price falls, quantity demanded rises. The demand curve slopes downward — always. Two intuitions behind the slope. First: the substitution effect — when a good gets pricier, alternatives look better, so buyers switch. Second: the income effect — a higher price eats more of a fixed budget, so buyers can afford less. These work together. Memory line: higher price, lower quantity demanded. Write this down — it is the axis every other week's model rotates 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the graph: two terms that cannot be confused. DEMAND means the entire price–quantity relationship — the whole schedule or the whole curve. QUANTITY DEMANDED means the specific amount buyers want at ONE particular price — a single point. Here is why the distinction matters: when a good's price rises, quantity demanded falls. That is a movement from one point to another on the same curve. Demand — the whole relationship — has not changed at all. This gap between 'demand' and 'quantity demanded' is the source of the week's biggest trap. We will return to it in about ten minutes.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demand equation for the week: quantity demanded equals 120 minus 10 times price. Every number here is pre-computed and verified. At P equals 2, Qd equals 120 minus 10 times 2, which equals 100. At P equals 4, Qd equals 80. At P equals 6, Qd equals 60. At P equals 8, Qd equals 40. Notice: every time price rises by 2 dollars, quantity demanded falls by 20 units — consistent with the law of demand. The inverse form is P equals 12 minus 0.1Q. At Q equals 0, P equals 12 — that is the y-intercept, the price at which no one buys. At P equals 0, Q equals 120 — the x-intercept.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full demand schedule from Qd equals 120 minus 10P: P equals 2, Qd equals 100. P equals 4, Qd equals 80. P equals 6, Qd equals 60. P equals 8, Qd equals 40. Have students plot these four points on a price-vs-quantity graph — price on the vertical axis, quantity on the horizontal. Connect them with a straight line sloping down and to the right. In Desmos, type y equals 12 minus 0.1x, which gives the inverse form with y as price and x as quantity. The downward slope is the law of demand made visible. Every point on this line is one combination of price and quantity demanded.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most-tested concept in demand theory, and the one that trips up students — and chatbots — most often. A MOVEMENT ALONG the demand curve is caused ONLY by a change in the good's OWN PRICE. The curve does not move. You slide from one point to another on the same line. A SHIFT OF THE DEMAND CURVE means the entire curve has moved to a new position. That happens when something OTHER than the good's own price changes. On the board: draw the original demand curve, then show a finger sliding along it for a price change, then draw a second parallel curve for a shift. These are completely different phenomena.</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things — called determinants — can shift the entire demand curve. One: income. For a normal good, rising income shifts demand right. For an inferior good, rising income shifts demand left. Two: price of a substitute. When the substitute's price rises, demand for our good shifts right — buyers switch to us. Three: price of a complement. When the complement's price rises, demand for our good shifts left. Four: tastes and preferences. Five: expectations about future prices — if buyers expect prices to rise, they buy more now, shifting demand right. Six: the number of buyers in the market. Memory device: think of the six as income, related prices, tastes, expectations, and the number of buyers.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Income is one of the most important determinants because it goes in two possible directions depending on the good. A NORMAL GOOD is one where demand rises when income rises: restaurant meals, new clothing, cars. Income and demand move in the same direction. An INFERIOR GOOD is one where demand falls when income rises: bus rides when you can afford a car, store-brand noodles when you now have more money. Income and demand move in opposite directions. Quick drill: when incomes rise, demand for Uber probably rises — normal good. Demand for bus passes probably falls — inferior good. Neither is a value judgment about the product; it is just the direction of the income-demand relationship.</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3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SUBSTITUTES &amp; COMPLEMENTS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RELATED</a:t>
            </a:r>
          </a:p>
          <a:p>
            <a:pPr algn="ctr"/>
            <a:r>
              <a:rPr sz="7200" b="1">
                <a:solidFill>
                  <a:srgbClr val="FFFFFF"/>
                </a:solidFill>
                <a:latin typeface="Arial"/>
              </a:rPr>
              <a:t>GOODS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SHIFT EXAMPLE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INCOME↑</a:t>
            </a:r>
          </a:p>
          <a:p>
            <a:pPr algn="ctr"/>
            <a:r>
              <a:rPr sz="6000" b="1">
                <a:solidFill>
                  <a:srgbClr val="FFFFFF"/>
                </a:solidFill>
                <a:latin typeface="Arial"/>
              </a:rPr>
              <a:t>NORMAL GOOD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DISCUSSION THIS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SURGE</a:t>
            </a:r>
          </a:p>
          <a:p>
            <a:pPr algn="ctr"/>
            <a:r>
              <a:rPr sz="7200" b="1">
                <a:solidFill>
                  <a:srgbClr val="FFFFFF"/>
                </a:solidFill>
                <a:latin typeface="Arial"/>
              </a:rPr>
              <a:t>PRICING</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3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SUPPLY &amp;</a:t>
            </a:r>
          </a:p>
          <a:p>
            <a:pPr algn="ctr"/>
            <a:r>
              <a:rPr sz="6000" b="1">
                <a:solidFill>
                  <a:srgbClr val="FFFFFF"/>
                </a:solidFill>
                <a:latin typeface="Arial"/>
              </a:rPr>
              <a:t>EQUILIBRIUM</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WHY DID UBER</a:t>
            </a:r>
          </a:p>
          <a:p>
            <a:pPr algn="ctr"/>
            <a:r>
              <a:rPr sz="4800" b="1">
                <a:solidFill>
                  <a:srgbClr val="FFFFFF"/>
                </a:solidFill>
                <a:latin typeface="Arial"/>
              </a:rPr>
              <a:t>JUST SURGE?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FIRST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LAW OF</a:t>
            </a:r>
          </a:p>
          <a:p>
            <a:pPr algn="ctr"/>
            <a:r>
              <a:rPr sz="7200" b="1">
                <a:solidFill>
                  <a:srgbClr val="FFFFFF"/>
                </a:solidFill>
                <a:latin typeface="Arial"/>
              </a:rPr>
              <a:t>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PRECISION MATTERS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DEMAND</a:t>
            </a:r>
          </a:p>
          <a:p>
            <a:pPr algn="ctr"/>
            <a:r>
              <a:rPr sz="6000" b="1">
                <a:solidFill>
                  <a:srgbClr val="FFFFFF"/>
                </a:solidFill>
                <a:latin typeface="Arial"/>
              </a:rPr>
              <a:t>vs QTY DEMANDED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WEEK'S MODEL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Qd = 120 − 10P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DEMAND SCHEDULE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P=4 → 80</a:t>
            </a:r>
          </a:p>
          <a:p>
            <a:pPr algn="ctr"/>
            <a:r>
              <a:rPr sz="6000" b="1">
                <a:solidFill>
                  <a:srgbClr val="1E2761"/>
                </a:solidFill>
                <a:latin typeface="Arial"/>
              </a:rPr>
              <a:t>P=6 → 60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CENTRAL TRAP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MOVEMENT</a:t>
            </a:r>
          </a:p>
          <a:p>
            <a:pPr algn="ctr"/>
            <a:r>
              <a:rPr sz="6000" b="1">
                <a:solidFill>
                  <a:srgbClr val="FFFFFF"/>
                </a:solidFill>
                <a:latin typeface="Arial"/>
              </a:rPr>
              <a:t>vs SHIFT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SIX DETERMINANTS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WHAT SHIFTS</a:t>
            </a:r>
          </a:p>
          <a:p>
            <a:pPr algn="ctr"/>
            <a:r>
              <a:rPr sz="6000" b="1">
                <a:solidFill>
                  <a:srgbClr val="FFFFFF"/>
                </a:solidFill>
                <a:latin typeface="Arial"/>
              </a:rPr>
              <a:t>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NORMAL VS INFERIOR</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INCOME</a:t>
            </a:r>
          </a:p>
          <a:p>
            <a:pPr algn="ctr"/>
            <a:r>
              <a:rPr sz="6000" b="1">
                <a:solidFill>
                  <a:srgbClr val="FFFFFF"/>
                </a:solidFill>
                <a:latin typeface="Arial"/>
              </a:rPr>
              <a:t>&amp; 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