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4. You built demand last week; today we add supply and let the two sides of the market meet. Two housekeeping reminders: AI is built into your Lecture Tutorial, Discussion, Assignment, and Workshop this week — submit chat share links for those. AI is NOT permitted on Quiz 4, the midterm, or the final. Today's agenda: the law of supply, the supply curve and its shifters, solving for equilibrium with algebra, diagnosing surplus and shortage, and comparative statics — tracing a supply shock all the way to a new price and quantity.</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Full worked example, every step out loud. Start: Qd equals 100 minus 2P, original Qs equals negative 20 plus 4P, equilibrium P equals 20, Q equals 60. Shock: input prices fall, supply increases by 30 at every price. New supply: Qs new equals negative 20 plus 4P plus 30 equals 10 plus 4P. New equilibrium — set Qd equals new Qs: 100 minus 2P equals 10 plus 4P. Collect: 90 equals 6P. New P equals 15. New Q equals 100 minus 30 equals 70. Check: Qs new equals 10 plus 60 equals 70. Match. Price FELL from 20 to 15. Quantity ROSE from 60 to 70. Direction rule confirmed: supply UP means P down, Q up.</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These four direction rules govern every comparative-statics question on quizzes, exams, and in the workshop. Demand increases: P rises, Q rises. Demand decreases: P falls, Q falls. Supply increases: P falls, Q rises (this week's case — supply shifted right, price went down). Supply decreases: P rises, Q falls. Draw these in a two-by-two table and tell students to memorize the grid. The trap that catches students every time: they say supply increased so price increased. No — more supply at the same demand means a surplus at the old price, which drives price DOWN.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One more trap before the AI-critique moment. If BOTH demand and supply shift simultaneously, at least one of P or Q may be ambiguous. Example: demand rises AND supply rises at the same time. Q definitely rises — both shifts push quantity up. But P? Demand rising pushes P up; supply rising pushes P down. Which force wins depends on the SIZE of each shift, and we usually aren't told that size. So P is indeterminate — you must say 'ambiguous' or 'indeterminate,' not guess a direction. Exam trap: a question says 'demand and supply both increased' and asks what happened to price. The correct answer is 'cannot determine without more information.'</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Live demo this week. Ask the chatbot: 'In a market with Qd equals 100 minus 2P and Qs equals negative 20 plus 4P, what is the equilibrium? Then if supply increases by 30, what is the new equilibrium?' Correct: P star equals 20, Q star equals 60; then new P equals 15, new Q equals 70. What chatbots get wrong — and the class should catch: they shift the DEMAND curve instead of supply, they say price RISES when supply increases (wrong direction), or they compute the initial equilibrium correctly but then skip re-solving the algebra for the new one and just guess. This is the AI-critique habit: the tool drafts, you judge.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the to-do list with time estimates. Lecture Tutorial with your AI tutor — roughly 45 minutes — covers the law of supply, equilibrium algebra, surplus and shortage, and comparative statics; submit the chat share link. Practice exercises — 15 minutes, ungraded, six reps. Quiz 4 — 10 questions, closed to AI. Discussion 4 — housing supply and rents, both sides of the YIMBY debate; initial post by Friday, replies by Sunday. Assignment 4 — the supply, equilibrium, and comparative-statics problem set, 100 points. Workshop 4 — solve two equilibria in Desmos, trace the supply shift, catch the AI. Everything is on the Module Overview 'Start Here' page.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tease. Now that you know WHERE the equilibrium is, the next question is HOW MUCH it moves when something changes. A small change in price could cause a huge change in quantity demanded — or almost no change at all. That ratio is elasticity, and it determines who really bears a tax, why some markets are far more sensitive to price changes than others, and what happens to total revenue when you raise or cut a price. Next week: price, income, and cross-price elasticity — the toolkit that turns supply-and-demand from qualitative to quantitative. Great work this week — you've built the model that runs all of microeconomics.</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Show of hands — who's seen rent go up, heard a family member complain about it, or looked at an apartment listing and felt sticker shock? Good. Here is the economic anatomy of that question: rent is a price, and like all prices it's determined by supply and demand meeting in a market. Today we build the supply side, bring it together with demand, and then ask the key policy question in Discussion 4: would building more housing actually lower rents? By the end of this week you'll have the tools to answer that with a graph AND a sentence.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law of supply: producers supply MORE of a good at HIGHER prices and LESS at LOWER prices, all else equal. The supply curve slopes UPWARD — the opposite of demand. Two reasons to offer students: first, higher prices make production more profitable, drawing in extra output and attracting new sellers. Second, and more deeply, higher prices cover the higher marginal costs of producing additional units (we formalize this when we study production costs in Week 9). For now, cement the upward slope as the signature of supply. Memory hook: 'Higher price = sweeter deal for sellers = more quantity.'</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Work through this table out loud on the board. Our market supply equation is Qs equals negative 20 plus 4 times P. At P equals 10: negative 20 plus 40 equals 20 units. At P equals 15: negative 20 plus 60 equals 40 units. At P equals 20: negative 20 plus 80 equals 60 units. At P equals 25: negative 20 plus 100 equals 80 units. Each time price rises by 5, quantity supplied rises by 20 — a constant slope of 4 (the coefficient on P). Have students compute one row themselves, then check. The upward pattern is the law of supply made numerical.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change in the good's OWN price moves you ALONG the curve — it does NOT shift it. These six things shift the WHOLE curve: one, input prices (wages, materials) — higher inputs raise cost, shift supply LEFT; lower inputs shift supply RIGHT. Two, technology — better tech lowers cost, shifts RIGHT. Three, number of sellers — more sellers means more total supply, shift RIGHT. Four, taxes (raise cost, shift LEFT) and subsidies (lower cost, shift RIGHT). Five, seller expectations — if prices are expected to rise, sellers may hold back today, shifting supply LEFT. Six, weather for agricultural goods. Draw the shift arrows on the board and leave them up.</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Nail this now, because it is the most-missed item on every quiz and exam. A rise in the good's own price does NOT shift the supply curve — it moves the seller UP ALONG the existing curve. The curve itself only moves when something external to the current price changes: an input gets cheaper, new technology arrives, a tax is imposed, more producers enter. Concrete check: 'The price of coffee rises.' Does that shift the supply of coffee? No — it moves coffee sellers to a higher point on their supply curve. 'The cost of coffee beans rises.' THAT shifts the supply curve for coffee to the left. Practice distinguishing these two every time you see a supply item.</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week's centerpiece calculation. Start with: Qd equals 100 minus 2P (demand from Week 3) and Qs equals negative 20 plus 4P (supply from today). Step 1: set them equal. 100 minus 2P equals negative 20 plus 4P. Step 2: collect terms. 100 plus 20 equals 4P plus 2P, so 120 equals 6P. Step 3: divide. P star equals 120 divided by 6 equals 20. Step 4: plug P star into EITHER equation. Q star equals 100 minus 2 times 20 equals 60. Step 5: check with the other equation. Qs equals negative 20 plus 4 times 20 equals 60. Match. EQUILIBRIUM: P star equals 20 dollars, Q star equals 60 units. Write the check step — always verify with both equations.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cases to draw and internalize. AT equilibrium, P equals 20, Q equals 60 — market clears, no pressure. ABOVE equilibrium, say P equals 25: Qd equals 100 minus 50 equals 50; Qs equals negative 20 plus 100 equals 80. Qs exceeds Qd by 30 — that is a SURPLUS of 30 units. Unsold goods pile up; sellers cut price; price falls back toward 20. BELOW equilibrium, say P equals 10: Qd equals 100 minus 20 equals 80; Qs equals negative 20 plus 40 equals 20. Qd exceeds Qs by 60 — that is a SHORTAGE of 60 units. Buyers compete; sellers raise price; price rises back toward 20. The market self-corrects in both directions.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 comparative-statics question follows four steps: Step 1, identify the shock — which curve is affected? Step 2, shift the right curve the right way — left or right. Step 3, find the new equilibrium — algebra or graph. Step 4, state the new P and Q AND name the direction of change. These four steps are the habit we use for every what-if question all term. This week's example: input prices fall. That hits the SUPPLY curve — cheaper costs mean sellers supply more at every price — so supply shifts RIGHT.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ECON 1 · WEEK 4 · SILVER OAK UNIVERSITY</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SUPPLY</a:t>
            </a:r>
          </a:p>
          <a:p>
            <a:pPr algn="ctr"/>
            <a:r>
              <a:rPr sz="6000" b="1">
                <a:solidFill>
                  <a:srgbClr val="FFFFFF"/>
                </a:solidFill>
                <a:latin typeface="Arial"/>
              </a:rPr>
              <a:t>&amp; EQUILIBRIUM</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SUPPLY SHIFTS RIGHT · NEW EQUILIBRIUM</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P = 15</a:t>
            </a:r>
          </a:p>
          <a:p>
            <a:pPr algn="ctr"/>
            <a:r>
              <a:rPr sz="7200" b="1">
                <a:solidFill>
                  <a:srgbClr val="FFFFFF"/>
                </a:solidFill>
                <a:latin typeface="Arial"/>
              </a:rPr>
              <a:t>Q = 70</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10/15</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THE DIRECTION RULES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1E2761"/>
                </a:solidFill>
                <a:latin typeface="Arial"/>
              </a:rPr>
              <a:t>4 CASES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11/15</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BOTH CURVES SHIFT: THE TRAP</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P = ?</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12/15</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AUDIT THE AI</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CATCH THE</a:t>
            </a:r>
          </a:p>
          <a:p>
            <a:pPr algn="ctr"/>
            <a:r>
              <a:rPr sz="4800" b="1">
                <a:solidFill>
                  <a:srgbClr val="FFFFFF"/>
                </a:solidFill>
                <a:latin typeface="Arial"/>
              </a:rPr>
              <a:t>CURVE SHIFT ERROR</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13/15</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BEFORE NEXT CLASS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YOUR WEEK 4 WORK</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14/15</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NEXT WEEK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ELASTICITY</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15/15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HOOK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WHY IS</a:t>
            </a:r>
          </a:p>
          <a:p>
            <a:pPr algn="ctr"/>
            <a:r>
              <a:rPr sz="6000" b="1">
                <a:solidFill>
                  <a:srgbClr val="FFFFFF"/>
                </a:solidFill>
                <a:latin typeface="Arial"/>
              </a:rPr>
              <a:t>RENT SO HIGH?</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2/15</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LAW OF SUPPLY</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MORE PRICE</a:t>
            </a:r>
          </a:p>
          <a:p>
            <a:pPr algn="ctr"/>
            <a:r>
              <a:rPr sz="6000" b="1">
                <a:solidFill>
                  <a:srgbClr val="FFFFFF"/>
                </a:solidFill>
                <a:latin typeface="Arial"/>
              </a:rPr>
              <a:t>MORE Q</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3/15</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SUPPLY SCHEDULE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Qs = −20 + 4P</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4/15</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SUPPLY SHIFTERS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SIX</a:t>
            </a:r>
          </a:p>
          <a:p>
            <a:pPr algn="ctr"/>
            <a:r>
              <a:rPr sz="7200" b="1">
                <a:solidFill>
                  <a:srgbClr val="FFFFFF"/>
                </a:solidFill>
                <a:latin typeface="Arial"/>
              </a:rPr>
              <a:t>SHIFTERS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5/15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#1 TRAP</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PRICE CHANGE</a:t>
            </a:r>
          </a:p>
          <a:p>
            <a:pPr algn="ctr"/>
            <a:r>
              <a:rPr sz="6000" b="1">
                <a:solidFill>
                  <a:srgbClr val="FFFFFF"/>
                </a:solidFill>
                <a:latin typeface="Arial"/>
              </a:rPr>
              <a:t>≠ SHIFT</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6/15</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EQUILIBRIUM: THE ALGEBRA</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SET Qd = Qs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7/15</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SURPLUS &amp; SHORTAGE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1E2761"/>
                </a:solidFill>
                <a:latin typeface="Arial"/>
              </a:rPr>
              <a:t>ABOVE · AT · BELOW</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8/15</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COMPARATIVE STATICS: THE 4 STEPS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WHICH CURVE?</a:t>
            </a:r>
          </a:p>
          <a:p>
            <a:pPr algn="ctr"/>
            <a:r>
              <a:rPr sz="4800" b="1">
                <a:solidFill>
                  <a:srgbClr val="FFFFFF"/>
                </a:solidFill>
                <a:latin typeface="Arial"/>
              </a:rPr>
              <a:t>WHICH WAY?</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9/15</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