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This week we measure something we've been implying all along: HOW MUCH does quantity demanded respond when price, income, or a related good's price changes? That measure is elasticity — and it drives pricing strategy, tax policy, and the logic of who ends up paying when markets shift. Housekeeping reminder: AI is permitted on your tutorials, discussions, assignments, and workshop. AI is NOT permitted on Quiz 5, the midterm, or the final. Today: the midpoint formula, the total revenue test, elasticity vs. slope, and income and cross-price elasticity.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Cross-price elasticity of demand measures how the quantity of one good responds to the price of ANOTHER good. Formula: percent change in Q of good i, divided by percent change in price of good j. Verified example: price of coffee rises from $2 to $3; quantity of tea demanded rises from 100 to 120. Percent change Q-tea: 20 over average 110, equals 2/11. Percent change P-coffee: 1 over average 2.5, equals 2/5. XED equals 2/11 divided by 2/5, equals 5/11 — approximately positive 0.45. Positive sign: SUBSTITUTES — when coffee gets more expensive, buyers switch to tea. Negative XED: COMPLEMENTS — goods used together (if coffee price rises, people buy less cream too). Near-zero XED: unrelated goods.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determinants — memory hook SLAT. S: Substitutes — more close substitutes, more elastic (easy to switch). L: Luxury vs. necessity — luxuries are more elastic; necessities like insulin or dialysis are highly inelastic because there is no alternative. A: Adjustment time — longer time horizons produce more elastic demand because buyers have time to find alternatives or change behavior. Short-run gasoline demand is inelastic; long-run demand is more elastic because drivers can buy more fuel-efficient vehicles or change their commutes. T: budget share — goods that take a larger share of the budget tend to have more elastic demand because buyers notice and respond to price changes more. Tiny-budget-share goods feel cheap and buyers barely react.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plot Qd equals 120 minus 10P in Desmos — enter y equals 120 minus 10x. Read Q at P equals 4 (Q equals 80) and at P equals 6 (Q equals 60). Those are exactly the inelastic worked-example values. Then the weekly habit — audit the AI. Ask a chatbot to compute PED between those two points using the midpoint formula. Common chatbot errors to catch: using the simple percent change formula instead of the midpoint (getting a different answer), forgetting the negative sign, confusing elasticity with the slope of the demand curve, or getting the TR test backward by saying TR falls when demand is inelastic. Have the class catch at least one error and state the correct reasoning.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 this summary. PED: percent change Q divided by percent change P. Classify by absolute value: greater than 1 elastic, less than 1 inelastic, equals 1 unit elastic. TR test: inelastic means same direction, elastic means opposite direction. YED: percent change Q divided by percent change income. Positive is normal good; above 1 is luxury; negative is inferior. XED: percent change Q of one good divided by percent change price of another. Positive is substitutes; negative is complements. Elasticity is NOT slope. On a linear demand curve, elasticity changes at every point even though slope stays constant.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 about 50 minutes, covering midpoint formula, TR test, elasticity vs. slope, YED, XED, and the SLAT determinants. Practice exercises — 6 problems, ungraded, answers at the bottom. Quiz 5 — closed to AI, 10 points. Discussion 5 — should governments tax inelastic goods for stable revenue, or is that regressive? Initial post by Friday; two peer replies by Sunday. Assignment 5 — compute PED, TR test, YED, and XED with fresh numbers and apply them. Workshop 5 — work through all four elasticity calculations on the verified numbers and then catch the chatbot's mistakes. All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Now that you can measure HOW MUCH quantity responds to price changes, next week we ask a deeper question: how much do buyers and sellers GAIN from a competitive market? Consumer surplus is the gap between what buyers would have paid and what they actually pay. Producer surplus is the flip side. Together they measure the total welfare gains from trade — and they give us the tools to evaluate whether a price ceiling, a tax, or any intervention makes the market better or worse. Great work this week — the midpoint formula and the TR test will show up on every future exam.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city transit authority is running a deficit. A proposal: raise the bus fare from $2 to $3. Simple question — does that raise more revenue or less? The answer is: it depends on how sharply ridership falls. If people have no alternatives, they keep riding and revenue climbs. If biking or rideshare is easy, ridership crumbles and revenue falls. The concept that captures this: price elasticity of demand. By the end of this week, you'll compute exactly which outcome occurs — and you'll spot the answer before running the math.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Price elasticity of demand, or PED, is the percentage change in quantity demanded divided by the percentage change in price. It tells us how SENSITIVE buyers are to a price change. A large absolute value means buyers cut purchases a lot when price rises — elastic demand. A small absolute value means they barely react — inelastic demand. PED is almost always negative because price and quantity move in opposite directions (law of demand). We classify by the absolute value, but we always keep track of the sign. Classifications: |PED| greater than 1 is elastic; |PED| less than 1 is inelastic; |PED| equal to 1 is unit-elastic.</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standard formula uses simple percentage changes — but those give different answers going from A to B versus B to A. The midpoint formula fixes this by using the average of the two values as the base. For quantity: percent change equals (Q2 minus Q1) divided by the average of Q1 and Q2. Same structure for price. Then PED equals percent change in Q divided by percent change in P. The midpoint formula is the standard in principles economics for exactly one reason: it's symmetric — the same elasticity regardless of which direction you measure.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every step on the board. Price rises from $4 to $6; quantity falls from 80 to 60. Percent change in Q: (60 minus 80) divided by the average of 80 and 60, which is 70. That gives negative 20 over 70, or negative 2 over 7. Percent change in P: (6 minus 4) divided by the average of 4 and 6, which is 5. That gives 2 over 5. PED equals negative 2/7 divided by 2/5, which equals negative 2/7 times 5/2, which equals negative 10/14 equals negative 5/7 — approximately negative 0.71. Absolute value is 0.71, which is less than 1, so demand is INELASTIC on this segment. TR check: 4 times 80 equals $320; 6 times 60 equals $360. TR rose when price rose — same direction — confirms inelastic.</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elastic case. Price rises from $10 to $12; quantity falls from 100 to 70. Percent change in Q: (70 minus 100) divided by the average of 100 and 70, which is 85. That gives negative 30 over 85, or negative 6/17. Percent change in P: (12 minus 10) divided by the average of 10 and 12, which is 11. That gives 2/11. PED equals negative 6/17 divided by 2/11, which equals negative 6/17 times 11/2, equals negative 66/34, equals negative 33/17 — approximately negative 1.94. |PED| is 1.94, which is greater than 1, so demand is ELASTIC on this segment. TR check: 10 times 100 equals $1,000; 12 times 70 equals $840. TR fell when price rose — opposite direction — confirms elastic.</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total revenue test is the fastest classification shortcut. Inelastic demand: price and TR move in the SAME direction — raise price, TR goes up; cut price, TR goes down. Elastic demand: price and TR move in OPPOSITE directions — raise price, TR goes down; cut price, TR goes up. Unit-elastic: TR stays the same no matter which direction price moves. Memory hook: inelastic equals same, elastic equals opposite. Confirm with the verified numbers: inelastic segment, P up $4 to $6, TR up $320 to $360 — same direction, confirmed. Elastic segment, P up $10 to $12, TR down $1,000 to $840 — opposite, confirmed.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conceptual point of the week. Write it on the board. Slope equals delta-P over delta-Q — a ratio of ABSOLUTE changes. It is constant along a linear demand curve. Elasticity equals percent-change-Q over percent-change-P — a ratio of PERCENTAGE changes. It varies at every single point. Here is why: as you slide DOWN a linear demand curve, P gets smaller and Q gets larger. So the same absolute dollar change in P becomes a BIGGER percentage of a now-smaller P, and the same absolute unit change in Q becomes a SMALLER percentage of a now-larger Q. The result: demand is elastic at the upper (high-price, low-quantity) end of a linear curve and inelastic at the lower end — even though the slope never changed. Two curves with the same slope can have completely different elasticities.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Income elasticity of demand measures how quantity responds to income changes. The formula is the same structure: percent change in Q divided by percent change in income. Verified example: income rises from $40,000 to $60,000; quantity demanded rises from 50 to 70. Percent change Q: 20 divided by average 60, equals 1/3. Percent change income: 20,000 divided by average 50,000, equals 2/5. YED equals 1/3 divided by 2/5, equals 5/6 — approximately positive 0.83. Positive means quantity rises with income — NORMAL GOOD. Between 0 and 1 means it rises, but more slowly than income — NECESSITY range. YED greater than 1 is a LUXURY. YED negative is an INFERIOR GOOD — quantity actually falls as income rises (think instant noodles when you get a raise).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5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ELASTICITY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CROSS-PRICE ELASTICITY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XED = +5/11</a:t>
            </a:r>
          </a:p>
          <a:p>
            <a:pPr algn="ctr"/>
            <a:r>
              <a:rPr sz="6000" b="1">
                <a:solidFill>
                  <a:srgbClr val="FFFFFF"/>
                </a:solidFill>
                <a:latin typeface="Arial"/>
              </a:rPr>
              <a:t>≈ +0.45</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WHAT MAKES DEMAND ELASTIC</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SLAT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DESMOS</a:t>
            </a:r>
          </a:p>
          <a:p>
            <a:pPr algn="ctr"/>
            <a:r>
              <a:rPr sz="60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FOUR ELASTICITIES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PED · TR</a:t>
            </a:r>
          </a:p>
          <a:p>
            <a:pPr algn="ctr"/>
            <a:r>
              <a:rPr sz="6000" b="1">
                <a:solidFill>
                  <a:srgbClr val="1E2761"/>
                </a:solidFill>
                <a:latin typeface="Arial"/>
              </a:rPr>
              <a:t>YED · XED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5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SURPLUS &amp;</a:t>
            </a:r>
          </a:p>
          <a:p>
            <a:pPr algn="ctr"/>
            <a:r>
              <a:rPr sz="6000" b="1">
                <a:solidFill>
                  <a:srgbClr val="FFFFFF"/>
                </a:solidFill>
                <a:latin typeface="Arial"/>
              </a:rPr>
              <a:t>EFFICIENCY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RAISE THE</a:t>
            </a:r>
          </a:p>
          <a:p>
            <a:pPr algn="ctr"/>
            <a:r>
              <a:rPr sz="6000" b="1">
                <a:solidFill>
                  <a:srgbClr val="FFFFFF"/>
                </a:solidFill>
                <a:latin typeface="Arial"/>
              </a:rPr>
              <a:t>FARE OR NOT?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CORE MEASURE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PRICE</a:t>
            </a:r>
          </a:p>
          <a:p>
            <a:pPr algn="ctr"/>
            <a:r>
              <a:rPr sz="6000" b="1">
                <a:solidFill>
                  <a:srgbClr val="FFFFFF"/>
                </a:solidFill>
                <a:latin typeface="Arial"/>
              </a:rPr>
              <a:t>ELASTICITY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MIDPOINT FORMULA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SYMMETRIC</a:t>
            </a:r>
          </a:p>
          <a:p>
            <a:pPr algn="ctr"/>
            <a:r>
              <a:rPr sz="6000" b="1">
                <a:solidFill>
                  <a:srgbClr val="FFFFFF"/>
                </a:solidFill>
                <a:latin typeface="Arial"/>
              </a:rPr>
              <a:t>PERCENTAGES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 INELASTIC</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PED = −5/7</a:t>
            </a:r>
          </a:p>
          <a:p>
            <a:pPr algn="ctr"/>
            <a:r>
              <a:rPr sz="6000" b="1">
                <a:solidFill>
                  <a:srgbClr val="FFFFFF"/>
                </a:solidFill>
                <a:latin typeface="Arial"/>
              </a:rPr>
              <a:t>≈ −0.71</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 ELASTIC</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PED = −33/17</a:t>
            </a:r>
          </a:p>
          <a:p>
            <a:pPr algn="ctr"/>
            <a:r>
              <a:rPr sz="6000" b="1">
                <a:solidFill>
                  <a:srgbClr val="FFFFFF"/>
                </a:solidFill>
                <a:latin typeface="Arial"/>
              </a:rPr>
              <a:t>≈ −1.94</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TR TEST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SAME vs</a:t>
            </a:r>
          </a:p>
          <a:p>
            <a:pPr algn="ctr"/>
            <a:r>
              <a:rPr sz="6000" b="1">
                <a:solidFill>
                  <a:srgbClr val="FFFFFF"/>
                </a:solidFill>
                <a:latin typeface="Arial"/>
              </a:rPr>
              <a:t>OPPOSITE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CRITICAL POINT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ELASTICITY</a:t>
            </a:r>
          </a:p>
          <a:p>
            <a:pPr algn="ctr"/>
            <a:r>
              <a:rPr sz="6000" b="1">
                <a:solidFill>
                  <a:srgbClr val="1E2761"/>
                </a:solidFill>
                <a:latin typeface="Arial"/>
              </a:rPr>
              <a:t>≠ SLOPE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INCOME ELASTICITY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YED = +5/6</a:t>
            </a:r>
          </a:p>
          <a:p>
            <a:pPr algn="ctr"/>
            <a:r>
              <a:rPr sz="6000" b="1">
                <a:solidFill>
                  <a:srgbClr val="FFFFFF"/>
                </a:solidFill>
                <a:latin typeface="Arial"/>
              </a:rPr>
              <a:t>≈ +0.83</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