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This week we put a dollar value on the deals buyers and sellers get from the market — beyond just the price. Two quick housekeeping reminders: AI is built into your tutorials, discussions, assignments, and the weekly Workshop — you submit the chat link for those. AI is NOT allowed on the Quiz, Midterm, or Final. Today's core skill: draw the supply-and-demand diagram, identify the two surplus triangles, compute their areas with ½ × base × height, and explain why their sum is maximized at the competitive equilibrium.</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what happens when a price is forced to P = 8 (below P* = 12). At P = 8, sellers will only supply Q = (8 − 4) / 0.5 = 8 units — that's the constraint. CS at Q = 8, P = 8: ½ × 8 × (20 − 8) = ½ × 8 × 12 = 48. PS at Q = 8, P = 8: ½ × 8 × (8 − 4) = ½ × 8 × 4 = 16. TS = 48 + 16 = 64. Loss = 128 − 64 = 64 of total surplus simply gone — not transferred to anyone, just destroyed. That destroyed area is deadweight loss. We'll study its causes in depth next week.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fork in the road every policy debate hits. Positive claim: 'The competitive equilibrium maximizes total surplus.' This is what the model says — testable and settled within the framework. Normative claim: 'The competitive equilibrium is therefore fair and good.' This is NOT what the model says. Who gets the bigger triangle — buyers or sellers — depends on elasticities, not on justice. A policy that trades some efficiency for a more equal distribution is a legitimate normative choice. But it must be stated as such. Discussion 6 lives right here: efficiency is not the same as equity.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open Desmos, type y = 20 − 0.5x and y = 4 + 0.5x. The intersection is at (16, 12) — your equilibrium. Now the AI-critique habit: ask a chatbot 'compute consumer surplus for demand P = 20 − 0.5Q and supply P = 4 + 0.5Q.' The correct answer is CS = 64. Chatbots commonly make these errors: confusing CS and PS (naming the seller's triangle as consumer surplus); forgetting the ½ (reporting 128 instead of 64); using the intercept as the base instead of Q*. Verify every step against your board work.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(about 45 minutes) — willingness to pay, CS, PS, total surplus, efficiency; submit the share link. Practice (15 minutes, ungraded — 6 exercises on the two triangles and allocative efficiency). Quiz 6 (closed to AI). Discussion 6 — efficiency vs. equity; is the surplus-maximizing outcome always the fair one? Assignment 6 — the four-part surplus problem set (100 points). And Workshop 6 — compute CS, PS, and total surplus in Desmos, then audit the AI.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We just saw that a forced price of P = 8 destroyed 64 of surplus. Next week we study exactly that: price ceilings (forced low), price floors (forced high), per-unit taxes (a wedge), and subsidies — what they do to CS, PS, and the deadweight loss. The same market (P = 20 − 0.5Q, P = 4 + 0.5Q) comes back. Great work this week — you now own the 'pie' analogy that drives the entire welfare economics arc of this course.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Raise your hand if you'd pay $5 for the coffee you just bought for $4. Now $6? Most hands stay up longer than you'd think. Here's the insight: every student who'd have paid more than $4 just captured an invisible 'bonus' worth the difference. That bonus is consumer surplus — and it's real economic value, even though no money changed hands for it. There's a symmetric deal for the seller too. This week we make both bonuses visible and count them up.</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Willingness to pay (WTP) is the maximum price a buyer would pay for one more unit — essentially the value they place on it. Each point on the demand curve represents one buyer's WTP. The first buyer has the highest WTP (near the demand intercept); as we move right, buyers with progressively lower WTP enter the market. When the market price is set at P*, every buyer whose WTP exceeds P* makes a purchase and captures a surplus equal to (WTP − P*). The whole demand curve is a schedule of buyer valuations.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Willingness to sell — also called the reservation price or minimum acceptable price — is the lowest price a seller would accept for one more unit. It reflects the seller's cost. Each point on the supply curve represents one seller's minimum acceptable price. The first unit comes from the seller with the lowest cost (near the supply intercept); as we move right, higher-cost sellers enter. When the market price is P*, every seller whose minimum is below P* sells and captures a surplus equal to (P* − minimum). The supply curve is a schedule of seller costs.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market: demand P = 20 − 0.5Q, supply P = 4 + 0.5Q. Step 1 — find equilibrium. Set demand equal to supply: 20 − 0.5Q = 4 + 0.5Q. Subtract 4 from both sides: 16 = Q. So Q* = 16. Plug back: P* = 20 − 0.5 × 16 = 20 − 8 = 12. Verified: supply also gives 4 + 0.5 × 16 = 4 + 8 = 12. Equilibrium: Q* = 16, P* = 12. These are the load-bearing numbers for all surplus computations this week.</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Consumer surplus is the triangle UNDER the demand curve and ABOVE the price line, from 0 to Q*. Its base is Q* = 16 (the traded quantity along the horizontal axis). Its height is the distance from the price P* = 12 up to the demand intercept: 20 − 12 = 8. Formula: CS = ½ × base × height = ½ × 16 × 8 = 64. In words: buyers as a group gain $64 of value beyond what they pay. That is real economic benefit — each buyer's 'I would have paid more' summed up. Write this formula and triangle in your notes.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Producer surplus is the triangle ABOVE the supply curve and BELOW the price line, from 0 to Q*. Same base: Q* = 16. Height = distance from the supply intercept up to the price: P* − supply intercept = 12 − 4 = 8. Formula: PS = ½ × Q* × (P* − supply intercept) = ½ × 16 × 8 = 64. In words: sellers as a group gain $64 beyond their minimum acceptable price. Trap to kill: PS is the sellers' triangle, not the buyers'. Draw and label both triangles explicitly — the price line separates them at P* = 12.</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Total surplus = CS + PS = 64 + 64 = 128. This is the total economic value created by all trades in this market at equilibrium. Think of it as the 'size of the pie.' Both triangles share the quantity axis as their common base; together they form a larger triangle (or in general, a region) between the demand curve on top and the supply curve on bottom, from 0 to Q*. The equal split (CS = PS = 64) here is a coincidence of equal slopes — in general CS ≠ PS; the split depends on the relative steepnesses of supply and demand.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important theorem of the week: the competitive equilibrium maximizes total surplus. Every unit from Q = 0 to Q* = 16 has a buyer who values it more than it costs to produce — so every mutually beneficial trade happens. No unit beyond Q* = 16 is worth producing (its cost on the supply curve exceeds its value on the demand curve). Result: TS = 128 is the largest possible total surplus for this market. This is a POSITIVE result — a testable prediction of the model. It does not mean the outcome is 'fair.' Fairness is a normative question about how the 128 is divided.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6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CONSUMER &amp;</a:t>
            </a:r>
          </a:p>
          <a:p>
            <a:pPr algn="ctr"/>
            <a:r>
              <a:rPr sz="4800" b="1">
                <a:solidFill>
                  <a:srgbClr val="FFFFFF"/>
                </a:solidFill>
                <a:latin typeface="Arial"/>
              </a:rPr>
              <a:t>PRODUCER SURPLUS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WHAT HAPPENS OFF EQUILIBRIUM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FORCED P = 8</a:t>
            </a:r>
          </a:p>
          <a:p>
            <a:pPr algn="ctr"/>
            <a:r>
              <a:rPr sz="6000" b="1">
                <a:solidFill>
                  <a:srgbClr val="FFFFFF"/>
                </a:solidFill>
                <a:latin typeface="Arial"/>
              </a:rPr>
              <a:t>TS = 64</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10/14</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EFFICIENCY VS EQUITY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POSITIVE</a:t>
            </a:r>
          </a:p>
          <a:p>
            <a:pPr algn="ctr"/>
            <a:r>
              <a:rPr sz="6000" b="1">
                <a:solidFill>
                  <a:srgbClr val="FFFFFF"/>
                </a:solidFill>
                <a:latin typeface="Arial"/>
              </a:rPr>
              <a:t>vs NORMATIVE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11/14</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DESMOS</a:t>
            </a:r>
          </a:p>
          <a:p>
            <a:pPr algn="ctr"/>
            <a:r>
              <a:rPr sz="6000" b="1">
                <a:solidFill>
                  <a:srgbClr val="1E2761"/>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12/14</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6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13/14</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GOVERNMENT</a:t>
            </a:r>
          </a:p>
          <a:p>
            <a:pPr algn="ctr"/>
            <a:r>
              <a:rPr sz="4800" b="1">
                <a:solidFill>
                  <a:srgbClr val="FFFFFF"/>
                </a:solidFill>
                <a:latin typeface="Arial"/>
              </a:rPr>
              <a:t>INTERVENTION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THAT COFFEE</a:t>
            </a:r>
          </a:p>
          <a:p>
            <a:pPr algn="ctr"/>
            <a:r>
              <a:rPr sz="6000" b="1">
                <a:solidFill>
                  <a:srgbClr val="FFFFFF"/>
                </a:solidFill>
                <a:latin typeface="Arial"/>
              </a:rPr>
              <a:t>WAS A DEAL</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2/14</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KEY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WILLINGNESS</a:t>
            </a:r>
          </a:p>
          <a:p>
            <a:pPr algn="ctr"/>
            <a:r>
              <a:rPr sz="6000" b="1">
                <a:solidFill>
                  <a:srgbClr val="FFFFFF"/>
                </a:solidFill>
                <a:latin typeface="Arial"/>
              </a:rPr>
              <a:t>TO PAY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SYMMETRIC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WILLINGNESS</a:t>
            </a:r>
          </a:p>
          <a:p>
            <a:pPr algn="ctr"/>
            <a:r>
              <a:rPr sz="6000" b="1">
                <a:solidFill>
                  <a:srgbClr val="FFFFFF"/>
                </a:solidFill>
                <a:latin typeface="Arial"/>
              </a:rPr>
              <a:t>TO SELL</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WEEK'S MARKET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P=20−0.5Q</a:t>
            </a:r>
          </a:p>
          <a:p>
            <a:pPr algn="ctr"/>
            <a:r>
              <a:rPr sz="6000" b="1">
                <a:solidFill>
                  <a:srgbClr val="FFFFFF"/>
                </a:solidFill>
                <a:latin typeface="Arial"/>
              </a:rPr>
              <a:t>P=4+0.5Q</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CONSUMER SURPLUS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CS = 64</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PRODUCER SURPLUS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PS = 64</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7/14</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TOTAL SURPLUS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TS = 128</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8/14</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ALLOCATIVE EFFICIENCY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EQUILIBRIUM</a:t>
            </a:r>
          </a:p>
          <a:p>
            <a:pPr algn="ctr"/>
            <a:r>
              <a:rPr sz="4800" b="1">
                <a:solidFill>
                  <a:srgbClr val="FFFFFF"/>
                </a:solidFill>
                <a:latin typeface="Arial"/>
              </a:rPr>
              <a:t>MAXIMIZES 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