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 the final week before the midterm. This week we take the supply-and-demand model you've built since Week 3 and ask what happens when the government overrides the market price. Housekeeping: AI is built into your tutorials, discussions, assignments, and the workshop — submit the chat share link each time. AI is NOT allowed on quizzes, the midterm, or the final. Today's promise: by the end of class, you'll be able to read any price control or tax proposal and immediately see who pays, who gains, and how much efficiency is sacrificed.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the tax, both parties dealt at P* = 12. After: buyers pay Pb = 14 — that's $2 MORE than before. Sellers net Ps = 10 — that's $2 LESS than before. The $4 tax split exactly 50/50 in this example because demand and supply have identical slopes (both 0.5 in absolute value). Neither side can escape more than the other. The general rule: the more INELASTIC side bears the larger share. If demand is more inelastic, buyers absorb more; if supply is more inelastic, sellers absorb more. Incidence is decided by elasticities, not by who writes the check.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Tax revenue = tax times new Q = 4 times 12 = 48. The government collects 48 from the market. Deadweight loss = one-half times tax times delta-Q = one-half times 4 times (16 minus 12) = one-half times 4 times 4 = 8. The DWL is the area of the triangle of lost surplus — eight units of combined consumer and producer surplus that no longer exist because 4 transactions (the drop from Q=16 to Q=12) that would have been mutually beneficial no longer happen. Tax revenue is a TRANSFER (to government). DWL is a LOSS — value that no one has.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in Desmos: plot y = 20 minus 0.5x (demand), y = 4 plus 0.5x (original supply), and y = 8 plus 0.5x (tax-shifted supply). Show the equilibrium shift from (16, 12) to (12, 14) on the demand curve. The vertical gap between the two supply lines at x = 12 is the $4 wedge. Then ask a chatbot the $4-tax problem. Audit it: did it shift supply or demand? Did it get Q = 12, Pb = 14, Ps = 10? Did it compute DWL = 8 — not 48 (tax revenue)? These are the three most common AI errors on this exact problem. Catching them is the Workshop 7 task.</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simple model gives clean positive results: a binding minimum wage in a competitive labor market predicts a surplus of labor (unemployment), and rent control predicts a housing shortage. These are testable predictions. But real labor and housing markets are complicated — monopsony power in low-wage sectors, long-run supply responses, distributional effects. Empirical economists debate the magnitudes. The normative question — should we raise the minimum wage, should we impose rent control — involves value judgments the supply-and-demand model cannot settle. Discussion 7 is where you work out the evenhanded case, keeping positive and normative clearly separate.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Lecture Tutorial (about 45 minutes) — price controls, tax incidence, DWL; submit the share link. Practice (15 minutes, ungraded). Quiz 7 (closed to AI). Discussion 7 — minimum wage or rent control, positive vs. normative, evenhanded. Assignment 7 — price controls and tax incidence problem set. Workshop 7 — impose the $4 tax on the verified market, audit the AI. Then: the midterm bundle is live — study guide, exam-prep tutorial, and practice exam cover Weeks 1 through 7. Every calculation from scarcity to deadweight loss is fair game.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 and the push. Next week is the midterm, covering everything from scarcity and the PPF (Week 1) through today's tax incidence and deadweight loss (Week 7). The arc is complete: scarcity forces choice, markets coordinate choices through prices, price signals convey information, and government interventions that override prices create shortages, surpluses, or deadweight loss. Bringing those ideas together is what the midterm tests. Use the study guide and practice exam in the bundle. Great work this week — you've completed the welfare and government-intervention arc.</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scenario: the government taxes gasoline sellers 50 cents a gallon. Show of hands — who thinks gas stations absorb the whole thing? Who thinks drivers pay all of it? The economic answer is neither: the tax is split between buyers and sellers based on who can escape most easily — that is, based on elasticities. The person who legally writes the check to the IRS is NOT necessarily the person who bears the economic burden. That gap between 'who pays legally' and 'who pays economically' is the central idea of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types of price controls. A price ceiling is a legal maximum price — think rent control. A price floor is a legal minimum price — think the minimum wage. Either control is only BINDING if it overrides where the market would go. A ceiling binds only if it is BELOW the equilibrium price. A floor binds only if it is ABOVE the equilibrium price. If the control is set on the wrong side of equilibrium, the market simply ignores it and clears at the free equilibrium. That word 'binding' is the most important classification move this week.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Market: Demand P = 20 − 0.5Q, Supply P = 4 + 0.5Q. Free-market equilibrium: set equal → Q = 16, P = 12. Now impose a ceiling at P = 8. Step 1: is 8 below 12? Yes → binding. Step 2: at P = 8, Qd = (20 − 8) divided by 0.5 = 24. Qs = (8 − 4) divided by 0.5 = 8. Shortage = 24 minus 8 = 16 units. In words: the ceiling holds the price below what sellers need to supply as much as buyers want — so the market clears by rationing, queuing, or under-the-table deals, not by price.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market, equilibrium P = 12. Now impose a floor at P = 16. Step 1: is 16 above 12? Yes → binding. Step 2: at P = 16, Qs = (16 − 4) divided by 0.5 = 24. Qd = (20 − 16) divided by 0.5 = 8. Surplus = 24 minus 8 = 16 units. In words: the floor holds the price above the point where supply and demand balance — sellers want to sell 24 but buyers only want 8. The classic cases: agricultural price supports create food surpluses; a binding minimum wage in a simple competitive model creates a surplus of labor — unemployment. Memory line: ceiling = cap = below equilibrium to bite → shortage. Floor = minimum = above equilibrium to bite → surplus.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Common wrong answer: 'A price ceiling causes a shortage.' That's only true if the ceiling is BINDING. A ceiling set ABOVE the equilibrium price is like posting a speed limit of 200 mph — it exists on paper but changes nothing. Same for a floor set below equilibrium. Non-binding controls have zero market effect. On the quiz and midterm, always ask first: is this control above or below equilibrium? Then decide binding or non-binding. Then — and only then — predict shortage or surplus.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per-unit tax drives a wedge between what buyers pay (call it Pb) and what sellers receive (call it Ps). The wedge is exactly equal to the tax: Pb minus Ps = tax. The government collects the middle slice — tax revenue = tax times the new quantity. Everything outside that slice — the transactions that would have happened without the tax but no longer do — is deadweight loss. Three quantities to find every time: Q_new, Pb, Ps. Two more to compute: tax revenue and DWL. Let's work the example step by step.</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a $4 tax is levied on SELLERS, they need $4 more for every unit just to break even. That shifts the supply curve UPWARD by $4 — not demand. Original supply: P = 4 + 0.5Q. Tax-shifted supply: P = 8 + 0.5Q. Demand is unchanged: P = 20 − 0.5Q. Note the trap most students and most chatbots fall into: a tax on sellers shifts SUPPLY, not demand. A tax on buyers would shift demand. Here, it's the supply curve that moves.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new supply equal to demand: 20 minus 0.5Q = 8 plus 0.5Q. Collect Q terms: 12 = Q. New equilibrium quantity Q = 12. The market shrank from 16 to 12 — four transactions are gone. Now read the prices. Buyer price Pb: plug Q = 12 into demand: Pb = 20 minus 0.5 times 12 = 14. Seller price Ps: Pb minus the tax: 14 minus 4 = 10. Check using original supply: 4 plus 0.5 times 12 = 10. Confirmed. The $4 wedge: buyers pay 14, sellers net 10.</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7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GOVERNMENT</a:t>
            </a:r>
          </a:p>
          <a:p>
            <a:pPr algn="ctr"/>
            <a:r>
              <a:rPr sz="4800" b="1">
                <a:solidFill>
                  <a:srgbClr val="FFFFFF"/>
                </a:solidFill>
                <a:latin typeface="Arial"/>
              </a:rPr>
              <a:t>INTERVENTION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STEP 3 — INCIDENCE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BUYER +2</a:t>
            </a:r>
          </a:p>
          <a:p>
            <a:pPr algn="ctr"/>
            <a:r>
              <a:rPr sz="6000" b="1">
                <a:solidFill>
                  <a:srgbClr val="FFFFFF"/>
                </a:solidFill>
                <a:latin typeface="Arial"/>
              </a:rPr>
              <a:t>SELLER −2</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STEP 4 — REVENUE &amp; DWL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REV 48</a:t>
            </a:r>
          </a:p>
          <a:p>
            <a:pPr algn="ctr"/>
            <a:r>
              <a:rPr sz="7200" b="1">
                <a:solidFill>
                  <a:srgbClr val="FFFFFF"/>
                </a:solidFill>
                <a:latin typeface="Arial"/>
              </a:rPr>
              <a:t>DWL 8</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DESMOS</a:t>
            </a:r>
          </a:p>
          <a:p>
            <a:pPr algn="ctr"/>
            <a:r>
              <a:rPr sz="60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POSITIVE VS NORMATIVE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MODEL vs</a:t>
            </a:r>
          </a:p>
          <a:p>
            <a:pPr algn="ctr"/>
            <a:r>
              <a:rPr sz="6000" b="1">
                <a:solidFill>
                  <a:srgbClr val="FFFFFF"/>
                </a:solidFill>
                <a:latin typeface="Arial"/>
              </a:rPr>
              <a:t>POLICY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MIDTERM</a:t>
            </a:r>
          </a:p>
          <a:p>
            <a:pPr algn="ctr"/>
            <a:r>
              <a:rPr sz="7200" b="1">
                <a:solidFill>
                  <a:srgbClr val="FFFFFF"/>
                </a:solidFill>
                <a:latin typeface="Arial"/>
              </a:rPr>
              <a:t>BUNDLE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COMING UP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MIDTERM</a:t>
            </a:r>
          </a:p>
          <a:p>
            <a:pPr algn="ctr"/>
            <a:r>
              <a:rPr sz="7200" b="1">
                <a:solidFill>
                  <a:srgbClr val="FFFFFF"/>
                </a:solidFill>
                <a:latin typeface="Arial"/>
              </a:rPr>
              <a:t>WEEK 8</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WHO REALLY</a:t>
            </a:r>
          </a:p>
          <a:p>
            <a:pPr algn="ctr"/>
            <a:r>
              <a:rPr sz="4800" b="1">
                <a:solidFill>
                  <a:srgbClr val="FFFFFF"/>
                </a:solidFill>
                <a:latin typeface="Arial"/>
              </a:rPr>
              <a:t>PAYS THE TAX?</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PRICE CONTROLS — THE BASICS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CEILING</a:t>
            </a:r>
          </a:p>
          <a:p>
            <a:pPr algn="ctr"/>
            <a:r>
              <a:rPr sz="6000" b="1">
                <a:solidFill>
                  <a:srgbClr val="FFFFFF"/>
                </a:solidFill>
                <a:latin typeface="Arial"/>
              </a:rPr>
              <a:t>vs FLOOR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BINDING CEILING → SHORTAGE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CEILING</a:t>
            </a:r>
          </a:p>
          <a:p>
            <a:pPr algn="ctr"/>
            <a:r>
              <a:rPr sz="6000" b="1">
                <a:solidFill>
                  <a:srgbClr val="FFFFFF"/>
                </a:solidFill>
                <a:latin typeface="Arial"/>
              </a:rPr>
              <a:t>&lt; EQ → SHORT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BINDING FLOOR → SURPLUS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FLOOR</a:t>
            </a:r>
          </a:p>
          <a:p>
            <a:pPr algn="ctr"/>
            <a:r>
              <a:rPr sz="6000" b="1">
                <a:solidFill>
                  <a:srgbClr val="1E2761"/>
                </a:solidFill>
                <a:latin typeface="Arial"/>
              </a:rPr>
              <a:t>&gt; EQ → SURPLUS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TRAP TO KILL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NON-BINDING</a:t>
            </a:r>
          </a:p>
          <a:p>
            <a:pPr algn="ctr"/>
            <a:r>
              <a:rPr sz="4800" b="1">
                <a:solidFill>
                  <a:srgbClr val="FFFFFF"/>
                </a:solidFill>
                <a:latin typeface="Arial"/>
              </a:rPr>
              <a:t>DOES NOTHING</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TAX MODEL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THE</a:t>
            </a:r>
          </a:p>
          <a:p>
            <a:pPr algn="ctr"/>
            <a:r>
              <a:rPr sz="7200" b="1">
                <a:solidFill>
                  <a:srgbClr val="FFFFFF"/>
                </a:solidFill>
                <a:latin typeface="Arial"/>
              </a:rPr>
              <a:t>TAX WEDGE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STEP 1 — SHIFT SUPPLY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S SHIFTS UP</a:t>
            </a:r>
          </a:p>
          <a:p>
            <a:pPr algn="ctr"/>
            <a:r>
              <a:rPr sz="4800" b="1">
                <a:solidFill>
                  <a:srgbClr val="FFFFFF"/>
                </a:solidFill>
                <a:latin typeface="Arial"/>
              </a:rPr>
              <a:t>$4 PER UNIT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STEP 2 — FIND NEW Q</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NEW Q = 12</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