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the midterm review week for ECON 1. This deck is your road-map through everything tested on the Midterm: Objectives 1–4, Weeks 1–7. Housekeeping: the Midterm is 20% of your grade, 20 items, 100 points, one attempt, and AI is NOT permitted on the exam. AI IS permitted on the Exam-Prep Tutorial and the Practice Exam — use both before you sit. Today and Thursday we walk the entire arc of the first half, fast, finding the exact spot in each topic where points get lost. AI is not a calculator that grades itself; you are the expert who checks it. That habit matters most this week.</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Verified calculation: price rises from $2 to $4, quantity demanded falls from 100 to 80. Midpoint percent change in Q: (80 minus 100) divided by (average of 80 and 100) = negative 20 divided by 90 = negative 0.222. Midpoint percent change in P: (4 minus 2) divided by (average of 4 and 2) = 2 divided by 3 = 0.667. PED = negative 0.222 divided by 0.667 = negative 0.33. Absolute value = 0.33, which is less than 1 — inelastic. TR check: was $200 (2 times 100), now $320 (4 times 80). TR rose as price rose — confirms inelastic. Also verified: the W5 inelastic example P 4 to 6, Q 80 to 60 gives PED of negative 0.71 and TR rises from $320 to $360. Both are inelastic.</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Consumer surplus: the area below the demand curve and ABOVE the market price. For a linear demand, it is one-half times base times height. Producer surplus: the area above the supply curve and BELOW the market price. One-half times base times height. Verified numbers from W6: D = 20 minus 0.5Q, S = 4 plus 0.5Q, equilibrium Q = 16, P = 12. CS = one-half times 16 times (20 minus 12) = one-half times 16 times 8 = 64. PS = one-half times 16 times (12 minus 4) = 64. Total surplus = 128. At the competitive equilibrium, total surplus is MAXIMIZED — this is allocative efficiency. Any price forced away from equilibrium (ceiling or floor or tax) creates deadweight loss.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Price ceiling (legal maximum): if BELOW equilibrium, it is binding — creates a shortage (Qd &gt; Qs). If ABOVE equilibrium, non-binding — no effect. Price floor (legal minimum): if ABOVE equilibrium, binding — creates a surplus (Qs &gt; Qd). If BELOW equilibrium, non-binding. Per-unit tax: drives a wedge between what buyers pay (Pb) and what sellers receive (Ps). Pb minus Ps equals the tax. Tax revenue = tax times new Q. DWL = one-half times tax times change in Q. Verified W7 numbers: original eq P=12, Q=16. With $4 tax on sellers (new supply P=8+0.5Q): new Q=12, Pb=14, Ps=10. Buyer burden = 14 minus 12 = $2; seller burden = 12 minus 10 = $2. Fifty-fifty because slopes of demand and supply are symmetric. Tax revenue = 4 times 12 = $48. DWL = one-half times 4 times (16 minus 12) = $8.</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Trap 1: calling an own-price change a SHIFT of the curve — it is always a movement ALONG. Trap 2: comparing absolute advantage with comparative advantage — the gains from trade depend only on comparative advantage (opportunity costs), not who produces more. Trap 3: thinking the legal payer of a tax bears all the burden — economic incidence depends on elasticities, not who writes the check. Trap 4: confusing a binding vs. non-binding ceiling or floor — binding means the control actually constrains the market (ceiling below eq; floor above eq). Trap 5: confusing elasticity with slope — a steeper curve is NOT necessarily more inelastic over any given range. Trap 6: misreading CS and PS triangles — CS is UNDER demand ABOVE price; PS is ABOVE supply BELOW price. Trap 7: positive vs. normative — never call a normative statement factually wrong; it is a value judgment.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1: Work the Study Guide (M) cover to cover — the topic-by-topic review with fresh practice problems and vetted answers for all of Objectives 1–4. Step 2: Run the Exam-Prep Tutorial (N) with an approved chatbot (Gemini, Claude, or ChatGPT) — it diagnoses your weak spots, re-teaches them, and drills you; submit the share link. Step 3: Take the Practice Exam (O) timed and cold, like the real thing, then score it and use the Study Guide to patch gaps. Step 4: Sit the Midterm (L). The prep kit does the work; the exam shows it. One reminder: AI is your study partner for Steps 1–3, but it is NOT permitted on the Midterm itself. Bring your understanding, not your chatbot.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Format: 20 items, 100 points, 5 points each. Item types: multiple-choice (single-answer), matching, true-false, multiple-answer (select all that apply). Coverage proportional to teaching time: Objective 1 about 3 items, Objective 2 about 3 items, Objective 3 about 6 items, Objective 4 about 8 items — study harder on Objectives 3 and 4 since they carry more weight. One attempt; no AI permitted. The Midterm is 20 percent of your course grade. Window opens at the start of the Week 8 module; due 6 days later. After the exam, Discussion 8 (the midterm debrief) is your chance to reflect on what worked and build a plan for the back half — both adaptive and traditional variants are available. No quiz, no assignment, no workshop this week. See you on the other side.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entire first half in one frame. Objective 1: scarcity, opportunity cost, the PPF, positive vs. normative — the economic way of thinking. Objective 2: comparative advantage and the gains from trade — when specialization and exchange make everyone richer. Objective 3: demand, supply, and equilibrium — how markets coordinate millions of choices and what shifts prices and quantities. Objective 4: elasticity, surplus, efficiency, and government intervention — measuring responsiveness, measuring welfare, and the costs and benefits of policies. Four objectives, seven weeks, one coherent story. The Midterm draws proportionally: about 3 items from Obj 1, 3 from Obj 2, 6 from Obj 3, and 8 from Obj 4.</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Scarcity: limited resources, unlimited wants — every person and society must choose. Opportunity cost: the value of the next-best alternative you give up — NOT the sum of all alternatives, just the best one. The PPF makes this graphical: slope equals opportunity cost, a point on the frontier is efficient, inside is inefficient (resources idle), outside is unattainable. A bowed-out PPF means increasing opportunity cost as resources are reallocated from one use to another. Classic trap: confusing a point inside the PPF (inefficient but attainable) with a point outside (unattainable). Positive vs. normative: positive = testable claim about what IS; normative = value judgment about what OUGHT TO BE. The distinction is not about whether the statement is accurate — it is about whether data can settle it.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country's straight-line PPF: 30 units of wheat or 10 units of cloth. Opportunity cost of 1 cloth = 30 divided by 10 = 3 wheat. Opportunity cost of 1 wheat = 10 divided by 30 = one-third cloth. Show this on the board and on the slide: the slope of the line from (30,0) to (0,10) is rise over run = 10 over 30 = one-third cloth per wheat, or equivalently 3 wheat per cloth. The most common error: students flip the ratio or state it in the wrong good. Drill: always say 'the opportunity cost of 1 cloth is 3 wheat' — name both goods.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Absolute advantage: producing more with the same resources — this tells you who is better overall but NOT who should produce what. Comparative advantage: producing at a LOWER OPPORTUNITY COST — this is the trade rule. Country A: 10 wheat or 5 cloth per worker-day. Opportunity cost of cloth for A = 10 divided by 5 = 2 wheat. Country B: 6 wheat or 6 cloth per worker-day. Opportunity cost of cloth for B = 6 divided by 6 = 1 wheat. B's cloth is cheaper in terms of wheat foregone, so B has the comparative advantage in cloth. A has the comparative advantage in wheat (A's OC of wheat = half a cloth &lt; B's OC = 1 cloth). Both countries gain from trade when the terms of trade land BETWEEN the two opportunity costs: between 1 and 2 wheat per cloth. Pre-verified: A has absolute advantage in wheat (10 &gt; 6); B has comparative advantage in cloth.</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Demand: the law of demand — price up, quantity demanded down, all else equal. Movement along the curve = a change in the GOOD'S OWN PRICE. Shift of the curve = a change in anything else (income, prices of substitutes/complements, tastes, expectations, number of buyers). The central trap: a price change moves you ALONG the demand curve — it does NOT shift it. Supply: price up, quantity supplied up, along the curve. Supply shifts from input prices, technology, taxes/subsidies, number of sellers, expectations. Comparative statics: use the two-step — which curve shifts, in which direction; then read off the new equilibrium. If BOTH curves shift the same direction, one of P or Q is indeterminate.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Fresh equilibrium: Qd = 80 minus 2P, Qs = negative 10 plus 3P. Set them equal: 80 minus 2P equals negative 10 plus 3P. Add 2P to both sides: 80 equals negative 10 plus 5P. Add 10: 90 equals 5P. Divide by 5: P-star equals 18. Plug back in: Qd = 80 minus 36 = 44. Check Qs = negative 10 plus 54 = 44. Verified. At P = 14 (below equilibrium): Qd = 52, Qs = 32, shortage = 20. Walk through this on the board so students see every step. Then show the supply-shift version: if supply increases, P falls and Q rises. These are the two moves the exam tests most.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comparative-statics rules to know cold: demand increases (rightward) → P up, Q up. Demand decreases → P down, Q down. Supply increases (rightward) → P down, Q up. Supply decreases → P up, Q down. Drill students with quick scenarios: a drought hits coffee growers (supply left → P up Q down). A new health study says coffee prevents migraines (demand right → P up Q up). The price of coffee rises (movement ALONG demand — not a shift). Income rises and the good is inferior (demand left → P down Q down). The classic exam traps: calling an own-price change a shift; and treating a supply change as a demand change when both curves shift.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Price elasticity of demand via the midpoint formula: percent change in Q divided by percent change in P, where each percent change is computed as the change divided by the average. Absolute value greater than 1 = elastic (responsive). Less than 1 = inelastic (unresponsive). Exactly 1 = unit elastic. Total revenue test: if demand is inelastic, a price rise RAISES revenue (P and TR move together). If elastic, a price rise LOWERS revenue (P and TR move opposite). TRAP: elasticity is NOT slope. A steep curve can be elastic over some range; a flat curve can be inelastic. Income elasticity: YED positive = normal good (greater than 1 = luxury); YED negative = inferior good. Cross-price elasticity: XED positive = substitutes; XED negative = complements.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8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MIDTERM</a:t>
            </a:r>
          </a:p>
          <a:p>
            <a:pPr algn="ctr"/>
            <a:r>
              <a:rPr sz="7200" b="1">
                <a:solidFill>
                  <a:srgbClr val="FFFFFF"/>
                </a:solidFill>
                <a:latin typeface="Arial"/>
              </a:rPr>
              <a:t>REVIEW</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ELASTICITY WORKED EXAMPLE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PED = −0.33</a:t>
            </a:r>
          </a:p>
          <a:p>
            <a:pPr algn="ctr"/>
            <a:r>
              <a:rPr sz="6000" b="1">
                <a:solidFill>
                  <a:srgbClr val="FFFFFF"/>
                </a:solidFill>
                <a:latin typeface="Arial"/>
              </a:rPr>
              <a:t>INELASTIC</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4B REVIEW</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SURPLUS</a:t>
            </a:r>
          </a:p>
          <a:p>
            <a:pPr algn="ctr"/>
            <a:r>
              <a:rPr sz="6000" b="1">
                <a:solidFill>
                  <a:srgbClr val="FFFFFF"/>
                </a:solidFill>
                <a:latin typeface="Arial"/>
              </a:rPr>
              <a:t>&amp; EFFICIENCY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4C REVIEW</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GOVERNMENT</a:t>
            </a:r>
          </a:p>
          <a:p>
            <a:pPr algn="ctr"/>
            <a:r>
              <a:rPr sz="4800" b="1">
                <a:solidFill>
                  <a:srgbClr val="FFFFFF"/>
                </a:solidFill>
                <a:latin typeface="Arial"/>
              </a:rPr>
              <a:t>INTERVENTION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BIGGEST TRAPS ON THE MIDTERM</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KNOW</a:t>
            </a:r>
          </a:p>
          <a:p>
            <a:pPr algn="ctr"/>
            <a:r>
              <a:rPr sz="7200" b="1">
                <a:solidFill>
                  <a:srgbClr val="1E2761"/>
                </a:solidFill>
                <a:latin typeface="Arial"/>
              </a:rPr>
              <a:t>THESE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YOUR PREP KIT — USE IT IN THIS ORDER</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STUDY</a:t>
            </a:r>
          </a:p>
          <a:p>
            <a:pPr algn="ctr"/>
            <a:r>
              <a:rPr sz="6000" b="1">
                <a:solidFill>
                  <a:srgbClr val="FFFFFF"/>
                </a:solidFill>
                <a:latin typeface="Arial"/>
              </a:rPr>
              <a:t>GUARANTEE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MIDTERM LOGISTICS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20 ITEMS</a:t>
            </a:r>
          </a:p>
          <a:p>
            <a:pPr algn="ctr"/>
            <a:r>
              <a:rPr sz="6000" b="1">
                <a:solidFill>
                  <a:srgbClr val="FFFFFF"/>
                </a:solidFill>
                <a:latin typeface="Arial"/>
              </a:rPr>
              <a:t>100 POINTS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MAP OF THE FIRST HALF</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OBJ 1–4</a:t>
            </a:r>
          </a:p>
          <a:p>
            <a:pPr algn="ctr"/>
            <a:r>
              <a:rPr sz="6000" b="1">
                <a:solidFill>
                  <a:srgbClr val="1E2761"/>
                </a:solidFill>
                <a:latin typeface="Arial"/>
              </a:rPr>
              <a:t>IN ONE VIEW</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1 REVIEW</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SCARCITY</a:t>
            </a:r>
          </a:p>
          <a:p>
            <a:pPr algn="ctr"/>
            <a:r>
              <a:rPr sz="6000" b="1">
                <a:solidFill>
                  <a:srgbClr val="FFFFFF"/>
                </a:solidFill>
                <a:latin typeface="Arial"/>
              </a:rPr>
              <a:t>&amp; CHOICE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PPF WORKED EXAMPLE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30 WHEAT</a:t>
            </a:r>
          </a:p>
          <a:p>
            <a:pPr algn="ctr"/>
            <a:r>
              <a:rPr sz="6000" b="1">
                <a:solidFill>
                  <a:srgbClr val="FFFFFF"/>
                </a:solidFill>
                <a:latin typeface="Arial"/>
              </a:rPr>
              <a:t>OR 10 CLOTH</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2 REVIEW</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COMPARATIVE</a:t>
            </a:r>
          </a:p>
          <a:p>
            <a:pPr algn="ctr"/>
            <a:r>
              <a:rPr sz="6000" b="1">
                <a:solidFill>
                  <a:srgbClr val="FFFFFF"/>
                </a:solidFill>
                <a:latin typeface="Arial"/>
              </a:rPr>
              <a:t>ADVANTAGE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3 REVIEW · PART 1</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DEMAND</a:t>
            </a:r>
          </a:p>
          <a:p>
            <a:pPr algn="ctr"/>
            <a:r>
              <a:rPr sz="6000" b="1">
                <a:solidFill>
                  <a:srgbClr val="FFFFFF"/>
                </a:solidFill>
                <a:latin typeface="Arial"/>
              </a:rPr>
              <a:t>&amp; SUPPLY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EQUILIBRIUM WORKED EXAMPLE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 = 18</a:t>
            </a:r>
          </a:p>
          <a:p>
            <a:pPr algn="ctr"/>
            <a:r>
              <a:rPr sz="6000" b="1">
                <a:solidFill>
                  <a:srgbClr val="FFFFFF"/>
                </a:solidFill>
                <a:latin typeface="Arial"/>
              </a:rPr>
              <a:t>Q* = 44</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3 REVIEW · PART 2</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COMPARATIVE</a:t>
            </a:r>
          </a:p>
          <a:p>
            <a:pPr algn="ctr"/>
            <a:r>
              <a:rPr sz="6000" b="1">
                <a:solidFill>
                  <a:srgbClr val="FFFFFF"/>
                </a:solidFill>
                <a:latin typeface="Arial"/>
              </a:rPr>
              <a:t>STATICS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4A REVIEW</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ELASTICITY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