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9 — we go inside the firm for the first time. Weeks 1–8 watched markets from the outside: supply, demand, equilibrium, elasticity, surplus, price controls. Now we open the black box. This week's question: as a firm makes more output, how do its costs change? The answer — a set of cost curves — is the foundation for the next three weeks on perfect competition, monopoly, and monopolistic competition. Housekeeping reminder: AI is not permitted on quizzes, the midterm, or the final. AI is built into this week's tutorial, assignment, discussion, and workshop. Today: fixed costs, variable costs, total cost, and the four per-unit cost measures.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U-shape of AVC and ATC is not arbitrary — it comes from diminishing marginal returns in the short run. Early on, adding workers to a fixed kitchen lets them specialize: one handles prep, another handles the oven, another handles packaging. Output per worker rises; MC falls. But eventually the kitchen fills up. A tenth worker has nowhere useful to go — they're bumping into the others. The marginal product of that tenth worker is lower. Lower marginal product means each extra unit of output is more expensive to produce. MC rises. And because MC rises, AVC and ATC eventually turn upward. The bowed shape of AVC and ATC is the shape of diminishing returns.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kinds of profit, and they differ in what costs they count. Accounting profit = Total Revenue minus Explicit Costs (what you write a check for: wages, rent, materials). Economic profit = Total Revenue minus Explicit Costs minus Implicit Costs (the opportunity cost of the owner's own resources). The most common implicit cost: the owner's forgone salary from the best alternative job. Example: a restaurant earns $200,000 revenue, pays $150,000 in explicit costs → accounting profit = $50,000. But the owner gave up a $60,000 salary → implicit cost = $60,000. Economic profit = $50,000 − $60,000 = −$10,000. The restaurant is profitable on paper but an economic loss. The owner is paying $10,000 per year for the privilege of being their own boss.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sunk cost is already paid and cannot be recovered regardless of what you do next. It is irrelevant to any forward-looking decision. The sunk-cost fallacy: letting a past, unrecoverable expense influence a current decision — 'I should finish the movie because I paid for the ticket.' Economically: only future costs and future benefits matter now. Firm version: 'We've spent $2 million on this project — we have to keep going.' Correct question: 'If we invest one more dollar, is the future return worth it?' The $2 million is gone either way. This principle connects back to opportunity cost (Week 1) and will appear in Week 10's shutdown decision. Irreversibility is what makes it a sunk cost.</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in Google Sheets: enter columns Q, VC, TC, AFC, AVC, ATC, MC. Use formulas — cell C2 = B2+60 for TC; D2 = 60/A2 for AFC; E2 = B2/A2 for AVC; F2 = C2/A2 for ATC; G2 = C2−C1 for MC (offset one row). Watch the table populate. Confirm ATC minimum at Q=5=44. Then the AI-critique: ask the chatbot 'What quantity minimizes ATC for a firm with FC=60 and these VC?' Chatbots commonly: (a) output Q=3 (the AVC minimum, not ATC minimum), (b) compute ATC as VC/Q (forgetting FC), or (c) say MC=ATC is minimized at Q=3. Have the class catch the errors and give correct reasoning.</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to-do list and time estimates. Lecture Tutorial with your AI tutor (about 45 minutes) — the full cost schedule, curve shapes, accounting vs. economic profit, and sunk costs; submit the share link. Practice Exercises (15 minutes, ungraded). Quiz 9 (closed to AI). Discussion 9 — the sunk-cost fallacy: does 'finishing what you started' ever make sense? Assignment 9 — cost table, ATC/AVC minimums, MC reasoning, and accounting vs. economic profit. Workshop 9 — build the cost schedule in a spreadsheet, find the ATC minimum, and catch the AI's errors. Everything's on the Module Overview Start Here page. Next week: we put this cost structure to use and ask when a firm should produce, shut down, or exit.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a kitchen scenario. A bakery rents its space for $600 a month no matter how many loaves it bakes. That's the same whether it bakes one loaf or a thousand. But flour, butter, and workers? Those rise with every loaf. Now here's the question to plant: 'If you keep adding workers to a fixed kitchen, at some point they start getting in each other's way. What does that do to the cost of the next loaf?' Keep this image — the crowded kitchen — as the intuition behind every cost curve today. The economics formalizes it; the kitchen makes it stick.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short run and the long run are not calendar times — they are logical distinctions based on which inputs can be changed. In the short run, at least one input is FIXED — you can hire more workers this week, but you cannot move to a bigger building overnight. In the long run, ALL inputs can be varied: the lease ends, you buy a new oven, you build a second location. For today and for Weeks 10–12, we work entirely in the short run, where at least one input (typically capital — the building, the equipment) is fixed. The short run is where the interesting cost curves live.</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cost the firm pays in the short run falls into one of two buckets. Fixed cost (FC): does not change with output — same at Q=0, Q=10, Q=1,000. Examples: rent, insurance, loan payments, property tax. Variable cost (VC): changes with output — more production means more labor and materials, so VC rises. Examples: hourly wages, raw materials, fuel. Total cost (TC) = FC + VC at every level of Q. Crucial: at Q=0, TC = FC (VC is zero, but the firm still owes the rent). Ask aloud: 'If the firm produces nothing this month, is its total cost zero?' No — it owes FC.</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central number set — write it slowly, column by column. FC = 60 throughout. Q=0: VC=0, TC=60. Q=1: VC=40, TC=100. Q=2: VC=70, TC=130. Q=3: VC=90, TC=150. Q=4: VC=120, TC=180. Q=5: VC=160, TC=220. Q=6: VC=210, TC=270. Every TC is simply 60 plus the VC in that row. Verify one out loud: Q=5: TC = 60 + 160 = 220. That's all there is to it. Now we have the foundation for everything else. Note: VC rises at a decreasing rate first (from 40 to 30 more each unit), then an increasing rate — that pattern will show up in MC.</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Average Fixed Cost: AFC = FC / Q. At Q=1: 60/1=60. At Q=2: 60/2=30. At Q=3: 60/3=20. At Q=4: 60/4=15. At Q=5: 60/5=12. At Q=6: 60/6=10. It ALWAYS falls. Why? The numerator (FC=60) never changes; the denominator (Q) grows. So the same $60 in rent is divided among more and more units. This is the only cost curve that never turns upward. Memory hook: 'spreading the overhead' — the more you make, the lower the AFC per unit. This is one of the reasons scale can be economically attractive. AFC can approach zero but never reach it.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Average Variable Cost: AVC = VC / Q. From the table: Q=1: 40/1=40. Q=2: 70/2=35. Q=3: 90/3=30. Q=4: 120/4=30. Q=5: 160/5=32. Q=6: 210/6=35. AVC falls from Q=1 to Q=3 (minimum AVC = 30 at Q=3 and Q=4), then rises. That's the U-shape. Average Total Cost: ATC = TC / Q. Q=1: 100/1=100. Q=2: 130/2=65. Q=3: 150/3=50. Q=4: 180/4=45. Q=5: 220/5=44. Q=6: 270/6=45. Minimum ATC = 44 at Q=5. ATC is higher than AVC at every Q (because ATC includes AFC), but as AFC shrinks, ATC and AVC converge. KEY: ATC = AVC + AFC at every Q. Check Q=5: 32 + 12 = 44. ✓</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Marginal cost: the change in total cost from one additional unit of output. MC = TC(Q) − TC(Q−1). From the table: Q=1: 100−60=40. Q=2: 130−100=30. Q=3: 150−130=20. Q=4: 180−150=30. Q=5: 220−180=40. Q=6: 270−220=50. MC falls first (40, 30, 20) — specialization: the early workers can divide up tasks and get efficient. Then MC rises (30, 40, 50) — diminishing marginal returns: the kitchen gets crowded, the equipment is shared, each extra unit costs more. MC is the MOST IMPORTANT curve in microeconomics. It will be the basis for every firm decision in Weeks 10 and 11.</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tested relationship in cost theory. WHY? The grade-average logic: if your new test score (MC, the marginal cost of the next unit) is BELOW your current average (AVC or ATC), your average falls. If your new score is ABOVE your current average, your average rises. The turn happens exactly when MC = average. From the table: MC at Q=3 is 20, AVC at Q=3 is 30. MC is below AVC, pulling it down — so AVC is still falling. MC at Q=4 is 30 = AVC at Q=4 = 30. MC now equals AVC — AVC is at its minimum. MC at Q=5 is 40 &gt; AVC at Q=5 = 32, so AVC is rising. Same logic applies to ATC: MC=40 at Q=5 is below ATC=44, still pulling ATC down; MC=50 at Q=6 is above ATC=45, so ATC starts rising. ATC minimum = Q=5.</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ECON 1 · WEEK 9 · SILVER OAK UNIVERSITY</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PRODUCTION</a:t>
            </a:r>
          </a:p>
          <a:p>
            <a:pPr algn="ctr"/>
            <a:r>
              <a:rPr sz="6000" b="1">
                <a:solidFill>
                  <a:srgbClr val="FFFFFF"/>
                </a:solidFill>
                <a:latin typeface="Arial"/>
              </a:rPr>
              <a:t>&amp; COSTS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WHY THE CURVES HAVE THEIR SHAPES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DIMINISHING</a:t>
            </a:r>
          </a:p>
          <a:p>
            <a:pPr algn="ctr"/>
            <a:r>
              <a:rPr sz="6000" b="1">
                <a:solidFill>
                  <a:srgbClr val="FFFFFF"/>
                </a:solidFill>
                <a:latin typeface="Arial"/>
              </a:rPr>
              <a:t>RETURNS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10/14</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EXPLICIT VS IMPLICIT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ACCOUNTING</a:t>
            </a:r>
          </a:p>
          <a:p>
            <a:pPr algn="ctr"/>
            <a:r>
              <a:rPr sz="4800" b="1">
                <a:solidFill>
                  <a:srgbClr val="FFFFFF"/>
                </a:solidFill>
                <a:latin typeface="Arial"/>
              </a:rPr>
              <a:t>vs ECONOMIC</a:t>
            </a:r>
          </a:p>
          <a:p>
            <a:pPr algn="ctr"/>
            <a:r>
              <a:rPr sz="4800" b="1">
                <a:solidFill>
                  <a:srgbClr val="FFFFFF"/>
                </a:solidFill>
                <a:latin typeface="Arial"/>
              </a:rPr>
              <a:t>PROFIT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11/14</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SUNK-COST TRAP</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SUNK COSTS</a:t>
            </a:r>
          </a:p>
          <a:p>
            <a:pPr algn="ctr"/>
            <a:r>
              <a:rPr sz="6000" b="1">
                <a:solidFill>
                  <a:srgbClr val="FFFFFF"/>
                </a:solidFill>
                <a:latin typeface="Arial"/>
              </a:rPr>
              <a:t>DON'T COUNT</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12/14</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TECHNOLOGY · AUDIT THE AI</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SPREADSHEET</a:t>
            </a:r>
          </a:p>
          <a:p>
            <a:pPr algn="ctr"/>
            <a:r>
              <a:rPr sz="4800" b="1">
                <a:solidFill>
                  <a:srgbClr val="FFFFFF"/>
                </a:solidFill>
                <a:latin typeface="Arial"/>
              </a:rPr>
              <a:t>+ THE AI CHECK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13/14</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BEFORE NEXT CLASS</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YOUR WEEK 9 WORK</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14/14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HOOK</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WHY DOES THE</a:t>
            </a:r>
          </a:p>
          <a:p>
            <a:pPr algn="ctr"/>
            <a:r>
              <a:rPr sz="4800" b="1">
                <a:solidFill>
                  <a:srgbClr val="FFFFFF"/>
                </a:solidFill>
                <a:latin typeface="Arial"/>
              </a:rPr>
              <a:t>10TH UNIT COST MORE?</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2/14</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LOGICAL SPLIT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SHORT RUN</a:t>
            </a:r>
          </a:p>
          <a:p>
            <a:pPr algn="ctr"/>
            <a:r>
              <a:rPr sz="6000" b="1">
                <a:solidFill>
                  <a:srgbClr val="FFFFFF"/>
                </a:solidFill>
                <a:latin typeface="Arial"/>
              </a:rPr>
              <a:t>vs LONG RUN</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3/14</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FIRST SPLIT</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6000" b="1">
                <a:solidFill>
                  <a:srgbClr val="FFFFFF"/>
                </a:solidFill>
                <a:latin typeface="Arial"/>
              </a:rPr>
              <a:t>FC  +  VC  =  TC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4/14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WORKED EXAMPLE · BUILD THE TABLE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FC = $60</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5/14</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PER-UNIT MEASURE 1</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AFC  =  FC ÷ Q</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6/14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5FA"/>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5B639E"/>
                </a:solidFill>
                <a:latin typeface="Arial"/>
              </a:rPr>
              <a:t>PER-UNIT MEASURES 2 &amp; 3</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1E2761"/>
                </a:solidFill>
                <a:latin typeface="Arial"/>
              </a:rPr>
              <a:t>AVC  ·  ATC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6B74A8"/>
                </a:solidFill>
                <a:latin typeface="Arial"/>
              </a:rPr>
              <a:t>7/14</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PER-UNIT MEASURE 4</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7200" b="1">
                <a:solidFill>
                  <a:srgbClr val="FFFFFF"/>
                </a:solidFill>
                <a:latin typeface="Arial"/>
              </a:rPr>
              <a:t>MC  =  ΔTC</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8/14</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148840"/>
            <a:ext cx="10698480" cy="640080"/>
          </a:xfrm>
          <a:prstGeom prst="rect">
            <a:avLst/>
          </a:prstGeom>
          <a:noFill/>
        </p:spPr>
        <p:txBody>
          <a:bodyPr wrap="square" anchor="b">
            <a:spAutoFit/>
          </a:bodyPr>
          <a:lstStyle/>
          <a:p>
            <a:pPr algn="ctr"/>
            <a:r>
              <a:rPr sz="1600" b="1" spc="220">
                <a:solidFill>
                  <a:srgbClr val="9FB2E8"/>
                </a:solidFill>
                <a:latin typeface="Arial"/>
              </a:rPr>
              <a:t>THE GOLDEN RULE</a:t>
            </a:r>
          </a:p>
        </p:txBody>
      </p:sp>
      <p:sp>
        <p:nvSpPr>
          <p:cNvPr id="3" name="TextBox 2"/>
          <p:cNvSpPr txBox="1"/>
          <p:nvPr/>
        </p:nvSpPr>
        <p:spPr>
          <a:xfrm>
            <a:off x="731520" y="2743200"/>
            <a:ext cx="10698480" cy="1737360"/>
          </a:xfrm>
          <a:prstGeom prst="rect">
            <a:avLst/>
          </a:prstGeom>
          <a:noFill/>
        </p:spPr>
        <p:txBody>
          <a:bodyPr wrap="square" anchor="t">
            <a:spAutoFit/>
          </a:bodyPr>
          <a:lstStyle/>
          <a:p>
            <a:pPr algn="ctr"/>
            <a:r>
              <a:rPr sz="4800" b="1">
                <a:solidFill>
                  <a:srgbClr val="FFFFFF"/>
                </a:solidFill>
                <a:latin typeface="Arial"/>
              </a:rPr>
              <a:t>MC CUTS</a:t>
            </a:r>
          </a:p>
          <a:p>
            <a:pPr algn="ctr"/>
            <a:r>
              <a:rPr sz="4800" b="1">
                <a:solidFill>
                  <a:srgbClr val="FFFFFF"/>
                </a:solidFill>
                <a:latin typeface="Arial"/>
              </a:rPr>
              <a:t>AVC &amp; ATC</a:t>
            </a:r>
          </a:p>
          <a:p>
            <a:pPr algn="ctr"/>
            <a:r>
              <a:rPr sz="4800" b="1">
                <a:solidFill>
                  <a:srgbClr val="FFFFFF"/>
                </a:solidFill>
                <a:latin typeface="Arial"/>
              </a:rPr>
              <a:t>AT THEIR MINS</a:t>
            </a:r>
          </a:p>
        </p:txBody>
      </p:sp>
      <p:sp>
        <p:nvSpPr>
          <p:cNvPr id="4" name="TextBox 3"/>
          <p:cNvSpPr txBox="1"/>
          <p:nvPr/>
        </p:nvSpPr>
        <p:spPr>
          <a:xfrm>
            <a:off x="11155680" y="6400800"/>
            <a:ext cx="914400" cy="365760"/>
          </a:xfrm>
          <a:prstGeom prst="rect">
            <a:avLst/>
          </a:prstGeom>
          <a:noFill/>
        </p:spPr>
        <p:txBody>
          <a:bodyPr wrap="square" anchor="ctr">
            <a:spAutoFit/>
          </a:bodyPr>
          <a:lstStyle/>
          <a:p>
            <a:pPr algn="r"/>
            <a:r>
              <a:rPr sz="1100">
                <a:solidFill>
                  <a:srgbClr val="9FB2E8"/>
                </a:solidFill>
                <a:latin typeface="Arial"/>
              </a:rPr>
              <a:t>9/14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