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 the first of three weeks on market structures. This week is the competitive benchmark: the price-taking firm that has no market power. Housekeeping reminder: AI is built into your tutorials, discussions, assignments, and the weekly workshop — submit the chat share link. AI is NOT allowed on the quiz, midterm, or final. Today's promise: by Friday you will be able to find a firm's profit-maximizing output from a cost table, compute its profit or loss, and decide in two seconds whether it should operate or shut down.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shutdown rule in two lines. Operate if P is greater than or equal to minimum AVC. Shut down if P is less than minimum AVC. Minimum AVC from the table = 30 (at Q=3). At P=40: 40 is greater than 30 — OPERATE. Check: operating loss = $20; shutdown loss = entire FC = $60. Operating is $40 better. At P=28: 28 is less than min AVC of 30 — SHUT DOWN. Every unit sold loses money above and beyond the fixed costs already owed. The SHUTDOWN PRICE = min AVC = $30. Nothing else is the shutdown threshold. Not ATC. Not AVC at the chosen Q. Min AVC.</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distinction is tested every exam. SHUTDOWN is a SHORT-RUN decision: the firm produces Q=0 this period but stays in the market, ready to restart if price recovers. FIXED COSTS are still owed — the firm just stops producing. EXIT is a LONG-RUN decision: the firm permanently leaves the market, dissolves its fixed commitments, and its resources are freed. In the long run, ALL costs become variable, so the exit condition is P less than ATC (not AVC). Mixing up shutdown and exit, or using ATC for the short-run shutdown, are the two most common errors on this topic.</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At P=50 the firm earns $30 of economic profit. What happens? New firms enter — free entry means no barriers. Industry supply increases. Market price falls. This continues until profit reaches zero — which happens when P = min ATC = 44. At that point there is no excess profit attracting entry, and no loss pushing exit. Long-run equilibrium: every firm in the industry produces at minimum ATC, earns zero economic profit, and the market is at its most efficient. 'Zero economic profit' does not mean the firm is losing money — it earns a normal return on all resources including opportunity costs.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Demo: open a spreadsheet, type the cost schedule, add MC, AVC, ATC columns. At P=40, the P=MC=40 row on the rising arm jumps out at Q=5. Then the workshop AI-critique step: ask a chatbot for the profit-maximizing Q and profit at P=40. Common AI errors — watch for them: picking Q=1 instead of Q=5 (falling-arm trap), computing profit using only VC instead of TC, applying the shutdown rule against ATC instead of AVC. Make students name the specific error and give the correct answer.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tease: what if there is only ONE seller? Next week is monopoly — where the firm IS the market. MR is no longer equal to P; the firm must lower its price to sell more, so MR drops below P with every additional unit. The output rule is still MR = MC, but you read the PRICE off the demand curve, not off the MC equation. The result: less output, higher price, and a deadweight loss triangle that represents the cost to society of market power. Everything from this week is the benchmark we measure the monopoly outcome against.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Lecture Tutorial (about 45 minutes) — price taker, P=MC rule, profit/loss, shutdown, long run; submit the share link. Practice (15 minutes, ungraded, 6 exercises). Quiz 10 (closed to AI, 10 questions). Discussion 10 — is perfect competition realistic, and is it still useful as a model? Assignment 10 — the competitive firm problem set (4 problems, 25 pts each). Workshop 10 — use the cost schedule to find Q, compute profit/loss, apply the shutdown rule; AI-critique moment. Everything is on the Module Overview 'Start Here' page.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this: you run one of thousands of identical wheat farms. Market price today is $40 per bushel. Can you charge $42? No — buyers go to the next farm. Can you force the price down to $38 to win market share? No — you'd just lose revenue for nothing. This is what economists call a PRICE TAKER: the market sets the price, the firm accepts it. The wheat farmer's only real decision is HOW MUCH to grow, not what to charge. That's the whole model in one thought experiment.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Perfect competition has four defining traits. First: MANY firms, each tiny relative to the market. Second: IDENTICAL product — one bushel of wheat is indistinguishable from any other. Third: firms are PRICE TAKERS (the consequence of the first two). Fourth: FREE ENTRY AND EXIT in the long run — no barriers stop new competitors from coming in when there's profit to be made, and nothing stops them from leaving when there are losses. These four traits together produce the competitive benchmark — the model against which we measure all other structures.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a price taker, the demand curve the FIRM faces is a horizontal line at the market price — it can sell any quantity it wants at that price, none above it. That means every extra unit sold adds exactly P to total revenue. Marginal revenue = the change in TR per extra unit = P. So P = MR is the defining equation of perfect competition. Write it large. This will contrast sharply with Week 11 (monopoly) where the firm must lower its price to sell more, so MR is less than P. Keep that distinction clear all term.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general output rule for ANY profit-maximizing firm is MR = MC: produce an extra unit if the revenue it adds exceeds the cost it adds. In perfect competition MR = P, so the rule becomes P = MC. Crucially: find P = MC on the RISING ARM of the MC curve. MC is U-shaped. On the falling side, output should still increase — each extra unit is getting cheaper to produce. You want the point where MC has turned upward and is climbing to meet P from below. The falling-arm intersection is a trap — it is not the profit-maximizing point.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FC=60; the marginal cost sequence is: Q1=40 (falling), Q2=30, Q3=20 (MC minimum), Q4=30, Q5=40 (rising), Q6=50. AVC minimum = 30 at Q=3. ATC minimum = 44 at Q=5. At P=40: scan the rising arm — Q4 MC=30 is below 40, Q5 MC=40 equals P. Profit-maximizing output is Q=5. At P=50: rising arm continues — Q6 MC=50 equals P. Output is Q=6. These two cases are the week's worked examples; every other number follows from them.</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Case 1: P=40. Rising-arm P=MC gives Q=5. TR = 40 times 5 = 200. TC from the table at Q=5 = 220. Profit = 200 minus 220 = NEGATIVE 20 — a loss of $20. Equivalently: profit = (P minus ATC) times Q = (40 minus 44) times 5 = negative 4 times 5 = negative 20. Draw the graph: ATC (=44) sits ABOVE the price line (=40). The gap between them is 4; the width is 5 units. The loss rectangle has area 4 times 5 = 20. The rectangle sits below the price line — that's the visual tell for a loss.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Case 2: P=50. Rising-arm P=MC gives Q=6 (MC=50 at Q6). TR = 50 times 6 = 300. TC at Q=6 = 270. Profit = 300 minus 270 = POSITIVE 30. Equivalently: (50 minus 45) times 6 = 5 times 6 = 30. The graph: ATC (=45) now sits BELOW the price line (=50). Gap = 5; width = 6; profit rectangle area = 30. The rectangle sits above the price line — the visual tell for a profit. Have students draw both cases side by side: the only difference is whether P is above or below ATC at the chosen Q.</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At P=40 the firm loses $20. Should it shut down? The logic: fixed costs are SUNK — you pay them whether you produce or not (the rent on the building, the loan on the equipment). The real question is whether revenue covers the costs that ONLY arise when you produce — the variable costs. If TR exceeds VC, the firm is covering its variable costs AND making a dent in the fixed costs. Shutting down eliminates that contribution. The shutdown comparison is always P versus AVC, never P versus ATC.</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10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PERFECT</a:t>
            </a:r>
          </a:p>
          <a:p>
            <a:pPr algn="ctr"/>
            <a:r>
              <a:rPr sz="6000" b="1">
                <a:solidFill>
                  <a:srgbClr val="FFFFFF"/>
                </a:solidFill>
                <a:latin typeface="Arial"/>
              </a:rPr>
              <a:t>COMPETITION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SHUTDOWN RULE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P vs MIN AVC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SHUTDOWN VS EXIT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1E2761"/>
                </a:solidFill>
                <a:latin typeface="Arial"/>
              </a:rPr>
              <a:t>SHORT RUN</a:t>
            </a:r>
          </a:p>
          <a:p>
            <a:pPr algn="ctr"/>
            <a:r>
              <a:rPr sz="6000" b="1">
                <a:solidFill>
                  <a:srgbClr val="1E2761"/>
                </a:solidFill>
                <a:latin typeface="Arial"/>
              </a:rPr>
              <a:t>vs LONG RUN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11/15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LONG-RUN EQUILIBRIUM</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ZERO ECONOMIC</a:t>
            </a:r>
          </a:p>
          <a:p>
            <a:pPr algn="ctr"/>
            <a:r>
              <a:rPr sz="6000" b="1">
                <a:solidFill>
                  <a:srgbClr val="FFFFFF"/>
                </a:solidFill>
                <a:latin typeface="Arial"/>
              </a:rPr>
              <a:t>PROFIT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SPREADSHEET</a:t>
            </a:r>
          </a:p>
          <a:p>
            <a:pPr algn="ctr"/>
            <a:r>
              <a:rPr sz="6000" b="1">
                <a:solidFill>
                  <a:srgbClr val="FFFFFF"/>
                </a:solidFill>
                <a:latin typeface="Arial"/>
              </a:rPr>
              <a:t>+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NEXT WEEK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MONOPOLY</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10</a:t>
            </a:r>
          </a:p>
          <a:p>
            <a:pPr algn="ctr"/>
            <a:r>
              <a:rPr sz="6000" b="1">
                <a:solidFill>
                  <a:srgbClr val="FFFFFF"/>
                </a:solidFill>
                <a:latin typeface="Arial"/>
              </a:rPr>
              <a:t>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15/15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CAN YOU CHARGE</a:t>
            </a:r>
          </a:p>
          <a:p>
            <a:pPr algn="ctr"/>
            <a:r>
              <a:rPr sz="6000" b="1">
                <a:solidFill>
                  <a:srgbClr val="FFFFFF"/>
                </a:solidFill>
                <a:latin typeface="Arial"/>
              </a:rPr>
              <a:t>MORE?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FOUR TRAITS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WHAT MAKES</a:t>
            </a:r>
          </a:p>
          <a:p>
            <a:pPr algn="ctr"/>
            <a:r>
              <a:rPr sz="6000" b="1">
                <a:solidFill>
                  <a:srgbClr val="FFFFFF"/>
                </a:solidFill>
                <a:latin typeface="Arial"/>
              </a:rPr>
              <a:t>PC PERFECT?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KEY EQUATION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P = MR</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OUTPUT RULE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PRODUCE WHERE</a:t>
            </a:r>
          </a:p>
          <a:p>
            <a:pPr algn="ctr"/>
            <a:r>
              <a:rPr sz="6000" b="1">
                <a:solidFill>
                  <a:srgbClr val="FFFFFF"/>
                </a:solidFill>
                <a:latin typeface="Arial"/>
              </a:rPr>
              <a:t>P = MC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THE COST SCHEDULE · W9</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READ THE TABLE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6/15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EXAMPLE A · P = 40</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Q=5</a:t>
            </a:r>
          </a:p>
          <a:p>
            <a:pPr algn="ctr"/>
            <a:r>
              <a:rPr sz="6000" b="1">
                <a:solidFill>
                  <a:srgbClr val="FFFFFF"/>
                </a:solidFill>
                <a:latin typeface="Arial"/>
              </a:rPr>
              <a:t>PROFIT = −20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7/15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EXAMPLE B · P = 50</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Q=6</a:t>
            </a:r>
          </a:p>
          <a:p>
            <a:pPr algn="ctr"/>
            <a:r>
              <a:rPr sz="6000" b="1">
                <a:solidFill>
                  <a:srgbClr val="FFFFFF"/>
                </a:solidFill>
                <a:latin typeface="Arial"/>
              </a:rPr>
              <a:t>PROFIT = +30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SHUTDOWN QUESTION</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OPERATE</a:t>
            </a:r>
          </a:p>
          <a:p>
            <a:pPr algn="ctr"/>
            <a:r>
              <a:rPr sz="6000" b="1">
                <a:solidFill>
                  <a:srgbClr val="FFFFFF"/>
                </a:solidFill>
                <a:latin typeface="Arial"/>
              </a:rPr>
              <a:t>OR STOP?</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