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A quick policy reminder: AI is approved for tutorials, discussions, assignments, and the weekly workshop — but AI is NOT allowed on quizzes, the midterm, or the final. Today we move to the opposite of perfect competition. The monopolist is the only seller in its market, faces the entire downward-sloping demand curve, and can set any price it likes — subject to what buyers will pay. We will build the model from scratch: derive marginal revenue, set MR equal to MC to find optimal output, read price off demand, and measure what society loses. By the end of the week you will be able to do every step cold.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monopolist that can separate buyers by willingness to pay and prevent resale can practice price discrimination. First-degree (perfect): charge each buyer exactly their willingness to pay. The monopolist captures all consumer surplus as profit and serves all buyers willing to pay above MC — so output rises to Qc and DWL falls to zero. Efficient, but requires perfect information about every buyer and no resale. Third-degree: separate identifiable groups — students versus non-students, peak versus off-peak, domestic versus foreign markets. Output typically rises relative to single-price monopoly. Normative question: is it fair? The economics (positive) says it usually increases total output; fairness is a separate values call.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a firm earns 800 in profit, why don't rivals enter and compete it away? Because of barriers to entry. Legal barriers: a patent grants the inventor 20 years of exclusive rights — a deliberately created monopoly intended to reward innovation. Government licensing and exclusive franchises are similar. Natural monopoly: when economies of scale are so large that one firm can serve the whole market at lower cost than two, breaking it up would raise costs for consumers. Control of key resources. Network effects: the product becomes more valuable as more people use it, giving the incumbent a durable advantage. Each type of barrier has a different policy implication.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Desmos demo: plot y equals 100 minus 2x (demand), y equals 100 minus 4x (MR), and y equals 20 (MC). Find the MR-MC intersection at x equals 20, y equals 20. Draw a vertical line up from x equals 20 to the demand curve at y equals 60 — that is Pm. Shade the DWL triangle. Then the weekly AI check: ask the chatbot for Qm and Pm for this market. Audit three things: did it derive MR correctly? Did it set Qm equals 20? And — most important — did it read Pm off demand (60) or off MR (20)? Chatbots fail this last step regularly. Have the class catch the error and state the correction. The habit: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full checklist. Lecture Tutorial with your AI tutor — the tutor will walk you through deriving MR, the two-step MR equals MC process, DWL calculation, price discrimination, and barriers. About 45 minutes; submit the share link and summary. Practice exercises — 6 quick reps, ungraded. Quiz 11 — 10 questions, closed to AI. Discussion 11 — market power and antitrust or the patent trade-off; post the AI dialogue summary plus share link by Friday. Assignment 11 — monopoly problem set with fresh numbers, due Sunday. Workshop 11 — derive MR, find Qm and Pm in Desmos, compute DWL for P equals 100 minus 2Q and MC equals 20. Everything is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more imperfect structures next week. Monopolistic competition has many firms but differentiated products — free entry eventually drives economic profit to zero, but firms still have some pricing power and operate with excess capacity. Oligopoly has only a few interdependent rivals — each firm must think about what the others will do, which is where game theory and the prisoner's dilemma come in. That is also why cartels keep breaking down: the dominant strategy for each member is to cheat, even though both would be better off cooperating. All of next week's game theory builds on the MR equals MC logic you mastered today.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sharpest contrast in the course. The perfectly competitive firm last week was a price taker: it could sell all it wanted at the going market price, and raising its price by one cent lost every customer. The monopolist is the opposite — a price maker. It IS the market, so it faces the whole market's downward-sloping demand curve. There are no close substitutes and no new entrants threatening to undercut it. Examples on the board: a cable company with exclusive territory, a pharmaceutical firm holding a patent, a utility. What do all three share? One seller plus barriers to entry.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engine of everything in monopoly analysis. For the price taker, selling one more unit just adds price P to revenue. For the monopolist, selling one more unit requires cutting the price on every previous unit too. So the extra revenue — marginal revenue — is less than the new, lower price. Arithmetic: suppose the monopolist faces P = 100 minus 2Q. At Q equals 2, price is 96 and TR is 192. At Q equals 3, price is 94 and TR is 282. MR on the third unit equals 282 minus 192 equals 90. But price at Q equals 3 is 94. So MR equals 90 is less than P equals 94. The monopolist gained 94 on the new unit but lost 2 dollars on each of the 2 existing units: 94 minus 4 equals 90.</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any linear demand P equals a minus bQ, marginal revenue is MR equals a minus 2bQ — same intercept, twice the slope. This is the rule to memorize. For demand P equals 100 minus 2Q, the slope coefficient is 2, so MR gets a slope coefficient of 4: MR equals 100 minus 4Q. In Desmos, type y equals 100 minus 2x for demand and y equals 100 minus 4x for MR. You will see MR is steeper and sits below the demand curve for any positive Q. Both lines start at 100 on the y-axis; MR hits the x-axis at 25, demand at 50. That picture — MR below and steeper — is what every monopoly graph looks like.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profit-maximizing firm sets MR equal to MC. The monopolist follows the same rule; what differs is how MR is computed. Step 1: set MR equal to MC and solve for Q. Here: 100 minus 4Q equals 20. So 4Q equals 80, therefore Qm equals 20. That is the monopoly quantity. Write it on the board in big numbers and circle it. Now here is where students go wrong: some immediately say the price is also 20 because MR equals MC equals 20. That is the trap. MR equals MC told us WHERE to stop producing. It does not tell us what consumers will pay.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Step 2: plug Qm equals 20 into the DEMAND CURVE, not into MR. Demand: P equals 100 minus 2 times 20 equals 100 minus 40 equals 60. So Pm equals 60. Say it out loud: the monopolist charges 60 dollars. Now show what goes wrong if you mistakenly plug into MR: 100 minus 4 times 20 equals 20. That is MC — the condition that determined our quantity. It is not the price. Students who read price off MR will say the monopolist charges 20. That is exactly the competitive price, which makes no sense for a monopolist. The price is always read off the demand curve. Always. No exceptions.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 measure the cost of monopoly, we need the baseline: what would happen in a perfectly competitive version of this market? In competition, P equals MC. Set 100 minus 2Q equals 20, giving 2Q equals 80, so Qc equals 40 and Pc equals 20. Compare: monopoly delivers Q equals 20 at P equals 60. Competition delivers Q equals 40 at P equals 20. The monopolist cuts output in half and doubles the price. Between Q equals 20 and Q equals 40 there are buyers who value the good above its 20 dollar cost — they would gain from trade — but the monopolist does not serve them. That lost value is deadweight loss.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key calculation. DWL equals one-half times base times height, where base equals Qc minus Qm and height equals Pm minus Pc. Plug in: DWL equals one-half times quantity 40 minus 20 times quantity 60 minus 20 equals one-half times 20 times 40 equals 400. The DWL triangle on the graph sits between Qm equals 20 and Qc equals 40, above the MC line at 20 and below the demand curve. Every unit in that range would be valued by a buyer at more than 20 dollars cost, but the monopolist skips them to protect the high price on the 20 units it does sell. That 400 is real value that simply disappears — it does not go to the monopolist, it evaporates.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Monopoly profit equals price minus average total cost, times quantity. With ATC equals MC equals 20: profit equals 60 minus 20 times 20 equals 40 times 20 equals 800. On the graph this is a rectangle: height equals Pm minus ATC equals 40, base equals Qm equals 20. The DWL triangle (area 400) sits to the right of this profit rectangle, between Qm and Qc. Important distinction: the profit rectangle is a transfer from consumers to the monopolist (consumers lose it, firm gains it). The DWL triangle is nobody's gain — it is pure waste. When thinking about policy, both matter, but DWL is what efficiency economists focus 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11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MONOPOLY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PRICE DISCRIMINATION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CHARGE WHAT</a:t>
            </a:r>
          </a:p>
          <a:p>
            <a:pPr algn="ctr"/>
            <a:r>
              <a:rPr sz="4800" b="1">
                <a:solidFill>
                  <a:srgbClr val="FFFFFF"/>
                </a:solidFill>
                <a:latin typeface="Arial"/>
              </a:rPr>
              <a:t>EACH BUYER PAYS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10/14</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BARRIERS TO ENTRY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WHY MONOPOLY</a:t>
            </a:r>
          </a:p>
          <a:p>
            <a:pPr algn="ctr"/>
            <a:r>
              <a:rPr sz="6000" b="1">
                <a:solidFill>
                  <a:srgbClr val="FFFFFF"/>
                </a:solidFill>
                <a:latin typeface="Arial"/>
              </a:rPr>
              <a:t>PERSISTS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11/14</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DESMOS</a:t>
            </a:r>
          </a:p>
          <a:p>
            <a:pPr algn="ctr"/>
            <a:r>
              <a:rPr sz="60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12/14</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WEEK AT A GLANCE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11</a:t>
            </a:r>
          </a:p>
          <a:p>
            <a:pPr algn="ctr"/>
            <a:r>
              <a:rPr sz="6000" b="1">
                <a:solidFill>
                  <a:srgbClr val="FFFFFF"/>
                </a:solidFill>
                <a:latin typeface="Arial"/>
              </a:rPr>
              <a:t>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13/14</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3800" b="1">
                <a:solidFill>
                  <a:srgbClr val="FFFFFF"/>
                </a:solidFill>
                <a:latin typeface="Arial"/>
              </a:rPr>
              <a:t>MONOPOLISTIC</a:t>
            </a:r>
          </a:p>
          <a:p>
            <a:pPr algn="ctr"/>
            <a:r>
              <a:rPr sz="3800" b="1">
                <a:solidFill>
                  <a:srgbClr val="FFFFFF"/>
                </a:solidFill>
                <a:latin typeface="Arial"/>
              </a:rPr>
              <a:t>COMPETITION</a:t>
            </a:r>
          </a:p>
          <a:p>
            <a:pPr algn="ctr"/>
            <a:r>
              <a:rPr sz="3800" b="1">
                <a:solidFill>
                  <a:srgbClr val="FFFFFF"/>
                </a:solidFill>
                <a:latin typeface="Arial"/>
              </a:rPr>
              <a:t>&amp; OLIGOPOLY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CONTRAST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PRICE TAKER</a:t>
            </a:r>
          </a:p>
          <a:p>
            <a:pPr algn="ctr"/>
            <a:r>
              <a:rPr sz="4800" b="1">
                <a:solidFill>
                  <a:srgbClr val="FFFFFF"/>
                </a:solidFill>
                <a:latin typeface="Arial"/>
              </a:rPr>
              <a:t>vs PRICE MAKER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2/14</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CENTRAL INSIGHT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MR &lt; P</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MR RULE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P = 100 − 2Q</a:t>
            </a:r>
          </a:p>
          <a:p>
            <a:pPr algn="ctr"/>
            <a:r>
              <a:rPr sz="4800" b="1">
                <a:solidFill>
                  <a:srgbClr val="FFFFFF"/>
                </a:solidFill>
                <a:latin typeface="Arial"/>
              </a:rPr>
              <a:t>MR = 100 − 4Q</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FINDING THE OPTIMUM — STEP 1</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SET MR = MC</a:t>
            </a:r>
          </a:p>
          <a:p>
            <a:pPr algn="ctr"/>
            <a:r>
              <a:rPr sz="6000" b="1">
                <a:solidFill>
                  <a:srgbClr val="FFFFFF"/>
                </a:solidFill>
                <a:latin typeface="Arial"/>
              </a:rPr>
              <a:t>Qm = 20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5/14</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FINDING THE OPTIMUM — STEP 2</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READ Pm</a:t>
            </a:r>
          </a:p>
          <a:p>
            <a:pPr algn="ctr"/>
            <a:r>
              <a:rPr sz="6000" b="1">
                <a:solidFill>
                  <a:srgbClr val="1E2761"/>
                </a:solidFill>
                <a:latin typeface="Arial"/>
              </a:rPr>
              <a:t>OFF DEMAND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6/14</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COMPETITIVE BENCHMARK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Qc = 40 · Pc = 20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7/14</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DEADWEIGHT LOSS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DWL = 400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8/14</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MONOPOLY PROFIT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PROFIT = 800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9/14</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