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 the game theory week. We've built the two endpoints of market structure: perfect competition (price taker, zero long-run profit) and monopoly (price maker, DWL). Today we fill in the messy middle: monopolistic competition, which covers most of what you actually buy — coffee, clothing, restaurants — and oligopoly, the structure of airlines, wireless, streaming. The centerpiece is a payoff matrix that shows why rational firms end up stuck in a bad outcome even when they could do better by cooperating. Course reminder: AI is NOT allowed on quizzes, the midterm, or the final. AI IS your tool for the lecture tutorial, this week's discussion, assignment, and Workshop 12.</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what is Firm 1's best choice? Fix Firm 2 on High — look at Firm 1's options in the left column. High gives Firm 1 a payoff of 10; Low gives 12. Firm 1 prefers Low. Now fix Firm 2 on Low — look at the right column. High gives Firm 1 only 3; Low gives 5. Firm 1 again prefers Low. Low wins when Firm 2 plays High: 12 is greater than 10. Low wins when Firm 2 plays Low: 5 is greater than 3. Low is dominant for Firm 1 — best regardless of what Firm 2 does. Write those comparisons on the board and have students read them aloud: 12 greater than 10, 5 greater than 3, Low dominant. By symmetry — the matrix is symmetric — Low is also dominant for Firm 2.</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Both firms play their dominant strategy — both choose Low. The outcome is (Low, Low) = (5, 5). Now VERIFY it is a Nash equilibrium: check whether either firm wants to deviate. Firm 1 is at Low and Firm 2 is at Low. If Firm 1 switches to High, Firm 1 earns 3 instead of 5 — worse. No incentive to switch. Firm 2 faces the same math. Neither firm wants to deviate unilaterally. The outcome is STABLE — that is the definition of a Nash equilibrium: no player gains from a one-sided switch. State it cleanly: the Nash equilibrium is (Low, Low) = (5, 5).</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dilemma. (High, High) = (10, 10) is jointly BETTER — both firms earn 10 instead of 5. Suppose they sign a cartel agreement: both charge High. Does Firm 1 want to stick to it? If Firm 2 holds to High, Firm 1 can defect to Low and earn 12 instead of 10 — pocketing an extra 2 at Firm 2's expense. Firm 2 knows this. Both defect. (Low, Low) = (5, 5). The cooperative outcome (10, 10) is JOINTLY PREFERRED but NOT a Nash equilibrium — each player has an incentive to deviate. The prisoner's dilemma: individually rational choices lead to a collectively bad outcome. This is why cartels break down, why arms races escalate, and why it's so hard to agree on cutting emissions when each country gains from free-riding. The key trap to kill: students often think 'jointly preferred means it's the Nash.' It is NOT.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with a spreadsheet: type the four payoff cells into Google Sheets or Excel, highlight each row and column to find the dominant strategy systematically — underline the higher payoff in each column for Firm 1, then each row for Firm 2. Then the weekly AI-critique: ask an approved chatbot to solve the payoff matrix and identify the Nash equilibrium. Audit it: did it correctly call Low the dominant strategy for BOTH firms? Did it name the Nash as (Low, Low) = (5, 5)? Did it correctly explain why (High, High) is NOT stable? Common chatbot errors: calling (High, High) the Nash because it 'looks better'; confusing jointly preferred with equilibrium; forgetting to verify that no one wants to deviate.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these on the board as a checklist before students leave. First trap: confusing Nash equilibrium (stable, individually rational, no one deviates) with the cooperative outcome (jointly preferred but fragile — each player wants to defect). In this game, Nash = (5, 5); cooperative = (10, 10). They are NOT the same. Second trap: thinking excess capacity means firms are losing money. No — they earn zero ECONOMIC profit, which still covers all costs. Third trap: a dominant strategy means best in BOTH columns or both rows — not just one. Fourth trap: cartel = cooperative outcome; the dominant strategy = defect from the cartel. These four traps appear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Lecture Tutorial with your AI tutor — monopolistic competition, oligopoly, payoff matrices, prisoner's dilemma — submit the share link and completion summary. Practice exercises, ungraded. Quiz 12, closed to AI. Discussion 12 — why do cartels break down, or is advertising wasteful or informative? Assignment 12 — payoff matrix, prisoner's dilemma, market structure problem set. And Workshop 12 — work through the verified payoff matrix, find dominant strategies and Nash equilibrium, and explain why cooperation fails. All on the Module Overview Start Here page. The Workshop is the most satisfying part of the week — payoff matrices have a puzzle quality, and once you find the Nash, the prisoner's dilemma clicks.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for Week 13. We've been studying the markets for goods and services — what firms produce and sell. Next week we flip to the INPUT side: the market for labor. How many workers does a firm hire, and at what wage? The key concept is derived demand — firms demand labor because labor produces output that firms sell. We'll compute the value of the marginal product of labor and find the profit-maximizing hiring rule. The math will look familiar — hire while marginal benefit exceeds marginal cost, the same MR = MC logic applied to inputs. Great work this week — the prisoner's dilemma is one of the most elegant and sobering results in all of economics.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OPEC. Member nations have periodically agreed to cut oil production — restrict supply, keep prices high, share the benefit. These agreements keep unraveling. Here's why: if Saudi Arabia holds its quota but Kuwait quietly pumps more, Kuwait earns extra profit at Saudi Arabia's expense. Saudi Arabia sees this, figures it should protect itself, and pumps more too. Everyone ends up pumping more — prices fall, profits fall. Every member would prefer the high-price outcome, but each has a private incentive to cheat. We're going to put that logic in a 2x2 table today and name it precisely. That's game theory — and the pattern shows up in arms races, environmental negotiations, advertising wars, and dorm room cleaning schedules.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orientation before diving in. Perfect competition: many identical-product firms, price takers, free entry, zero long-run profit. Monopoly: single seller, barriers, MR = MC, DWL. Between those two endpoints live monopolistic competition (closer to the PC end — many firms, but differentiated) and oligopoly (closer to monopoly — few large firms, significant barriers). Today covers both middle cases. The key difference between monopolistic competition and oligopoly is the NUMBER of firms and whether strategic interaction matters. In a city of 50 coffee shops, no single one's price affects the others much. On a two-airline route, every fare decision one airline makes triggers a response from the other — that's oligopoly.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defining traits together: first, many sellers — like perfect competition. Second, differentiated products — unlike PC. Each firm's good is slightly unique in design, location, brand, or quality, so customers have some preference for it. That gives each firm a downward-sloping demand curve and a tiny slice of market power. Third, free entry and exit — like PC. New firms can enter if existing ones are earning economic profit. Examples from the room: taco trucks (many, differentiated by menu and location, free to open); independent clothing brands; local hair salons. Each has some loyal customers but faces real competition. The combination of differentiation plus free entry is what makes the long-run outcome so interesting — profit doesn't survive.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the short run, a monopolistically competitive firm behaves exactly like a monopolist. It faces a downward-sloping demand curve, so MR is below price. It finds profit-maximizing output where MR equals MC, then reads price off the demand curve above. Draw the standard diagram on the board: downward-sloping demand, MR below it, U-shaped ATC and MC, MR = MC intersection gives quantity Q-star, the vertical line up to demand gives price P-star, and the rectangle P-star minus ATC times Q-star is the short-run profit. This profit is positive in the short run. But it won't last.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mechanism students must say out loud: short-run positive profit attracts new entrants. New firms offer similar but slightly different products — a new taco truck, a new coffee shop, a new clothing brand. Each existing firm loses some customers to the new rivals. That shifts each existing firm's demand curve to the LEFT — fewer customers at every price. Entry continues as long as there are positive profits to attract it. Eventually the demand curve for each firm shifts in so far that it is tangent to the ATC curve: the demand curve just touches the top of the ATC at exactly one point. At that tangency: P equals ATC, and economic profit equals P minus ATC times Q equals zero. The long-run result is ZERO ECONOMIC PROFIT — just like perfect competition — even though each firm has some market power.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long-run tangency is NOT at the minimum of ATC. Draw it: ATC is U-shaped; the demand curve is downward-sloping. The tangency occurs on the DOWNWARD-SLOPING part of the ATC — to the LEFT of the ATC minimum. That means the firm could lower its unit cost by producing more, but its demand doesn't support it. The gap between the firm's actual output and the output at minimum ATC is EXCESS CAPACITY. Monopolistic competition delivers variety — you can choose among fifty coffee shops — but at a cost: each shop is chronically under-scale. Address the trap immediately: zero economic profit still means the firm covers ALL its costs including the owner's opportunity cost of time and capital. The firm is viable — it's just not earning above-normal returns.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second market structure. Oligopoly: few sellers — a small number of firms controls the market. Airlines on a route, wireless carriers nationally, major streaming platforms. Significant barriers to entry — economies of scale (it costs billions to build a new semiconductor fab), capital requirements, patents, network effects. And the key distinguishing feature: STRATEGIC INTERDEPENDENCE. Each firm's best decision depends on what its rivals do. When United considers a fare cut, it has to think about Delta's likely response. When Netflix considers raising its price, it watches Disney Plus. This is fundamentally different from the other structures we've studied — there is no single equilibrium formula. The outcome depends on assumptions about rival behavior. We analyze it with game theory.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Two firms, Firm 1 and Firm 2, each choose between High price and Low price. The payoff matrix shows profit in millions of dollars: (High, High) = (10, 10); (High, Low) = (3, 12) — Firm 2 defects, earns 12, Firm 1 left holding the high price earns only 3; (Low, High) = (12, 3) — Firm 1 defects and earns 12; (Low, Low) = (5, 5). Every number is pre-computed and verified. These four cells contain the complete strategic story — dominant strategy, Nash equilibrium, prisoner's dilemma. Read the matrix left-to-right for Firm 1's payoff; top-to-bottom for Firm 2's payoff. We will work through it step by step.</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12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3800" b="1">
                <a:solidFill>
                  <a:srgbClr val="FFFFFF"/>
                </a:solidFill>
                <a:latin typeface="Arial"/>
              </a:rPr>
              <a:t>MONOPOLISTIC</a:t>
            </a:r>
          </a:p>
          <a:p>
            <a:pPr algn="ctr"/>
            <a:r>
              <a:rPr sz="3800" b="1">
                <a:solidFill>
                  <a:srgbClr val="FFFFFF"/>
                </a:solidFill>
                <a:latin typeface="Arial"/>
              </a:rPr>
              <a:t>COMPETITION</a:t>
            </a:r>
          </a:p>
          <a:p>
            <a:pPr algn="ctr"/>
            <a:r>
              <a:rPr sz="3800" b="1">
                <a:solidFill>
                  <a:srgbClr val="FFFFFF"/>
                </a:solidFill>
                <a:latin typeface="Arial"/>
              </a:rPr>
              <a:t>&amp; OLIGOPOLY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STEP 1 — FIRM 1'S DOMINANT STRATEGY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LOW WINS</a:t>
            </a:r>
          </a:p>
          <a:p>
            <a:pPr algn="ctr"/>
            <a:r>
              <a:rPr sz="6000" b="1">
                <a:solidFill>
                  <a:srgbClr val="FFFFFF"/>
                </a:solidFill>
                <a:latin typeface="Arial"/>
              </a:rPr>
              <a:t>BOTH</a:t>
            </a:r>
          </a:p>
          <a:p>
            <a:pPr algn="ctr"/>
            <a:r>
              <a:rPr sz="6000" b="1">
                <a:solidFill>
                  <a:srgbClr val="FFFFFF"/>
                </a:solidFill>
                <a:latin typeface="Arial"/>
              </a:rPr>
              <a:t>COLUMNS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10/16</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STEP 2 — NASH EQUILIBRIUM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(LOW, LOW)</a:t>
            </a:r>
          </a:p>
          <a:p>
            <a:pPr algn="ctr"/>
            <a:r>
              <a:rPr sz="4800" b="1">
                <a:solidFill>
                  <a:srgbClr val="FFFFFF"/>
                </a:solidFill>
                <a:latin typeface="Arial"/>
              </a:rPr>
              <a:t>= (5, 5)</a:t>
            </a:r>
          </a:p>
          <a:p>
            <a:pPr algn="ctr"/>
            <a:r>
              <a:rPr sz="4800" b="1">
                <a:solidFill>
                  <a:srgbClr val="FFFFFF"/>
                </a:solidFill>
                <a:latin typeface="Arial"/>
              </a:rPr>
              <a:t>STABLE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11/16</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PRISONER'S DILEMMA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3800" b="1">
                <a:solidFill>
                  <a:srgbClr val="FFFFFF"/>
                </a:solidFill>
                <a:latin typeface="Arial"/>
              </a:rPr>
              <a:t>(5, 5) STABLE</a:t>
            </a:r>
          </a:p>
          <a:p>
            <a:pPr algn="ctr"/>
            <a:r>
              <a:rPr sz="3800" b="1">
                <a:solidFill>
                  <a:srgbClr val="FFFFFF"/>
                </a:solidFill>
                <a:latin typeface="Arial"/>
              </a:rPr>
              <a:t>(10, 10) BETTER</a:t>
            </a:r>
          </a:p>
          <a:p>
            <a:pPr algn="ctr"/>
            <a:r>
              <a:rPr sz="3800" b="1">
                <a:solidFill>
                  <a:srgbClr val="FFFFFF"/>
                </a:solidFill>
                <a:latin typeface="Arial"/>
              </a:rPr>
              <a:t>BUT NOT STABLE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12/16</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SPREADSHEET</a:t>
            </a:r>
          </a:p>
          <a:p>
            <a:pPr algn="ctr"/>
            <a:r>
              <a:rPr sz="48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13/16</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KEY TRAPS THIS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NASH ≠</a:t>
            </a:r>
          </a:p>
          <a:p>
            <a:pPr algn="ctr"/>
            <a:r>
              <a:rPr sz="4800" b="1">
                <a:solidFill>
                  <a:srgbClr val="FFFFFF"/>
                </a:solidFill>
                <a:latin typeface="Arial"/>
              </a:rPr>
              <a:t>COOPERATIVE</a:t>
            </a:r>
          </a:p>
          <a:p>
            <a:pPr algn="ctr"/>
            <a:r>
              <a:rPr sz="4800" b="1">
                <a:solidFill>
                  <a:srgbClr val="FFFFFF"/>
                </a:solidFill>
                <a:latin typeface="Arial"/>
              </a:rPr>
              <a:t>OUTCOME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14/16</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12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15/16</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FACTOR &amp;</a:t>
            </a:r>
          </a:p>
          <a:p>
            <a:pPr algn="ctr"/>
            <a:r>
              <a:rPr sz="6000" b="1">
                <a:solidFill>
                  <a:srgbClr val="FFFFFF"/>
                </a:solidFill>
                <a:latin typeface="Arial"/>
              </a:rPr>
              <a:t>LABOR</a:t>
            </a:r>
          </a:p>
          <a:p>
            <a:pPr algn="ctr"/>
            <a:r>
              <a:rPr sz="6000" b="1">
                <a:solidFill>
                  <a:srgbClr val="FFFFFF"/>
                </a:solidFill>
                <a:latin typeface="Arial"/>
              </a:rPr>
              <a:t>MARKETS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16/16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WHY DOES</a:t>
            </a:r>
          </a:p>
          <a:p>
            <a:pPr algn="ctr"/>
            <a:r>
              <a:rPr sz="4800" b="1">
                <a:solidFill>
                  <a:srgbClr val="FFFFFF"/>
                </a:solidFill>
                <a:latin typeface="Arial"/>
              </a:rPr>
              <a:t>OPEC KEEP</a:t>
            </a:r>
          </a:p>
          <a:p>
            <a:pPr algn="ctr"/>
            <a:r>
              <a:rPr sz="4800" b="1">
                <a:solidFill>
                  <a:srgbClr val="FFFFFF"/>
                </a:solidFill>
                <a:latin typeface="Arial"/>
              </a:rPr>
              <a:t>FALLING APART?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MARKET STRUCTURE SPECTRUM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1E2761"/>
                </a:solidFill>
                <a:latin typeface="Arial"/>
              </a:rPr>
              <a:t>PC → MC</a:t>
            </a:r>
          </a:p>
          <a:p>
            <a:pPr algn="ctr"/>
            <a:r>
              <a:rPr sz="4800" b="1">
                <a:solidFill>
                  <a:srgbClr val="1E2761"/>
                </a:solidFill>
                <a:latin typeface="Arial"/>
              </a:rPr>
              <a:t>→ OLIGO</a:t>
            </a:r>
          </a:p>
          <a:p>
            <a:pPr algn="ctr"/>
            <a:r>
              <a:rPr sz="4800" b="1">
                <a:solidFill>
                  <a:srgbClr val="1E2761"/>
                </a:solidFill>
                <a:latin typeface="Arial"/>
              </a:rPr>
              <a:t>→ MONOPOLY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3/16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MONOPOLISTIC COMPETITION — TRAITS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3800" b="1">
                <a:solidFill>
                  <a:srgbClr val="FFFFFF"/>
                </a:solidFill>
                <a:latin typeface="Arial"/>
              </a:rPr>
              <a:t>DIFFERENTIATED</a:t>
            </a:r>
          </a:p>
          <a:p>
            <a:pPr algn="ctr"/>
            <a:r>
              <a:rPr sz="3800" b="1">
                <a:solidFill>
                  <a:srgbClr val="FFFFFF"/>
                </a:solidFill>
                <a:latin typeface="Arial"/>
              </a:rPr>
              <a:t>FREE ENTRY</a:t>
            </a:r>
          </a:p>
          <a:p>
            <a:pPr algn="ctr"/>
            <a:r>
              <a:rPr sz="3800" b="1">
                <a:solidFill>
                  <a:srgbClr val="FFFFFF"/>
                </a:solidFill>
                <a:latin typeface="Arial"/>
              </a:rPr>
              <a:t>SOME POWER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MONOPOLISTIC COMPETITION — SHORT RUN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MR = MC</a:t>
            </a:r>
          </a:p>
          <a:p>
            <a:pPr algn="ctr"/>
            <a:r>
              <a:rPr sz="4800" b="1">
                <a:solidFill>
                  <a:srgbClr val="FFFFFF"/>
                </a:solidFill>
                <a:latin typeface="Arial"/>
              </a:rPr>
              <a:t>PROFIT</a:t>
            </a:r>
          </a:p>
          <a:p>
            <a:pPr algn="ctr"/>
            <a:r>
              <a:rPr sz="4800" b="1">
                <a:solidFill>
                  <a:srgbClr val="FFFFFF"/>
                </a:solidFill>
                <a:latin typeface="Arial"/>
              </a:rPr>
              <a:t>POSSIBLE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MONOPOLISTIC COMPETITION — LONG RUN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3800" b="1">
                <a:solidFill>
                  <a:srgbClr val="FFFFFF"/>
                </a:solidFill>
                <a:latin typeface="Arial"/>
              </a:rPr>
              <a:t>ENTRY → DEMAND</a:t>
            </a:r>
          </a:p>
          <a:p>
            <a:pPr algn="ctr"/>
            <a:r>
              <a:rPr sz="3800" b="1">
                <a:solidFill>
                  <a:srgbClr val="FFFFFF"/>
                </a:solidFill>
                <a:latin typeface="Arial"/>
              </a:rPr>
              <a:t>SHIFTS LEFT →</a:t>
            </a:r>
          </a:p>
          <a:p>
            <a:pPr algn="ctr"/>
            <a:r>
              <a:rPr sz="3800" b="1">
                <a:solidFill>
                  <a:srgbClr val="FFFFFF"/>
                </a:solidFill>
                <a:latin typeface="Arial"/>
              </a:rPr>
              <a:t>P = ATC → 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EXCESS CAPACITY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TO THE LEFT</a:t>
            </a:r>
          </a:p>
          <a:p>
            <a:pPr algn="ctr"/>
            <a:r>
              <a:rPr sz="6000" b="1">
                <a:solidFill>
                  <a:srgbClr val="FFFFFF"/>
                </a:solidFill>
                <a:latin typeface="Arial"/>
              </a:rPr>
              <a:t>OF MIN ATC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OLIGOPOLY — TRAITS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FEW FIRMS</a:t>
            </a:r>
          </a:p>
          <a:p>
            <a:pPr algn="ctr"/>
            <a:r>
              <a:rPr sz="4800" b="1">
                <a:solidFill>
                  <a:srgbClr val="FFFFFF"/>
                </a:solidFill>
                <a:latin typeface="Arial"/>
              </a:rPr>
              <a:t>BARRIERS</a:t>
            </a:r>
          </a:p>
          <a:p>
            <a:pPr algn="ctr"/>
            <a:r>
              <a:rPr sz="4800" b="1">
                <a:solidFill>
                  <a:srgbClr val="FFFFFF"/>
                </a:solidFill>
                <a:latin typeface="Arial"/>
              </a:rPr>
              <a:t>STRATEGIC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8/16</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PAYOFF MATRIX</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1E2761"/>
                </a:solidFill>
                <a:latin typeface="Arial"/>
              </a:rPr>
              <a:t>2 FIRMS</a:t>
            </a:r>
          </a:p>
          <a:p>
            <a:pPr algn="ctr"/>
            <a:r>
              <a:rPr sz="4800" b="1">
                <a:solidFill>
                  <a:srgbClr val="1E2761"/>
                </a:solidFill>
                <a:latin typeface="Arial"/>
              </a:rPr>
              <a:t>2 CHOICES</a:t>
            </a:r>
          </a:p>
          <a:p>
            <a:pPr algn="ctr"/>
            <a:r>
              <a:rPr sz="4800" b="1">
                <a:solidFill>
                  <a:srgbClr val="1E2761"/>
                </a:solidFill>
                <a:latin typeface="Arial"/>
              </a:rPr>
              <a:t>4 OUTCOMES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9/16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