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13. We have spent all semester on the output side of the firm — how much to sell and at what price. Today we flip to the input side: how many workers should a firm hire? The answer is the same marginal logic you already know, now applied to labor. Quick housekeeping: AI is built into your tutorial, discussion, assignment, and today's workshop — but AI is NOT allowed on quizzes, the midterm, or the final. Today's roadmap: derived demand → MPL → VMPL → the hiring rule → what shifts labor demand → wage differentials. Promise: by the end you'll be able to put a dollar value on what any additional worker is worth to a firm, and you'll have a framework for why some jobs pay so much more than others.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Quick classification drill — state the answer aloud before advancing. Scenario A: a technology firm releases AI tools that double each programmer's daily code output. Effect on programmer labor demand: SHIFT RIGHT — productivity rose, MPL rose, VMPL rose. Scenario B: software engineers demand higher wages after a competing firm raises pay. Effect: movement ALONG the curve — the firm hires fewer programmers at the higher wage, but the VMPL curve itself did not shift. Scenario C: the price of electric vehicles rises because of a new tariff, boosting auto-assembly revenue. Effect on assembly-worker demand: SHIFT RIGHT — output price rose, VMPL rose. Scenario D: a recession cuts consumer spending on cars. Effect: SHIFT LEFT — output price falls, VMPL falls at every employment level.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VMPL model explains the demand side. But wages also differ because the supply and demand curves for different types of labor sit in different places. Four explanations — each grounded in economics. First: human capital. More education and training raise MPL, which raises VMPL, so firms bid up the wage. A surgeon and a lifeguard both work in health — the surgeon's VMPL is far higher. Second: compensating differentials. Dangerous, dirty, or unpleasant jobs pay a premium to attract workers who could earn the same elsewhere. The extra pay compensates for non-monetary costs. Third: discrimination. If workers are paid below their VMPL because of group membership, that gap is not explained by productivity or working conditions — it is discrimination. Fourth: monopsony. If a firm is the only or dominant buyer of labor, it can push wages below VMPL. Each explanation is a distinct channel; real-world wage gaps often involve several at once.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wage-differential debate has a positive part and a normative part, and careful economists keep them distinct. The positive questions: how much of the gap reflects human capital? How much reflects compensating differentials? How much is left over after controlling for those, and what does the residual reflect — discrimination, monopsony, unmeasured skills? These are empirical questions that researchers answer with data, and the answers are contested. The normative questions: is a given wage gap fair? Should policy try to reduce it, and how? These are value judgments that data alone cannot settle. Strong economic reasoning is honest about which kind of argument it is making. A student who says 'the gap is X percent — and that is too large' has slipped from positive to normative without flagging it. We will practice keeping that line clean in Discussion 13.</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open a spreadsheet and enter the MPL column — 20, 18, 14, 10, 6. Multiply each by P equals $5 to get the VMPL column — 100, 90, 70, 50, 30. Enter the wage ($50) in a third column. The hiring decision in a fourth column: if VMPL is greater than or equal to wage, HIRE, else PASS. Now the weekly habit — audit the AI: paste to your chatbot: 'A firm has five workers with MPL values 20, 18, 14, 10, and 6. Output price is $5. Wage is $50. How many workers should be hired?' Common errors: the bot may compare MPL directly to the wage without multiplying by P. It may say 'three workers' because VMPL[3] equals 70 and it stops there. It may include worker 5 because 30 is 'close.' The correct answer is 4. Have the class catch the error and state it precisely.</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the to-do list and time estimates. Lecture Tutorial with your AI tutor — about 45 minutes — covering derived demand, MPL, VMPL, the hiring rule, and wage differentials; submit the share link. Practice — 6 exercises, about 15 minutes, ungraded. Quiz 13 — closed to AI, 10 questions. Discussion 13 — wage differentials: why do some jobs pay so much more than others? Keep positive and normative distinct; see the Discussion for the four-framework prompt. Assignment 13 — VMPL and labor-market problem set, 100 points. Workshop 13 — build the VMPL table from the MPL schedule and find the optimal hiring level, then change the output price and re-solve; 50 points. Everything is on the Module Overview Start Here page. Thanksgiving week grace period: all submissions accepted through Sunday, November 29.</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tease. We have spent the whole semester on markets that work — supply and demand reaching equilibrium, firms maximizing profit, consumers maximizing surplus. Next week we ask: what happens when markets don't work? Externalities (costs or benefits that spill onto third parties), public goods (non-rival and non-excludable), and the Coase theorem. If you've ever wondered why firms don't automatically clean up their own pollution, or why some goods have to be provided by government, next week is your answer. Same tools — supply and demand, surplus, marginal analysis — pointed at a harder problem. Great work this week.</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opening puzzle for the room: why does a nurse typically earn roughly two to three times what a retail associate earns — even though both work full time and both are genuinely important? Take a few quick answers. People will say education, risk, supply and demand. All of those are on the right track. This week we build the model that ties them together. The key insight: a firm's willingness to pay a worker is not arbitrary — it is directly linked to how much value that worker adds to output, which is itself linked to how much customers are willing to pay for the product. We will put exact numbers on that logic today.</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Derived demand is the single most important concept of the week. Firms do not want workers for their own sake — they want workers because workers produce output, and customers want the output. So labor demand is derived from, or flows from, the demand for the final good. Plain illustration: when streaming services multiplied, demand for writers and directors rose sharply — not because Hollywood suddenly loved those workers more, but because millions more people were watching content. When customers stop buying a product, workers who make it lose jobs — even if they are excellent workers. The chain is: consumer demand for the product → demand for the workers who make it. That chain is the engine of everything this week.</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Before we can price a worker's contribution, we need to measure it. The marginal product of labor — MPL — is the extra units of output produced when the firm hires one more worker, holding all other inputs fixed. And here is the key fact: MPL falls as more workers are added. Not because later workers are lazier or less skilled. It is because there is a fixed amount of capital — machines, floor space, equipment — and as more workers share it, each one has less to work with. The first worker turns on every machine; the fifth worker is sharing equipment with four others. This is the same diminishing returns you saw in Week 9's cost curves. It is the engine of the downward-sloping labor-demand curve.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MPL measures output in physical units — widgets, sandwiches, tutoring sessions. But the firm cares about dollars. The value of the marginal product of labor — VMPL — converts MPL into revenue by multiplying by the output price: VMPL equals MPL times P. This tells the firm exactly how much money one more worker adds to revenue. If a worker produces 10 units and each unit sells for $5, that worker adds $50 to revenue. That $50 is the most the firm would rationally pay for that worker's services. VMPL is the firm's dollar-denominated demand price for labor. And because MPL falls as employment rises, VMPL falls too — the labor-demand curve slopes downward for exactly this reason.</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 this slide. This is the Week 13 verified table — every number pre-computed. A firm sells output at P equals $5 per unit. The wage is $50. Worker 1: MPL equals 20 units, VMPL equals 20 times 5 equals 100 dollars — hire, 100 is greater than or equal to 50. Worker 2: MPL equals 18, VMPL equals 90 — hire. Worker 3: MPL equals 14, VMPL equals 70 — hire. Worker 4: MPL equals 10, VMPL equals 50 — hire, because 50 equals 50 (breaking even is fine). Worker 5: MPL equals 6, VMPL equals 30 — do NOT hire, 30 is less than 50. Optimal employment equals 4 workers. Say it aloud: the firm stops at worker 4 because the 5th worker would cost $50 and add only $30 in revenue — a $20 loss on that hire.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profit-maximizing hiring rule: hire an additional worker if VMPL is greater than or equal to the wage; stop when VMPL falls below the wage. This is the input-side twin of MR equals MC from Weeks 10 and 11. To the left of the optimal point, VMPL exceeds the wage — the firm is leaving money on the table by not hiring. To the right, the wage exceeds VMPL — each hire loses money. At the crossing point, VMPL equals the wage — that is the optimal quantity of labor. Draw it: a downward-sloping VMPL schedule on the y-axis (dollars) and employment on the x-axis, with a flat horizontal wage line. The firm hires at the intersection. This graph IS the firm's labor-demand curve — a plot of VMPL at each level of employment.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most common error on this topic — and chatbots make it constantly. Students sometimes compare MPL directly to the wage: 'MPL of 10, wage of 50 — do not hire.' That comparison is meaningless because MPL is in physical units (10 widgets) and the wage is in dollars ($50). You cannot compare widgets to dollars. You must first convert: VMPL equals MPL times P equals 10 times $5 equals $50 — and now the comparison is dollars to dollars. Always multiply by the output price before comparing to the wage. In the AI critique moment today, we will specifically look for this error. A chatbot that skips the multiplication step and directly compares MPL to the wage has made a fundamental units mistake.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VMPL curve — the labor-demand curve — shifts when either component of VMPL changes. VMPL equals MPL times P, so: if the output price P rises, VMPL rises at every employment level — the entire curve shifts right, and the firm wants more workers at any given wage. If productivity rises (higher MPL at every employment level), same result — curve shifts right. If output price falls or a technology makes workers less productive, the curve shifts left. The classic trap: does a wage change shift the curve? No. The wage is on the y-axis of the labor-demand graph. A wage change moves the firm along the existing VMPL curve — it changes the quantity of labor demanded, not the demand itself. Wage changes are movements along; output-price and productivity changes are shifts of the curve.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ECON 1 · WEEK 13 · SILVER OAK UNIVERSITY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LABOR</a:t>
            </a:r>
          </a:p>
          <a:p>
            <a:pPr algn="ctr"/>
            <a:r>
              <a:rPr sz="7200" b="1">
                <a:solidFill>
                  <a:srgbClr val="FFFFFF"/>
                </a:solidFill>
                <a:latin typeface="Arial"/>
              </a:rPr>
              <a:t>MARKETS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SHIFT VS. MOVEMENT</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1E2761"/>
                </a:solidFill>
                <a:latin typeface="Arial"/>
              </a:rPr>
              <a:t>ALONG</a:t>
            </a:r>
          </a:p>
          <a:p>
            <a:pPr algn="ctr"/>
            <a:r>
              <a:rPr sz="6000" b="1">
                <a:solidFill>
                  <a:srgbClr val="1E2761"/>
                </a:solidFill>
                <a:latin typeface="Arial"/>
              </a:rPr>
              <a:t>vs.</a:t>
            </a:r>
          </a:p>
          <a:p>
            <a:pPr algn="ctr"/>
            <a:r>
              <a:rPr sz="6000" b="1">
                <a:solidFill>
                  <a:srgbClr val="1E2761"/>
                </a:solidFill>
                <a:latin typeface="Arial"/>
              </a:rPr>
              <a:t>SHIFT</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10/15</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WAGE DIFFERENTIALS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WHY DO WAGES</a:t>
            </a:r>
          </a:p>
          <a:p>
            <a:pPr algn="ctr"/>
            <a:r>
              <a:rPr sz="6000" b="1">
                <a:solidFill>
                  <a:srgbClr val="FFFFFF"/>
                </a:solidFill>
                <a:latin typeface="Arial"/>
              </a:rPr>
              <a:t>DIFFER?</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11/15</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POSITIVE VS. NORMATIVE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WHAT CAUSES</a:t>
            </a:r>
          </a:p>
          <a:p>
            <a:pPr algn="ctr"/>
            <a:r>
              <a:rPr sz="4800" b="1">
                <a:solidFill>
                  <a:srgbClr val="FFFFFF"/>
                </a:solidFill>
                <a:latin typeface="Arial"/>
              </a:rPr>
              <a:t>IT vs.</a:t>
            </a:r>
          </a:p>
          <a:p>
            <a:pPr algn="ctr"/>
            <a:r>
              <a:rPr sz="4800" b="1">
                <a:solidFill>
                  <a:srgbClr val="FFFFFF"/>
                </a:solidFill>
                <a:latin typeface="Arial"/>
              </a:rPr>
              <a:t>IS IT FAIR?</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12/15</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TECHNOLOGY · AUDIT THE AI</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SPREADSHEET</a:t>
            </a:r>
          </a:p>
          <a:p>
            <a:pPr algn="ctr"/>
            <a:r>
              <a:rPr sz="4800" b="1">
                <a:solidFill>
                  <a:srgbClr val="FFFFFF"/>
                </a:solidFill>
                <a:latin typeface="Arial"/>
              </a:rPr>
              <a:t>+ THE AI CHECK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13/15</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BEFORE NEXT CLASS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YOUR WEEK 13 WORK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14/15</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NEXT WEEK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WHEN MARKETS</a:t>
            </a:r>
          </a:p>
          <a:p>
            <a:pPr algn="ctr"/>
            <a:r>
              <a:rPr sz="6000" b="1">
                <a:solidFill>
                  <a:srgbClr val="FFFFFF"/>
                </a:solidFill>
                <a:latin typeface="Arial"/>
              </a:rPr>
              <a:t>FAIL</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15/15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HOOK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WHY DOES A</a:t>
            </a:r>
          </a:p>
          <a:p>
            <a:pPr algn="ctr"/>
            <a:r>
              <a:rPr sz="4800" b="1">
                <a:solidFill>
                  <a:srgbClr val="FFFFFF"/>
                </a:solidFill>
                <a:latin typeface="Arial"/>
              </a:rPr>
              <a:t>NURSE EARN</a:t>
            </a:r>
          </a:p>
          <a:p>
            <a:pPr algn="ctr"/>
            <a:r>
              <a:rPr sz="4800" b="1">
                <a:solidFill>
                  <a:srgbClr val="FFFFFF"/>
                </a:solidFill>
                <a:latin typeface="Arial"/>
              </a:rPr>
              <a:t>MORE?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2/15</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BIG IDEA</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DERIVED</a:t>
            </a:r>
          </a:p>
          <a:p>
            <a:pPr algn="ctr"/>
            <a:r>
              <a:rPr sz="7200" b="1">
                <a:solidFill>
                  <a:srgbClr val="FFFFFF"/>
                </a:solidFill>
                <a:latin typeface="Arial"/>
              </a:rPr>
              <a:t>DEMAND</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3/15</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BUILDING BLOCK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MARGINAL</a:t>
            </a:r>
          </a:p>
          <a:p>
            <a:pPr algn="ctr"/>
            <a:r>
              <a:rPr sz="4800" b="1">
                <a:solidFill>
                  <a:srgbClr val="FFFFFF"/>
                </a:solidFill>
                <a:latin typeface="Arial"/>
              </a:rPr>
              <a:t>PRODUCT</a:t>
            </a:r>
          </a:p>
          <a:p>
            <a:pPr algn="ctr"/>
            <a:r>
              <a:rPr sz="4800" b="1">
                <a:solidFill>
                  <a:srgbClr val="FFFFFF"/>
                </a:solidFill>
                <a:latin typeface="Arial"/>
              </a:rPr>
              <a:t>OF LABOR</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4/15</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FROM PHYSICS TO DOLLARS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VMPL =</a:t>
            </a:r>
          </a:p>
          <a:p>
            <a:pPr algn="ctr"/>
            <a:r>
              <a:rPr sz="7200" b="1">
                <a:solidFill>
                  <a:srgbClr val="FFFFFF"/>
                </a:solidFill>
                <a:latin typeface="Arial"/>
              </a:rPr>
              <a:t>MPL × P</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5/15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VERIFIED EXAMPLE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1E2761"/>
                </a:solidFill>
                <a:latin typeface="Arial"/>
              </a:rPr>
              <a:t>P = $5</a:t>
            </a:r>
          </a:p>
          <a:p>
            <a:pPr algn="ctr"/>
            <a:r>
              <a:rPr sz="7200" b="1">
                <a:solidFill>
                  <a:srgbClr val="1E2761"/>
                </a:solidFill>
                <a:latin typeface="Arial"/>
              </a:rPr>
              <a:t>W = $50</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6/15</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HIRING RULE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HIRE WHEN</a:t>
            </a:r>
          </a:p>
          <a:p>
            <a:pPr algn="ctr"/>
            <a:r>
              <a:rPr sz="6000" b="1">
                <a:solidFill>
                  <a:srgbClr val="FFFFFF"/>
                </a:solidFill>
                <a:latin typeface="Arial"/>
              </a:rPr>
              <a:t>VMPL ≥ WAGE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7/15</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TRAP TO KILL</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DON'T</a:t>
            </a:r>
          </a:p>
          <a:p>
            <a:pPr algn="ctr"/>
            <a:r>
              <a:rPr sz="4800" b="1">
                <a:solidFill>
                  <a:srgbClr val="FFFFFF"/>
                </a:solidFill>
                <a:latin typeface="Arial"/>
              </a:rPr>
              <a:t>COMPARE</a:t>
            </a:r>
          </a:p>
          <a:p>
            <a:pPr algn="ctr"/>
            <a:r>
              <a:rPr sz="4800" b="1">
                <a:solidFill>
                  <a:srgbClr val="FFFFFF"/>
                </a:solidFill>
                <a:latin typeface="Arial"/>
              </a:rPr>
              <a:t>MPL TO WAGE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8/15</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WHAT SHIFTS THE CURVE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OUTPUT PRICE</a:t>
            </a:r>
          </a:p>
          <a:p>
            <a:pPr algn="ctr"/>
            <a:r>
              <a:rPr sz="4800" b="1">
                <a:solidFill>
                  <a:srgbClr val="FFFFFF"/>
                </a:solidFill>
                <a:latin typeface="Arial"/>
              </a:rPr>
              <a:t>&amp; PRODUCTIVITY</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9/15</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