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 the week the 'markets are efficient' story gets its most important asterisk. All term we've seen that competitive markets maximize total surplus at the equilibrium. This week we ask: what happens when costs or benefits spill over to people who weren't in the room? The answer is market failure — and the main example is an externality. Housekeeping to say aloud: AI is NOT permitted on the quiz this week. AI IS built into the tutorial, the discussion, the assignment, and the workshop's AI-critique moment. Today: negative externalities, the social optimum, Pigouvian taxes, the Coase theorem, public goods, and the tragedy of the commons.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Coase theorem's conditions — clear rights + low transaction costs — fail at scale. When millions of emitters (cars, factories, farms) impose costs on billions of people (climate change, ocean acidification), the transaction costs of private bargaining are prohibitive. How do you get all affected parties to the table? Who negotiates on behalf of future generations? The free-rider problem within the affected group itself becomes severe. This is precisely why economists generally support government intervention for large-scale externalities: a carbon tax, a cap-and-trade system, or regulation. The Coase theorem is not wrong — it's just that its conditions aren't met. This is the bridge to the carbon-pricing discussion this week.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public good has two defining economic properties. First, NON-RIVAL: one person's use does not reduce the amount available to anyone else. National defense protects you AND your neighbor simultaneously — it isn't 'used up.' Second, NON-EXCLUDABLE: once the good is provided, you cannot prevent anyone from enjoying it. A broadcast TV signal is transmitted — if your television can receive it, nothing stops you. The combination creates the FREE-RIDER PROBLEM: individuals have an incentive to not pay for the good and free-ride on what others provide. As a result, markets systematically underprovide public goods, even when their total social value exceeds the cost of provision. The standard response is government provision or public subsidy. Trap to kill: 'public good' is an economic classification, not a statement about who provides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common resource is RIVAL (your use reduces what's left for others) but NON-EXCLUDABLE (you can't stop people from using it). Ocean fisheries are the classic case: each fisher captures the full benefit of each fish caught but shares the cost of depletion with every other fisher. The individually rational choice — catch as many fish as possible — leads collectively to the tragedy of the commons: the resource is depleted beyond the socially optimal level. Solutions in practice: government-imposed quotas or fishing licenses; privatization (assign property rights so the owner internalizes the depletion cost); or community governance (local norms, monitoring, and enforcement). The tragedy of the commons and the free-rider problem are different failures: overuse of a rival resource vs. underprovision of a non-rival one.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cells — photograph this slide. Column headers: excludable / non-excludable. Row headers: rival / non-rival. Rival + excludable = PRIVATE GOOD (a sandwich, a car, a haircut — ordinary markets work well). Rival + non-excludable = COMMON RESOURCE (fish, groundwater, open rangeland — tragedy of the commons). Non-rival + excludable = CLUB GOOD (Netflix, a toll road with spare capacity, a gated community pool — markets work, with membership fees). Non-rival + non-excludable = PUBLIC GOOD (national defense, a broadcast TV signal, basic research — free-rider problem, markets underprovide). The grid classifies any good in two questions: does my use reduce yours? And can non-payers be excluded? The answers tell you which market failure to expect and which intervention fits.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AI-critique drill — run it live or assign it for workshop. Ask the chatbot: 'In a market where MB = 40 minus Q, MPC = 4 + 0.5Q, and the marginal external cost is $6, find the market equilibrium, the social optimum, and the Pigouvian tax. Also, what is the deadweight loss of the externality?' Then audit. Common chatbot errors: adding 6 to MB instead of MPC when computing MSC; getting the DWL as half times Q_market times 6 (using 24 instead of the difference 4); calling the correction a subsidy instead of a tax; defining public goods as government-provided. Right answers to verify: market Q = 24, P = 16; social Q = 20, P = 20; Pigouvian tax = 6; DWL = one-half times 4 times 6 = 12.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(about 45 minutes) — externalities, Pigouvian taxes, Coase theorem, public goods, common resources; submit the share link. Practice (15 minutes, ungraded, 6 exercises). Quiz 14 — closed to AI. Discussion 14 — carbon pricing: tax vs. cap-and-trade vs. regulation vs. nothing. Present the trade-offs evenhandedly; keep positive analysis (what each policy does) distinct from normative judgment (which you'd prefer and why). Assignment 14 — four problems covering the externality graph, Pigouvian tax computation, DWL, and public-goods/free-rider reasoning. And Workshop 14 — find the social optimum and DWL of a negative externality using Desmos. Everything's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for Week 15. We've covered every major structural market failure: monopoly (market power), externalities, and public goods. Week 15 adds the information-based failures — adverse selection (you know something the other party doesn't, before the deal), moral hazard (your behavior changes after the deal because you don't bear the consequences), and the insights of behavioral economics (you systematically deviate from 'rational' in predictable ways). The lemons problem, the insurance market, nudges, and a survey of what the data say about economic inequality. Strong finish — see you in class.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Concrete image to open with: a factory makes cheap widgets and dumps smoke into the surrounding neighborhood. Buyers get cheap widgets, the factory gets revenue — the surplus from the deal flows entirely to the two parties in the transaction. But the neighbors cough, their laundry turns gray, and their medical bills go up. Nobody in the deal compensated them. Ask the class: is the market producing the right amount of widgets? The answer turns on whether the neighbors' costs count — and the market says they don't, because no one is charging the factory for them. That gap between what the factory pays and what society pays is the week's engine.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precisely: an externality is a cost or benefit that falls on a third party who is not part of the transaction and whose costs or benefits are therefore not reflected in the market price. Two types. NEGATIVE: a third-party cost — factory pollution, cigarette smoke, traffic congestion, late-night noise. The market supply curve (MPC) is too low; it misses the cost imposed on others. POSITIVE: a third-party benefit — vaccination, education, basic research, a beekeeper's hives near an orchard. The market demand curve (MPB) is too low; it misses the benefit conferred on others. Both create a gap between the market outcome and the socially efficient one. In both cases, the market gets the quantity wrong.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Draw this on the board, every line labeled. MB (demand) slopes down — consumers' willingness to pay. MPC (private supply) slopes up — what producers actually pay per unit. MSC (social cost) = MPC + external cost — what production costs ALL parties. The gap between MSC and MPC is the marginal external cost, constant in our example at $6 per unit. Three lines, two equilibria. The market ignores MSC and settles where MB = MPC. Society would want MB = MSC. These land at different quantities — and the gap between them is where all the week's economics lives. Describe the graph in words: MSC runs parallel to (and above) MPC; they intersect the downward-sloping MB curve at two different points.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pre-computed example for this week — use these numbers exactly. MB = 40 minus Q (demand). MPC = 4 + 0.5Q (private supply). Marginal external cost = 6. MSC = 10 + 0.5Q (MSC = MPC + 6). Step 1: market equilibrium (MB = MPC). Set 40 minus Q equal to 4 + 0.5Q. That gives 36 = 1.5Q, so Q equals 24. Read P off MB: P = 40 minus 24 = 16. Write this on the board: market equilibrium = Q equals 24, P equals 16. The market ignores the $6 external cost per unit — buyers and the factory split the surplus, but the neighbors absorb the $6 damage on each of the 24 units produced.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2: social optimum (MB = MSC). Set 40 minus Q equal to 10 + 0.5Q. That gives 30 = 1.5Q, so Q equals 20. Read P off MB: P = 40 minus 20 = 20. Write it down: social optimum = Q equals 20, P equals 20. Comparison: the market produces 4 extra units — units 21 through 24 — where the social cost (MSC) exceeds the social benefit (MB). Those are units that shouldn't have been made. The gap between what MSC and MB says about those 4 units is the deadweight loss: DWL = one-half times 4 times 6 = 12. Say it in words: twelve dollars of surplus is destroyed every period because the external cost is ignored. That number is the Pigouvian tax's mission: to make that DWL zero.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Pigouvian tax: set the per-unit tax equal to the marginal external cost — in this case, $6. The tax is levied on producers (though incidence is independent of who legally pays, as we learned in Week 7). It shifts the supply curve up by exactly $6: new effective MPC = (4 + 0.5Q) + 6 = 10 + 0.5Q — which is exactly MSC. After the tax, the market equilibrium IS the social optimum: Q = 20, P = 20. The tax internalizes the externality — producers now face the full social cost of each unit they produce. The DWL is eliminated. Tax revenue = $6 times 20 = $120, which can be used to compensate the affected parties or fund public goods. Drill the logic: tax shifts MPC UP by the external cost, closing the gap.</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two-row table is the single most tested piece of Week 14 — make students copy it. Row 1: negative externality → MSC greater than MPC → market OVERPRODUCES → correction = Pigouvian TAX (shifts supply UP, reduces Q to the social optimum). Row 2: positive externality → MSB greater than MPB → market UNDERPRODUCES → correction = SUBSIDY (shifts supply DOWN or demand UP, increases Q to the social optimum). The trap: students flip the direction for positive externalities and say 'tax.' Ask the room: vaccination creates a positive externality — herd immunity benefits everyone, not just the vaccinated person. Does the market overproduce or underproduce vaccines? (Underproduce.) So what do we do? Subsidize. Not tax.</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Ronald Coase's insight: if property rights are clear and transaction costs are low, private parties can negotiate to the efficient outcome regardless of who holds the right — without any government intervention. The classic example: a factory's smoke damages a rancher's cattle. If the factory has the right to pollute, the rancher can pay the factory to cut emissions — up to the value of the rancher's damage. If the rancher has the right to clean air, the factory can pay the rancher to allow some pollution — up to the factory's profit from it. Either way, they negotiate to the efficient emission level. The implication: many externality problems are really property-rights problems. Create and enforce clear rights, and private bargaining may do the rest.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14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EXTERNALITIES</a:t>
            </a:r>
          </a:p>
          <a:p>
            <a:pPr algn="ctr"/>
            <a:r>
              <a:rPr sz="4800" b="1">
                <a:solidFill>
                  <a:srgbClr val="FFFFFF"/>
                </a:solidFill>
                <a:latin typeface="Arial"/>
              </a:rPr>
              <a:t>&amp; MARKET</a:t>
            </a:r>
          </a:p>
          <a:p>
            <a:pPr algn="ctr"/>
            <a:r>
              <a:rPr sz="4800" b="1">
                <a:solidFill>
                  <a:srgbClr val="FFFFFF"/>
                </a:solidFill>
                <a:latin typeface="Arial"/>
              </a:rPr>
              <a:t>FAILURE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WHEN COASE BREAKS DOWN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MILLIONS</a:t>
            </a:r>
          </a:p>
          <a:p>
            <a:pPr algn="ctr"/>
            <a:r>
              <a:rPr sz="6000" b="1">
                <a:solidFill>
                  <a:srgbClr val="FFFFFF"/>
                </a:solidFill>
                <a:latin typeface="Arial"/>
              </a:rPr>
              <a:t>OF PARTIES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10/16</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PUBLIC GOODS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NON-RIVAL</a:t>
            </a:r>
          </a:p>
          <a:p>
            <a:pPr algn="ctr"/>
            <a:r>
              <a:rPr sz="4800" b="1">
                <a:solidFill>
                  <a:srgbClr val="FFFFFF"/>
                </a:solidFill>
                <a:latin typeface="Arial"/>
              </a:rPr>
              <a:t>+</a:t>
            </a:r>
          </a:p>
          <a:p>
            <a:pPr algn="ctr"/>
            <a:r>
              <a:rPr sz="4800" b="1">
                <a:solidFill>
                  <a:srgbClr val="FFFFFF"/>
                </a:solidFill>
                <a:latin typeface="Arial"/>
              </a:rPr>
              <a:t>NON-EXCLUDABLE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11/16</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COMMON RESOURCES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TRAGEDY OF</a:t>
            </a:r>
          </a:p>
          <a:p>
            <a:pPr algn="ctr"/>
            <a:r>
              <a:rPr sz="6000" b="1">
                <a:solidFill>
                  <a:srgbClr val="FFFFFF"/>
                </a:solidFill>
                <a:latin typeface="Arial"/>
              </a:rPr>
              <a:t>THE COMMONS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12/16</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2×2 GRID</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RIVAL</a:t>
            </a:r>
          </a:p>
          <a:p>
            <a:pPr algn="ctr"/>
            <a:r>
              <a:rPr sz="6000" b="1">
                <a:solidFill>
                  <a:srgbClr val="1E2761"/>
                </a:solidFill>
                <a:latin typeface="Arial"/>
              </a:rPr>
              <a:t>&amp; EXCLUDABLE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13/16</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AI-CRITIQUE MOMENT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AUDIT</a:t>
            </a:r>
          </a:p>
          <a:p>
            <a:pPr algn="ctr"/>
            <a:r>
              <a:rPr sz="7200" b="1">
                <a:solidFill>
                  <a:srgbClr val="FFFFFF"/>
                </a:solidFill>
                <a:latin typeface="Arial"/>
              </a:rPr>
              <a:t>THE BOT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14/16</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14</a:t>
            </a:r>
          </a:p>
          <a:p>
            <a:pPr algn="ctr"/>
            <a:r>
              <a:rPr sz="6000" b="1">
                <a:solidFill>
                  <a:srgbClr val="FFFFFF"/>
                </a:solidFill>
                <a:latin typeface="Arial"/>
              </a:rPr>
              <a:t>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15/16</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WHEN</a:t>
            </a:r>
          </a:p>
          <a:p>
            <a:pPr algn="ctr"/>
            <a:r>
              <a:rPr sz="6000" b="1">
                <a:solidFill>
                  <a:srgbClr val="FFFFFF"/>
                </a:solidFill>
                <a:latin typeface="Arial"/>
              </a:rPr>
              <a:t>INFORMATION</a:t>
            </a:r>
          </a:p>
          <a:p>
            <a:pPr algn="ctr"/>
            <a:r>
              <a:rPr sz="6000" b="1">
                <a:solidFill>
                  <a:srgbClr val="FFFFFF"/>
                </a:solidFill>
                <a:latin typeface="Arial"/>
              </a:rPr>
              <a:t>FAILS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16/16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WHO PAYS</a:t>
            </a:r>
          </a:p>
          <a:p>
            <a:pPr algn="ctr"/>
            <a:r>
              <a:rPr sz="4800" b="1">
                <a:solidFill>
                  <a:srgbClr val="FFFFFF"/>
                </a:solidFill>
                <a:latin typeface="Arial"/>
              </a:rPr>
              <a:t>FOR THE</a:t>
            </a:r>
          </a:p>
          <a:p>
            <a:pPr algn="ctr"/>
            <a:r>
              <a:rPr sz="4800" b="1">
                <a:solidFill>
                  <a:srgbClr val="FFFFFF"/>
                </a:solidFill>
                <a:latin typeface="Arial"/>
              </a:rPr>
              <a:t>SMOKE?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CENTRAL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EXTERNALITIES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GRAPH: THREE LINES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MPC · MSC</a:t>
            </a:r>
          </a:p>
          <a:p>
            <a:pPr algn="ctr"/>
            <a:r>
              <a:rPr sz="7200" b="1">
                <a:solidFill>
                  <a:srgbClr val="FFFFFF"/>
                </a:solidFill>
                <a:latin typeface="Arial"/>
              </a:rPr>
              <a:t>· MB</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VERIFIED EXAMPLE · STEP 1</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MARKET</a:t>
            </a:r>
          </a:p>
          <a:p>
            <a:pPr algn="ctr"/>
            <a:r>
              <a:rPr sz="4800" b="1">
                <a:solidFill>
                  <a:srgbClr val="FFFFFF"/>
                </a:solidFill>
                <a:latin typeface="Arial"/>
              </a:rPr>
              <a:t>EQ:</a:t>
            </a:r>
          </a:p>
          <a:p>
            <a:pPr algn="ctr"/>
            <a:r>
              <a:rPr sz="4800" b="1">
                <a:solidFill>
                  <a:srgbClr val="FFFFFF"/>
                </a:solidFill>
                <a:latin typeface="Arial"/>
              </a:rPr>
              <a:t>Q = 24, P = 16</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VERIFIED EXAMPLE · STEP 2</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1E2761"/>
                </a:solidFill>
                <a:latin typeface="Arial"/>
              </a:rPr>
              <a:t>SOCIAL</a:t>
            </a:r>
          </a:p>
          <a:p>
            <a:pPr algn="ctr"/>
            <a:r>
              <a:rPr sz="4800" b="1">
                <a:solidFill>
                  <a:srgbClr val="1E2761"/>
                </a:solidFill>
                <a:latin typeface="Arial"/>
              </a:rPr>
              <a:t>OPTIMUM:</a:t>
            </a:r>
          </a:p>
          <a:p>
            <a:pPr algn="ctr"/>
            <a:r>
              <a:rPr sz="4800" b="1">
                <a:solidFill>
                  <a:srgbClr val="1E2761"/>
                </a:solidFill>
                <a:latin typeface="Arial"/>
              </a:rPr>
              <a:t>Q = 20, P = 20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6/16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FIX</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PIGOUVIAN</a:t>
            </a:r>
          </a:p>
          <a:p>
            <a:pPr algn="ctr"/>
            <a:r>
              <a:rPr sz="6000" b="1">
                <a:solidFill>
                  <a:srgbClr val="FFFFFF"/>
                </a:solidFill>
                <a:latin typeface="Arial"/>
              </a:rPr>
              <a:t>TAX = $6</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DIRECTION TABLE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1E2761"/>
                </a:solidFill>
                <a:latin typeface="Arial"/>
              </a:rPr>
              <a:t>TAX ↔ SUBSIDY</a:t>
            </a:r>
          </a:p>
          <a:p>
            <a:pPr algn="ctr"/>
            <a:r>
              <a:rPr sz="4800" b="1">
                <a:solidFill>
                  <a:srgbClr val="1E2761"/>
                </a:solidFill>
                <a:latin typeface="Arial"/>
              </a:rPr>
              <a:t>WHICH WAY?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8/16</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COASE THEOREM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BARGAIN</a:t>
            </a:r>
          </a:p>
          <a:p>
            <a:pPr algn="ctr"/>
            <a:r>
              <a:rPr sz="6000" b="1">
                <a:solidFill>
                  <a:srgbClr val="FFFFFF"/>
                </a:solidFill>
                <a:latin typeface="Arial"/>
              </a:rPr>
              <a:t>TO</a:t>
            </a:r>
          </a:p>
          <a:p>
            <a:pPr algn="ctr"/>
            <a:r>
              <a:rPr sz="6000" b="1">
                <a:solidFill>
                  <a:srgbClr val="FFFFFF"/>
                </a:solidFill>
                <a:latin typeface="Arial"/>
              </a:rPr>
              <a:t>EFFICIENCY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