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 the last full instructional week. This week we close the micro arc with three ideas that complicate the standard model: asymmetric information (when one side of a deal knows more), behavioral economics (when people deviate from rational maximizing in predictable ways), and inequality (when gains are distributed unequally). Housekeeping: AI is NOT allowed on quizzes, the midterm, or the final. It IS your tool for this week's tutorial, discussion, assignment, and workshop. This week's numbers: buyer expected value = ½·$4,000 + ½·$2,000 = $3,000; top-to-bottom quintile ratio = 50 ÷ 4 = 12.5×. Pre-computed and verified.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biases are predictable and systematic, should policy exploit them to improve outcomes? The nudge: auto-enrolling workers in a retirement savings plan (opt-out rather than opt-in). Evidence shows this dramatically raises participation. FOR nudges: people who wanted to save but were procrastinating are now better off by their own stated preferences; it preserves freedom to opt out. AGAINST nudges: who decides what 'better' means? Assumes policymakers know individual preferences better than individuals do. Firms also use 'dark pattern' choice architecture to exploit biases for profit, not welfare. Present BOTH sides with equal care — this is a genuinely contested normative debate layered on top of solid positive evidence about default effects.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Even a perfectly efficient market does not guarantee an equal distribution of gains. Economists use three tools to describe income distribution. Quintile shares: rank all households by income, split into five equal groups of 20%, report each group's share of total income. Lorenz curve: plot cumulative income share (y) against cumulative population share (x); the further the curve bows below the 45-degree diagonal, the greater the inequality. Gini coefficient: the ratio of the Lorenz-curve bow area to the total triangle; ranges from 0 (perfect equality) to 1 (one person has everything). These are descriptive tools — they measure; they do not judge.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Photograph-this-slide. Illustrative quintile income shares (engineered, not real-country data): Bottom 20% → 4%; Second 20% → 9%; Middle 20% → 15%; Fourth 20% → 22%; Top 20% → 50%. Sum = 100% ✓. Top/bottom ratio = 50 ÷ 4 = 12.5×. Say this explicitly: these numbers are designed to illustrate the concept cleanly — they are NOT data from any real country. For real U.S. distribution data, link to FRED (fred.stlouisfed.org). The ratio calculation: 50 ÷ 4 = 12.5. Verified in Python ✓. Quiz 15 uses this table.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Draw the line explicitly — this is the most important move in the inequality discussion. POSITIVE questions (economics can answer): What is the quintile ratio? What are the trends over time? What factors — technology, globalization, education, institutions — correlate with changes in inequality? How does inequality affect intergenerational mobility or aggregate demand? NORMATIVE questions (economics cannot answer alone): Is 12.5× too high? How much redistribution is appropriate? Which value matters more — equality of outcome, equality of opportunity, total economic growth, or individual liberty? These are genuine value disagreements among thoughtful people. Don't pretend the data settles the normative question; don't pretend the normative debate contaminates the data.</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We've now traced the full micro arc from Week 1 to Week 15. Weeks 1–7: markets work — scarcity, trade, demand, supply, efficiency, surplus, welfare analysis. Weeks 9–13: how firms produce, compete, and price — from price-taking perfect competition to monopoly, oligopoly, and factor markets. Weeks 14–15: markets can fail — externalities, public goods, information, behavior, distribution. The message is not 'markets are good' or 'markets are bad' — it's that the price mechanism does remarkable things AND has systematic blind spots. Knowing both is what it means to think like an economist. The final covers Objectives 1–8 — everything from this arc.</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Lecture Tutorial with your AI tutor (about 45 minutes) — asymmetric information, behavioral biases, inequality, the lemons EV calculation, the quintile ratio; submit the share link. Practice exercises (ungraded, 15 minutes). Quiz 15 — closed to AI. Discussion 15 — behavioral nudges or inequality: present both sides and label positive vs. normative. Assignment 15 — the problem set. Workshop 15 — work the lemons model and read the quintile table; the AI-critique moment will test the chatbot on the adverse-selection/moral-hazard distinction. Final exam is Week 16 — use the exam-prep bundle. Everything's on the Module Overview 'Start Here' page. Strong work this term.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show of hands: who's ever worried the thing they were buying was not what the seller claimed it was — used cars, eBay, Craigslist, apartment rentals? That worry has a precise economic name: asymmetric information. Today we show how this seemingly minor problem can destroy an entire market for the higher-quality good — and compute exactly why it happens. By the end of class, students will be able to trace the lemons unraveling step by step, calculate the buyer's expected value, and explain why markets can fail even when buyers and sellers both want to trade.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Asymmetric information: one party to a transaction has private knowledge the other lacks. This is not just inconvenient — it creates market failure. It shows up in two distinct forms, and the timing is everything. Adverse selection: the hidden information problem arises BEFORE the deal — the informed side self-selects in a way that harms the uninformed side. Moral hazard: the hidden action problem arises AFTER the deal — once insured or hired, a party may take more risk than before. Memory line: adverse selection is about who enters the pool; moral hazard is about how they behave once in it. Drill this timing now — students swap them constantly.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lemons market — every step aloud. Good used car: worth $4,000. Bad car (lemon): worth $2,000. Equal chance of each: 50/50. Critical: sellers know which they have; buyers cannot tell before buying. Step 1 — buyer's expected value: EV = ½ × $4,000 + ½ × $2,000 = $2,000 + $1,000 = $3,000. Step 2 — will good sellers accept $3,000? No: $3,000 is below a good car's value of $4,000 to its seller → sellers of good cars exit. Step 3 — only lemons remain → buyers figure this out → they offer only $2,000 → the market for good cars collapses. Mutually beneficial trades never happen. This is adverse selection: the bad types stayed, the good types left.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Photograph-this-slide. The lemons arithmetic: EV = ½ · $4,000 + ½ · $2,000 = $2,000 + $1,000 = $3,000. This is below the $4,000 a good-car seller needs — so good sellers exit. After they exit, buyers know only lemons are left → offer $2,000 → the market for good cars has collapsed. Three numbers to fix: good car = $4,000; bad car = $2,000; buyer EV = $3,000. The market failure: trades that would have been mutually beneficial under full information never occur — an allocative loss. Quiz 15 includes a numerical item on this calculation. Verified: ½·4000 + ½·2000 = 3000 ✓.</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private-sector responses to adverse selection. Signaling: the informed side sends a credible, costly signal. A seller of a good used car offers a 90-day warranty — a lemon seller can't credibly mimic this because the warranty would cost too much to honor. Key test: a signal only works if it is more expensive for the low-quality type to send. Otherwise low-quality types would copy it and the signal conveys nothing. Screening: the uninformed side designs a menu of options so different types self-sort. Insurance companies offer both high-deductible / low-premium and low-deductible / high-premium plans — low-risk people choose high deductibles. Government fixes: mandatory disclosure, required insurance, certification, licensing.</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standard model assumes rational maximizers with stable, consistent preferences. Behavioral economics asks: what if people systematically deviate — and in predictable ways? This is not just psychology; it is economics. The deviations are regular enough to model, replicate, and design policy around. We cover five biases: anchoring, loss aversion, sunk-cost fallacy, present bias, and framing. Each has a precise definition, documented evidence, and real policy implications. These are not character flaws — they are cognitive regularities that emerge under uncertainty and complexity.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Anchoring: the first number seen drags estimates toward it. A jacket labeled '$200 — now $120' looks like a deal even if the jacket is worth $100 and sells for $90 everywhere else. The $200 is the anchor; it warps the reference point. Policy implication: posted prices, suggested retail prices, and 'list prices' prime willingness to pay. Loss aversion: losses feel roughly twice as painful as equivalent gains feel good. A $100 loss hurts more than a $100 gain delights. Drives risk-seeking in the loss domain (doubling down to avoid locking in a loss) and risk-aversion in the gain domain. Both effects are robust across many experimental and field contexts.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Sunk-cost fallacy: past irrecoverable spending should not affect forward-looking choices — only future costs and benefits matter at the margin. Yet people routinely continue bad movies, bad relationships, and bad projects because 'I've already invested so much.' The $60 concert ticket is gone either way; the relevant question is whether the experience is worth the additional costs (time, discomfort). Present bias: future payoffs are discounted too steeply. Preferring $100 today over $120 in one year — even while acknowledging the $120 is 'objectively' better — drives under-saving and over-eating today. Framing: '90% fat-free' vs. '10% fat' — identical products, but consumers rate the first far more favorably.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15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INFORMATION</a:t>
            </a:r>
          </a:p>
          <a:p>
            <a:pPr algn="ctr"/>
            <a:r>
              <a:rPr sz="6000" b="1">
                <a:solidFill>
                  <a:srgbClr val="FFFFFF"/>
                </a:solidFill>
                <a:latin typeface="Arial"/>
              </a:rPr>
              <a:t>&amp; CHOICE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NUDGE DEBATE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CHOICE</a:t>
            </a:r>
          </a:p>
          <a:p>
            <a:pPr algn="ctr"/>
            <a:r>
              <a:rPr sz="6000" b="1">
                <a:solidFill>
                  <a:srgbClr val="FFFFFF"/>
                </a:solidFill>
                <a:latin typeface="Arial"/>
              </a:rPr>
              <a:t>ARCHITECTURE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PART THREE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INEQUALITY</a:t>
            </a:r>
          </a:p>
          <a:p>
            <a:pPr algn="ctr"/>
            <a:r>
              <a:rPr sz="4800" b="1">
                <a:solidFill>
                  <a:srgbClr val="FFFFFF"/>
                </a:solidFill>
                <a:latin typeface="Arial"/>
              </a:rPr>
              <a:t>&amp; DISTRIBUTION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ILLUSTRATIVE TABLE · VERIFIED NUMBERS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12.5×</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POSITIVE VS NORMATIVE ON INEQUALITY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MEASURE</a:t>
            </a:r>
          </a:p>
          <a:p>
            <a:pPr algn="ctr"/>
            <a:r>
              <a:rPr sz="6000" b="1">
                <a:solidFill>
                  <a:srgbClr val="FFFFFF"/>
                </a:solidFill>
                <a:latin typeface="Arial"/>
              </a:rPr>
              <a:t>vs JUDGE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COURSE ARC — COMPLETED</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MARKETS</a:t>
            </a:r>
          </a:p>
          <a:p>
            <a:pPr algn="ctr"/>
            <a:r>
              <a:rPr sz="6000" b="1">
                <a:solidFill>
                  <a:srgbClr val="FFFFFF"/>
                </a:solidFill>
                <a:latin typeface="Arial"/>
              </a:rPr>
              <a:t>&amp; LIMITS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FINALS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15</a:t>
            </a:r>
          </a:p>
          <a:p>
            <a:pPr algn="ctr"/>
            <a:r>
              <a:rPr sz="6000" b="1">
                <a:solidFill>
                  <a:srgbClr val="FFFFFF"/>
                </a:solidFill>
                <a:latin typeface="Arial"/>
              </a:rPr>
              <a:t>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WOULD YOU BUY</a:t>
            </a:r>
          </a:p>
          <a:p>
            <a:pPr algn="ctr"/>
            <a:r>
              <a:rPr sz="4800" b="1">
                <a:solidFill>
                  <a:srgbClr val="FFFFFF"/>
                </a:solidFill>
                <a:latin typeface="Arial"/>
              </a:rPr>
              <a:t>A USED CAR?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CORE IDEA</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ASYMMETRIC</a:t>
            </a:r>
          </a:p>
          <a:p>
            <a:pPr algn="ctr"/>
            <a:r>
              <a:rPr sz="6000" b="1">
                <a:solidFill>
                  <a:srgbClr val="FFFFFF"/>
                </a:solidFill>
                <a:latin typeface="Arial"/>
              </a:rPr>
              <a:t>INFORMATION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ADVERSE SELECTION · STEP BY STEP</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THE LEMONS</a:t>
            </a:r>
          </a:p>
          <a:p>
            <a:pPr algn="ctr"/>
            <a:r>
              <a:rPr sz="6000" b="1">
                <a:solidFill>
                  <a:srgbClr val="FFFFFF"/>
                </a:solidFill>
                <a:latin typeface="Arial"/>
              </a:rPr>
              <a:t>PROBLEM</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VERIFIED · DO NOT RE-DERIVE LIVE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EV = $3,000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FIXES FOR INFORMATION GAPS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SIGNAL</a:t>
            </a:r>
          </a:p>
          <a:p>
            <a:pPr algn="ctr"/>
            <a:r>
              <a:rPr sz="6000" b="1">
                <a:solidFill>
                  <a:srgbClr val="FFFFFF"/>
                </a:solidFill>
                <a:latin typeface="Arial"/>
              </a:rPr>
              <a:t>&amp; SCREEN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PART TWO</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BEHAVIORAL</a:t>
            </a:r>
          </a:p>
          <a:p>
            <a:pPr algn="ctr"/>
            <a:r>
              <a:rPr sz="6000" b="1">
                <a:solidFill>
                  <a:srgbClr val="FFFFFF"/>
                </a:solidFill>
                <a:latin typeface="Arial"/>
              </a:rPr>
              <a:t>ECONOMICS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BIAS #1 + #2</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ANCHOR</a:t>
            </a:r>
          </a:p>
          <a:p>
            <a:pPr algn="ctr"/>
            <a:r>
              <a:rPr sz="7200" b="1">
                <a:solidFill>
                  <a:srgbClr val="FFFFFF"/>
                </a:solidFill>
                <a:latin typeface="Arial"/>
              </a:rPr>
              <a:t>+ LOSS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BIAS #3, #4, AND #5</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SUNK</a:t>
            </a:r>
          </a:p>
          <a:p>
            <a:pPr algn="ctr"/>
            <a:r>
              <a:rPr sz="7200" b="1">
                <a:solidFill>
                  <a:srgbClr val="FFFFFF"/>
                </a:solidFill>
                <a:latin typeface="Arial"/>
              </a:rPr>
              <a:t>FRAME</a:t>
            </a:r>
          </a:p>
          <a:p>
            <a:pPr algn="ctr"/>
            <a:r>
              <a:rPr sz="7200" b="1">
                <a:solidFill>
                  <a:srgbClr val="FFFFFF"/>
                </a:solidFill>
                <a:latin typeface="Arial"/>
              </a:rPr>
              <a:t>NOW</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