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the last class of the term. This deck is a fast walk through all eight objectives — the whole course in one session. Housekeeping: the Final has 25 items, 100 points, 4 points each. It is mixed MC, matching, multiple-answer, and true/false. All described-graph and curve-shift items — nothing hand-drawn. AI is NOT permitted on the Final. AI IS allowed on the Exam-Prep Tutorial and only that tutorial. Your prep kit is Study Guide → Exam-Prep Tutorial → Practice Final → Final. Everything you need is in Module 16. Let's go.</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These are the eight highest-cost mistakes on this exam — one per objective. One: confusing absolute advantage with comparative advantage — CA is about lower opportunity cost, not more output. Two: shifting the demand curve when the good's own price changes — that is a movement along. Three: calling elasticity the slope of the demand line — they are not the same thing. Four: swapping CS and PS — CS is under demand above price; PS is above supply below price. Five: thinking tax incidence falls on whoever legally pays — it falls on the more inelastic side. Six: reading the monopolist's price off the MR curve instead of the demand curve. Seven: calling the Nash equilibrium the jointly best outcome — it is stable, not optimal. Eight: confusing adverse selection (hidden info before) with moral hazard (hidden action after). Review these with the Study Guide. Then take the timed Practice Final. Then sit the real exam. You are ready.</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Final has several calculation items. All have clean numbers and can be set up and solved on scratch paper. Practice each by hand before the exam. First: PPF opportunity cost — it is the slope of the frontier, the ratio of the two intercepts. Second: equilibrium — set Qd equal to Qs and solve for P; plug back in to get Q. Third: PED midpoint formula — percentage change in Q over percentage change in P, using averages as denominators. Fourth: surplus triangle — one-half times base times height, identifying the right base and height from the diagram description. Fifth: tax analysis — find new Q after the wedge; Pb equals demand price at that Q; Ps equals Pb minus the tax; tax revenue equals tax times new Q; DWL equals one-half times tax times the quantity reduction. Sixth: cost table — MC equals delta TC; AVC equals VC over Q; ATC equals TC over Q; min ATC where MC crosses ATC from below. Seventh: MR equals MC — for linear demand P equals a minus bQ, write MR equals a minus 2bQ; set equal to MC, solve for Q, plug back into demand for P. Eighth: VMPL equals MPL times output price; hire while VMPL is at least the wage. Ninth: Pigouvian tax equals the marginal external cost. All of these have appeared in the weekly workshops and the Study Guide.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exact order for finals week. Step one: work the Study Guide from top to bottom. It has the key ideas, definitions, and worked examples for all eight objectives, the predictable mistakes and their cures, and a few fresh practice items with vetted answers. Do not just read it — work the examples by hand. Step two: run the Exam-Prep Tutorial with an approved chatbot — Gemini, Claude, or ChatGPT. Paste the whole prompt in one message. Answer honestly in the diagnostic so the tutor finds your real weak spots. Submit the share link plus the completion summary to Canvas. This is the only assessment this week where AI is permitted. Step three: sit the Practice Final timed, like the real thing. Review every miss against the Study Guide. Then you are ready to sit the real Final. The window opens Monday December 14 and closes six days later. AI is not permitted on the Final. Come with questions Thursday if anything is still fuzzy.</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closing word before Thursday. When we started in Week 1 the whole promise was learning to interrogate an economic claim before believing it — to ask where the trade-off is, which curve shifts and why, and whether a result is driven by facts or by values. You have done that across fifteen weeks of supply-and-demand shifts, elasticity calculations, surplus triangles, cost tables, MR equals MC, game-theory matrices, VMPL computations, and Pigouvian taxes. You have caught chatbots shifting the wrong curve, reading price off MR instead of demand, and calling a binding price ceiling a surplus. This last exam is not about cramming everything into one night. It is about eight clean moves, eight named traps, and the confidence to work the numbers on scratch paper without second-guessing. You are ready. Bring your questions Thursday. See you at the Final.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positive versus normative distinction runs through every policy topic in this course and belongs on every exam. A positive statement is a testable claim about what is — for example, a binding price ceiling causes a shortage, or a per-unit tax reduces equilibrium quantity. You can be right or wrong, but data could in principle settle it. A normative statement is a value judgment about what ought to be — rent control is unfair, or we should tax carbon heavily. No dataset resolves a should. The trap: assuming that because a positive result is well-established, the normative conclusion follows automatically. A binding minimum wage above equilibrium wage causes unemployment in the basic model — that is positive. Whether we should raise the minimum wage anyway depends on how we weigh that unemployment cost against other values — that is normative. On the exam, spotting this distinction is a separate skill from computing the equilibrium.</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exactly what the Final looks like. Twenty-five items, four points each, one hundred points total. Mix of multiple choice, multiple answer, matching, and true/false — all auto-gradable. There are no free-entry numeric items and no essay items. Every described-graph or curve-shift item is stated in words, so you never need to draw a graph — you name the direction, identify the concept, or compute the number. Coverage is proportional to teaching time across all eight objectives. Several items are quantitative — plan on scratch paper. The Practice Final mirrors this blueprint exactly with fresh items. No item on the Practice Final appears on the real Final. The exam window opens Monday December 14 and closes six days later. One attempt allowed. AI is not permitted. Come ready to name the moves.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whole course at once. Objectives 1 and 2: what trade-offs look like and how markets work — the PPF, comparative advantage, demand, supply, and equilibrium. Objective 3: elasticity — how responsive buyers and sellers are. Objective 4: who gets the surplus and what government intervention does to it. Objectives 5 and 6: inside the firm — cost curves, perfect competition, and monopoly. Objectives 7 and 8: beyond the simple competitive market — oligopoly, game theory, labor markets, externalities, public goods, and information problems. Every topic is one of these moves. Name the move, avoid the trap, work the numbers.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1 is the foundation: scarcity forces choice, and every choice has an opportunity cost — the next-best alternative given up. The PPF shows scarcity, trade-offs, and efficiency in one diagram. Its slope IS the opportunity cost. The frontier bows outward because resources are specialized — increasing opportunity cost. Comparative advantage goes to the producer with the lower opportunity-cost ratio. A terms of trade between the two ratios makes both producers better off. Never confuse absolute advantage (more output per worker) with comparative advantage (lower opportunity cost). Objective 2 adds the market: shift the right curve the right direction for any shock. A change in the good's own price is a movement along, not a shift. Find equilibrium by setting Qd equal to Qs algebraically.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photograph-this slide. Demand shifts when: income changes (normal or inferior), a substitute's or complement's price changes, tastes change, expectations change, or the number of buyers changes. Supply shifts when: input prices change, technology improves, a seller-side tax or subsidy changes, the number of sellers changes, or expectations change. The central trap — say it aloud: a change in the good's own price moves along the curve; it does NOT shift the curve. Drill five scenarios rapid-fire: input price rises (supply shifts left); income rises for a normal good (demand shifts right); price of a substitute falls (demand shifts left); new sellers enter (supply shifts right); buyers expect price to rise next month (demand shifts right today).</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Price elasticity of demand measures how responsive quantity demanded is to a price change. Use the midpoint formula: percentage change in Q divided by percentage change in P, where each percentage change uses the midpoint of the two values as the denominator. If the absolute value is greater than one, the good is elastic — buyers are responsive, and a price increase reduces total revenue. If it is less than one, the good is inelastic — buyers are less responsive, and a price increase raises total revenue. That is the TR test. Elasticity is not slope. A straight-line demand has constant slope but different elasticities at every point. Worked example: price rises from 4 to 6 along Q equals 120 minus 10P, so Q falls from 80 to 60. Percentage change in Q equals negative 20 divided by 70, about negative 0.286. Percentage change in P equals 2 divided by 5, equal to 0.40. PED equals negative 0.71 — inelastic. TR check: 320 rises to 360; P up and TR up confirms inelastic. Pre-verified.</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Consumer surplus is the area under the demand curve and above the price — a triangle for linear demand: one-half times base times height. Producer surplus is the area above the supply curve and below the price. Total surplus equals CS plus PS and is maximized at the competitive equilibrium — that is what allocative efficiency means. Market: P equals 20 minus 0.5Q and P equals 4 plus 0.5Q. Equilibrium: Q* equals 16, P* equals 12. CS equals one-half times 16 times 8 equals 64. PS equals one-half times 16 times 8 equals 64. Total surplus equals 128. Now add a $4 per-unit tax on sellers. New supply: P equals 8 plus 0.5Q. New Q equals 12. Buyers pay Pb equals 14; sellers receive Ps equals 10. Incidence: buyers up $2, sellers down $2 — symmetric because slopes are equal. Tax revenue equals 4 times 12 equals 48. DWL equals one-half times 4 times 4 equals 8. All pre-verified. Trap: tax incidence falls on the more inelastic side regardless of who legally pays.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Inside the firm. Fixed cost does not change with output. Variable cost does. TC equals FC plus VC. Marginal cost equals the change in TC per unit of output — the cost of one more unit. Average variable cost equals VC divided by Q. Average total cost equals TC divided by Q, or AVC plus AFC. AFC equals FC divided by Q and always falls. Both AVC and ATC are U-shaped from diminishing returns. The golden rule: MC crosses AVC at AVC's minimum and MC crosses ATC at ATC's minimum. From the course's verified cost table with FC equals 60: min ATC equals 44 at Q equals 5; min AVC equals 30 at Q equals 3. For a perfectly competitive firm: produce where P equals MC on the upward-sloping MC curve above AVC. Shut down if P is below min AVC. Long-run: entry and exit drive economic profit to zero. For a monopolist: derive MR from linear demand — same intercept, double the slope coefficient. Set MR equals MC to find the monopoly quantity. Then read the price off the demand curve, never off MR. Verified example: demand P equals 100 minus 2Q, MR equals 100 minus 4Q, MC equals 20. MR equals MC gives Q equals 20; demand gives P equals 60. DWL equals one-half times 20 times 40 equals 400. The trap: reading P off MR gives 20, the cost — not the price.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Oligopoly: few interdependent firms. Strategic behavior modeled with game theory. A dominant strategy is the best choice regardless of what the rival does. A Nash equilibrium is a strategy pair where neither player wants to deviate — it is stable but not necessarily efficient. The prisoner's dilemma: both players have a dominant strategy that leads to an outcome worse for both than if they had cooperated. Cartels are unstable because defecting is the dominant strategy. Verified payoff matrix: High-High equals 10,10; Low-Low equals 5,5; Low-High equals 12,3; High-Low equals 3,12. Low is the dominant strategy for both firms. Nash equilibrium is Low-Low at 5,5. Jointly better outcome would be 10,10 but it is not stable. Factor markets: labor demand is derived from the demand for output. Hire while VMPL is at least as large as the wage, where VMPL equals MPL times output price. Diminishing MPL means the labor demand curve slopes down. Verified: MPL schedule 20, 18, 14, 10, 6; output price 5 dollars; VMPL 100, 90, 70, 50, 30; wage 50 dollars — hire 4 workers since the fifth worker's VMPL of 30 is less than the wage.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sources of market failure. One: externalities. Negative externality means MSC is above MPC, so the market overproduces. Fix: Pigouvian tax equal to the marginal external cost, which shifts the private supply up to MSC. Positive externality means underproduction — fix with a subsidy. Coase theorem: clear property rights plus low transaction costs let private bargaining reach efficiency regardless of who holds the right. Two: public goods. Non-rival and non-excludable leads to the free-rider problem and underprovision. Common resources are rival but non-excludable — tragedy of the commons. Three: asymmetric information. Adverse selection is hidden information before a transaction — the lemons market, high-risk insurance applicants. Moral hazard is hidden action after a transaction — insured driver speeds. Signals and screening help. Four: behavioral biases — anchoring, loss aversion, sunk-cost fallacy, present bias, framing. Verified example: MB equals 40 minus Q; MPC equals 4 plus 0.5Q; marginal external cost equals 6. Market quantity is 24; social optimum is 20. Pigouvian tax equals 6. DWL of the externality equals one-half times 4 times 6 equals 12. All pre-verified.</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ECON 1 · WEEK 16 · SILVER OAK UNIVERSITY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FINAL</a:t>
            </a:r>
          </a:p>
          <a:p>
            <a:pPr algn="ctr"/>
            <a:r>
              <a:rPr sz="7200" b="1">
                <a:solidFill>
                  <a:srgbClr val="FFFFFF"/>
                </a:solidFill>
                <a:latin typeface="Arial"/>
              </a:rPr>
              <a:t>REVIEW</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THE EIGHT TRAPS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1E2761"/>
                </a:solidFill>
                <a:latin typeface="Arial"/>
              </a:rPr>
              <a:t>AVOID</a:t>
            </a:r>
          </a:p>
          <a:p>
            <a:pPr algn="ctr"/>
            <a:r>
              <a:rPr sz="7200" b="1">
                <a:solidFill>
                  <a:srgbClr val="1E2761"/>
                </a:solidFill>
                <a:latin typeface="Arial"/>
              </a:rPr>
              <a:t>THESE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10/15</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QUANTITATIVE POCKETS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THE NUMBERS</a:t>
            </a:r>
          </a:p>
          <a:p>
            <a:pPr algn="ctr"/>
            <a:r>
              <a:rPr sz="6000" b="1">
                <a:solidFill>
                  <a:srgbClr val="FFFFFF"/>
                </a:solidFill>
                <a:latin typeface="Arial"/>
              </a:rPr>
              <a:t>YOU NEED</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11/15</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YOUR PREP KIT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3 STEPS</a:t>
            </a:r>
          </a:p>
          <a:p>
            <a:pPr algn="ctr"/>
            <a:r>
              <a:rPr sz="6000" b="1">
                <a:solidFill>
                  <a:srgbClr val="FFFFFF"/>
                </a:solidFill>
                <a:latin typeface="Arial"/>
              </a:rPr>
              <a:t>BEFORE FRIDAY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12/15</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CLOSING THOUGHT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ONE MORE</a:t>
            </a:r>
          </a:p>
          <a:p>
            <a:pPr algn="ctr"/>
            <a:r>
              <a:rPr sz="7200" b="1">
                <a:solidFill>
                  <a:srgbClr val="FFFFFF"/>
                </a:solidFill>
                <a:latin typeface="Arial"/>
              </a:rPr>
              <a:t>TIME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13/15</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POSITIVE VS. NORMATIVE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WHAT IS</a:t>
            </a:r>
          </a:p>
          <a:p>
            <a:pPr algn="ctr"/>
            <a:r>
              <a:rPr sz="6000" b="1">
                <a:solidFill>
                  <a:srgbClr val="FFFFFF"/>
                </a:solidFill>
                <a:latin typeface="Arial"/>
              </a:rPr>
              <a:t>vs OUGHT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14/15</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FINAL: WHAT TO EXPECT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1E2761"/>
                </a:solidFill>
                <a:latin typeface="Arial"/>
              </a:rPr>
              <a:t>25 ITEMS</a:t>
            </a:r>
          </a:p>
          <a:p>
            <a:pPr algn="ctr"/>
            <a:r>
              <a:rPr sz="6000" b="1">
                <a:solidFill>
                  <a:srgbClr val="1E2761"/>
                </a:solidFill>
                <a:latin typeface="Arial"/>
              </a:rPr>
              <a:t>100 POINTS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15/15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MAP</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8 OBJECTIVES</a:t>
            </a:r>
          </a:p>
          <a:p>
            <a:pPr algn="ctr"/>
            <a:r>
              <a:rPr sz="6000" b="1">
                <a:solidFill>
                  <a:srgbClr val="FFFFFF"/>
                </a:solidFill>
                <a:latin typeface="Arial"/>
              </a:rPr>
              <a:t>1 STORY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2/15</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OBJECTIVES 1–2</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SCARCITY</a:t>
            </a:r>
          </a:p>
          <a:p>
            <a:pPr algn="ctr"/>
            <a:r>
              <a:rPr sz="6000" b="1">
                <a:solidFill>
                  <a:srgbClr val="FFFFFF"/>
                </a:solidFill>
                <a:latin typeface="Arial"/>
              </a:rPr>
              <a:t>&amp; MARKETS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3/15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CURVE-SHIFT DRILL</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1E2761"/>
                </a:solidFill>
                <a:latin typeface="Arial"/>
              </a:rPr>
              <a:t>WHO</a:t>
            </a:r>
          </a:p>
          <a:p>
            <a:pPr algn="ctr"/>
            <a:r>
              <a:rPr sz="7200" b="1">
                <a:solidFill>
                  <a:srgbClr val="1E2761"/>
                </a:solidFill>
                <a:latin typeface="Arial"/>
              </a:rPr>
              <a:t>SHIFTS?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4/15</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OBJECTIVE 3</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ELASTICITY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5/15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OBJECTIVE 4</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SURPLUS &amp;</a:t>
            </a:r>
          </a:p>
          <a:p>
            <a:pPr algn="ctr"/>
            <a:r>
              <a:rPr sz="6000" b="1">
                <a:solidFill>
                  <a:srgbClr val="FFFFFF"/>
                </a:solidFill>
                <a:latin typeface="Arial"/>
              </a:rPr>
              <a:t>INTERVENTION</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6/15</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OBJECTIVES 5–6</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COSTS &amp;</a:t>
            </a:r>
          </a:p>
          <a:p>
            <a:pPr algn="ctr"/>
            <a:r>
              <a:rPr sz="6000" b="1">
                <a:solidFill>
                  <a:srgbClr val="FFFFFF"/>
                </a:solidFill>
                <a:latin typeface="Arial"/>
              </a:rPr>
              <a:t>FIRM RULES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7/15</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OBJECTIVE 7</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GAME THEORY</a:t>
            </a:r>
          </a:p>
          <a:p>
            <a:pPr algn="ctr"/>
            <a:r>
              <a:rPr sz="6000" b="1">
                <a:solidFill>
                  <a:srgbClr val="FFFFFF"/>
                </a:solidFill>
                <a:latin typeface="Arial"/>
              </a:rPr>
              <a:t>&amp; LABOR</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8/15</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OBJECTIVE 8</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MARKET</a:t>
            </a:r>
          </a:p>
          <a:p>
            <a:pPr algn="ctr"/>
            <a:r>
              <a:rPr sz="7200" b="1">
                <a:solidFill>
                  <a:srgbClr val="FFFFFF"/>
                </a:solidFill>
                <a:latin typeface="Arial"/>
              </a:rPr>
              <a:t>FAILURE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9/15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