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 welcome to Music Theory. Before anything else, hear the claim on this slide: you already hear this. Every one of you walked in with a working ear — you play, you sing, you can tell when the bass player misses. This course doesn't start you from zero; it names what your ear already owns. Unit 1 is the map: every note gets an exact address, the keyboard becomes readable at a glance, and the staff turns out to be the same map in writing. Ground rules for the term: sound comes first in every class, questions are always welcome mid-stream, and second sessions are for doing, not watching. Let's go hear something.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E4 then F4; play C4 then D4. Ask which trip was longer — they hear it instantly. Now name it: a half step is the smallest move on the keyboard, one key to its immediate neighbor, black keys included. A whole step is two half steps. The ear came first again: they discriminated the two sizes before the vocabulary existed. Now the keyboard geography makes it concrete — most white-key neighbors have a black key between them, so C to D is a whole step: two little moves. This distinction powers everything from unit 4 onward — scales are nothing but a recipe of half and whole steps — so spend the drill time here happily.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white-key pairs have no black key between them: E and F, B and C. Those pairs are built-in half steps — the exception that students must own cold. Have everyone touch both gaps on the paper keyboards. Then run the finger drill: call out white-key pairs — C and D? G and A? E and F? — one finger for half, two for whole. It gets fast and a little loud; good. Then flip it: find me a half step that starts on a white key and lands on a black one. F to F sharp — let somebody discover it rather than telling them. The rule to leave on the board: when in doubt, look between the keys. The keyboard never lies.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seven letters name only white keys; accidentals handle everything else. Walk the five: sharp up a half step, flat down a half step, natural cancels, and the doubles move two — F double sharp is played where G lives, B double flat where A lives. Give the doubles a calm introduction now so they're old friends when unit 5's scales genuinely need them. Then the trap: sharp does not mean black key. Raise E4 a half step — E sharp 4 — and you land on the F key. White. Same with B sharp landing on C's key. Sharps mean up a half step, wherever that is. Someone will look skeptical; send them to the keyboard.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key twice; show the two spellings. Same sound both times, and yet the page shows two different written notes — G sharp 4 approached from below, A flat 4 approached from above. This is enharmonic spelling: sounds alike, written differently, never interchangeable on paper. The analogy that sticks: there and their. Identical to the ear, different on the page, and your reader absolutely cares which one you choose. Which spelling is right depends on the musical neighborhood — that judgment starts in unit 4. This week's job is smaller: produce both names of any black key on demand, octave number included, without flinching.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Put the question mark on screen and let the room argue for a moment. The answer is the unit's sharpest idea: same key, yes — same note, no. Now the AI-critique moment. Paste into a chatbot, live on the projector: is G sharp 4 the same note as A flat 4, one sentence. Odds are good it says yes, same note — the exact collapse we just corrected. Let the room catch it. That's the posture for the whole term: the tool drafts, you judge, and catching a confident wrong answer is theory skill, graded this very week in the tutorial's audit step. If the bot happens to get it right, praise it — then ask it about the note below C4 and watch for B4.</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teaching day on the payoff, concretely. One: precision ends arguments — 'it's F sharp 4, not the high one' is four syllables a section leader can act on. Two: the riff you figure out at midnight gets written on the back of a receipt as four addresses, and it still exists in the morning, exactly as you heard it. Three: when a chord chart says C over E, you can tell the bass player precisely which E and which octave. Once every note has an address, no idea is ever lost again — you can file it, text it, hand it off. The studio is this exact skill at speed, plus the reference card they'll keep all term.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list once, slowly — this same weekly shape repeats all sixteen units, so learning it now is learning it forever. Two deadlines every week, always the same two: the tutorial lands before the studio so the studio can build on it, and everything else closes the end of the week night. Flag the quiz's rule out loud: fifteen minutes, one attempt, closed to AI — it's the one place each week that's just you and the map, same posture as the proctored midterm. And point at the studio line: twenty points, earned in the room in the studio session, with a full-credit make-up path if life happens. Questions about logistics now, so the second session is all music.</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Send them out with the tease. This week every note got a where — an address in space. Next unit every note gets a when: how long it lasts, how the beat organizes time, and how to write the rhythm your foot already taps. Same deal as today — their bodies have kept time for years at every gig, every worship set, every long drive; we're going to name what their foot already knows. Tell the drummers and the worship players this is their unit. Between now and then: chapter, tutorial before the studio, and bring their ears to the studio — the studio starts with listening, not reading. See you then.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two notes at the piano — wide apart. Ask which was higher; every hand goes up. Play two a half step apart; they still know. Point that out loudly: nobody in this room needed notation to answer, which means the hard part of music theory — the hearing — is already installed. Then make the promise: by the end of the week, you'll write down what you just heard as an exact address another musician could play from. Sing the Twinkle opening together if the room needs loosening up; it proves everyone already carries melodies they've never once seen written. That's the inversion this course runs on: ear first, name second, page third. Always in that order.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whole keyboard collapsed into one fact: black keys come in a group of two, then a group of three, repeating forever. That pattern is the map key. Left of every two-group sits C — every C on the instrument, found the same way. F sits left of every three-group. Have everyone touch every C on their paper keyboards right now; then every G. Thirty seconds each, neighbors checking neighbors. The point to land: 88 keys is not 88 facts. It's one small neighborhood repeating, and once you can read one octave of the pattern, you can read a nine-foot concert grand. Seven letters, cycling: after G comes A, every time.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Seven letters is the entire alphabet of pitch. Not twelve, not eighty-eight — seven, recycled at every height. The letters name the white keys; the black keys will get their names from accidentals in a few minutes. Common stumble to preempt now: some students have seen 'H' in guitar tabs from European sites — acknowledge it exists in other traditions and retire it; this course, like American practice generally, runs A through G only. Quick oral drill: what comes after E? After G? Before A? That last one catches people — the wrap-around runs both directions. When the whole room answers 'G' without hesitating, move 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 is a street name; E4 is a house. A full address is letter plus octave number, and the anchor of the entire system is middle C equals C4 — the C nearest the middle of the piano. Say it twice; it's the one pairing to memorize cold. Octave numbers run from each C up to the B above it: C4, D4, E4, F4, G4, A4, B4 all share the 4. Then show the typing convention they'll use all term: F sharp four is typed F, hash, four. B flat three is B, lowercase b, three. Letter, accidental, number — that exact string is what quizzes and their AI coach will expect from them starting this week.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slide is the most-missed fact of the unit, so give it its own moment. The octave number ticks over at C — not at A, even though A starts the alphabet. Walk up from middle C aloud with the room: C4, D4, E4, F4, G4, A4, B4 — and the next key is C5. Now walk down one key from C4: you cross the boundary immediately, and land on B3. Not B4 — B3. Drill it both directions until it's boring. The odometer rolls over at C: that's the memory hook, and it decides quiz questions, assignment points, and — in a few weeks — whether their scale spellings land in the right register.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these five notes first — always sound before symbol — then show the slide. Here is the staff doing its job: five lines, and every line and space is one letter. Watch C4 sitting on its own little line below the staff; that's a ledger line, and middle C lives there. Then the climb: D4 hugs the underside of the staff, E4 sits on the bottom line, F4 in the first space, G4 on the second line. Line, space, line, space — the staff walks the alphabet one letter per step. Ask the room to sing the five notes back while reading. That's the first written music they've read in this course; say so.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lines can't hold a piano, so we use two staves: treble clef for the higher neighborhood, bass clef for the lower, joined by a brace into the grand staff. The critical landmark: middle C sits in the gap between them, on its own ledger line — too low for the treble staff, too high for the bass. Kill the tempting misconception now: the staff is not a picture of the piano tipped sideways. The staff steps by letter; the keyboard steps by half step. Two maps of one terrain, different grid sizes. If the staff really were the tilted piano, it would need a line for every black key — and it doesn't, because accidentals are coming.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happens when the music climbs off the top of the staff or sinks below the bottom? We don't buy a bigger staff — we extend it one short line at a time. Ledger lines are little pieces of temporary staff, drawn just for the note that needs them. Students have already met the most famous one without knowing it: middle C between the two staves of the grand staff is a ledger-line note. Sketch a note two ledger lines above the treble staff and one below the bass staff so they see the idea generalizes in both directions. In the studio, their reference card puts a labeled C4 on its ledger line at the center of everything they draw.</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8000" b="1">
                <a:solidFill>
                  <a:srgbClr val="FFFFFF"/>
                </a:solidFill>
                <a:latin typeface="Calibri"/>
              </a:defRPr>
            </a:pPr>
            <a:r>
              <a:t>THE MAP</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hear this. We're going to name what you already know.</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HALF</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SIZES OF STEP</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WHOLE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E–F · B–C</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KEYBOARD NEVER LIES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Every accidental</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FIVE WAYS TO MARK A KEY</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 sharp — up a half step · typed #</a:t>
            </a:r>
          </a:p>
          <a:p>
            <a:pPr>
              <a:spcAft>
                <a:spcPts val="1000"/>
              </a:spcAft>
              <a:defRPr sz="2000">
                <a:solidFill>
                  <a:srgbClr val="1E2761"/>
                </a:solidFill>
                <a:latin typeface="Calibri"/>
              </a:defRPr>
            </a:pPr>
            <a:r>
              <a:t>•  ♭ flat — down a half step · typed b</a:t>
            </a:r>
          </a:p>
          <a:p>
            <a:pPr>
              <a:spcAft>
                <a:spcPts val="1000"/>
              </a:spcAft>
              <a:defRPr sz="2000">
                <a:solidFill>
                  <a:srgbClr val="1E2761"/>
                </a:solidFill>
                <a:latin typeface="Calibri"/>
              </a:defRPr>
            </a:pPr>
            <a:r>
              <a:t>•  ♮ natural — cancels; back to the plain letter</a:t>
            </a:r>
          </a:p>
          <a:p>
            <a:pPr>
              <a:spcAft>
                <a:spcPts val="1000"/>
              </a:spcAft>
              <a:defRPr sz="2000">
                <a:solidFill>
                  <a:srgbClr val="1E2761"/>
                </a:solidFill>
                <a:latin typeface="Calibri"/>
              </a:defRPr>
            </a:pPr>
            <a:r>
              <a:t>•  𝄪 double sharp — up two half steps · typed x</a:t>
            </a:r>
          </a:p>
          <a:p>
            <a:pPr>
              <a:spcAft>
                <a:spcPts val="1000"/>
              </a:spcAft>
              <a:defRPr sz="2000">
                <a:solidFill>
                  <a:srgbClr val="1E2761"/>
                </a:solidFill>
                <a:latin typeface="Calibri"/>
              </a:defRPr>
            </a:pPr>
            <a:r>
              <a:t>•  𝄫 double flat — down two half steps · typed bb</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KEY, TWO NAMES</a:t>
            </a:r>
          </a:p>
        </p:txBody>
      </p:sp>
      <p:pic>
        <p:nvPicPr>
          <p:cNvPr id="4" name="Picture 3" descr="The same piano key notated twice on a treble staff: first spelled G-sharp-4, a G on the second line raised by a sharp, then spelled A-flat-4, an A in the second space lowered by a flat. One key, two written notes."/>
          <p:cNvPicPr>
            <a:picLocks noChangeAspect="1"/>
          </p:cNvPicPr>
          <p:nvPr/>
        </p:nvPicPr>
        <p:blipFill>
          <a:blip r:embed="rId2"/>
          <a:stretch>
            <a:fillRect/>
          </a:stretch>
        </p:blipFill>
        <p:spPr>
          <a:xfrm>
            <a:off x="3985694" y="2011680"/>
            <a:ext cx="42203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G♯4 and A♭4 — one lever, two spellings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F♯4 = G♭4?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SPELLING ≠ SOUND</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NEVER LOSE</a:t>
            </a:r>
          </a:p>
          <a:p>
            <a:pPr algn="ctr">
              <a:defRPr sz="6400" b="1">
                <a:solidFill>
                  <a:srgbClr val="FFFFFF"/>
                </a:solidFill>
                <a:latin typeface="Calibri"/>
              </a:defRPr>
            </a:pPr>
            <a:r>
              <a:t>AN IDEA AGAIN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1 chapter — it defines how this course writes music</a:t>
            </a:r>
          </a:p>
          <a:p>
            <a:pPr>
              <a:spcAft>
                <a:spcPts val="1000"/>
              </a:spcAft>
              <a:defRPr sz="2000">
                <a:solidFill>
                  <a:srgbClr val="1E2761"/>
                </a:solidFill>
                <a:latin typeface="Calibri"/>
              </a:defRPr>
            </a:pPr>
            <a:r>
              <a:t>•  Tutorial 1 + AI audit · 10 pts · due Thu the pre-studio deadline</a:t>
            </a:r>
          </a:p>
          <a:p>
            <a:pPr>
              <a:spcAft>
                <a:spcPts val="1000"/>
              </a:spcAft>
              <a:defRPr sz="2000">
                <a:solidFill>
                  <a:srgbClr val="1E2761"/>
                </a:solidFill>
                <a:latin typeface="Calibri"/>
              </a:defRPr>
            </a:pPr>
            <a:r>
              <a:t>•  Studio: Find it on the keyboard · 20 pts · the second session, in session</a:t>
            </a:r>
          </a:p>
          <a:p>
            <a:pPr>
              <a:spcAft>
                <a:spcPts val="1000"/>
              </a:spcAft>
              <a:defRPr sz="2000">
                <a:solidFill>
                  <a:srgbClr val="1E2761"/>
                </a:solidFill>
                <a:latin typeface="Calibri"/>
              </a:defRPr>
            </a:pPr>
            <a:r>
              <a:t>•  Practice set with your AI coach · 5 pts · the end of the week</a:t>
            </a:r>
          </a:p>
          <a:p>
            <a:pPr>
              <a:spcAft>
                <a:spcPts val="1000"/>
              </a:spcAft>
              <a:defRPr sz="2000">
                <a:solidFill>
                  <a:srgbClr val="1E2761"/>
                </a:solidFill>
                <a:latin typeface="Calibri"/>
              </a:defRPr>
            </a:pPr>
            <a:r>
              <a:t>•  Quiz — 15 minutes, closed to AI · 10 pts · the end of the week</a:t>
            </a:r>
          </a:p>
          <a:p>
            <a:pPr>
              <a:spcAft>
                <a:spcPts val="1000"/>
              </a:spcAft>
              <a:defRPr sz="2000">
                <a:solidFill>
                  <a:srgbClr val="1E2761"/>
                </a:solidFill>
                <a:latin typeface="Calibri"/>
              </a:defRPr>
            </a:pPr>
            <a:r>
              <a:t>•  Discussion: What Your Ear Already Knows · 10 pts · the end of the week</a:t>
            </a:r>
          </a:p>
          <a:p>
            <a:pPr>
              <a:spcAft>
                <a:spcPts val="1000"/>
              </a:spcAft>
              <a:defRPr sz="2000">
                <a:solidFill>
                  <a:srgbClr val="1E2761"/>
                </a:solidFill>
                <a:latin typeface="Calibri"/>
              </a:defRPr>
            </a:pPr>
            <a:r>
              <a:t>•  Assignment: Twenty Addresses · 100 pts · the end of the week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PULSE AND PAGE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LISTEN.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TWO</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BLACK-KEY PATTERN</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THREE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A B C D E F 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SEVEN LETTERS, CYCLING</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C4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ADDRESS SYSTEM</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B3 → C4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WHERE THE NUMBER CHANGES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Five whole notes climbing stepwise from middle C on a treble staff: C4 on its own ledger line below the staff, D4 under the bottom line, E4 on the bottom line, F4 in the first space, G4 on the second line."/>
          <p:cNvPicPr>
            <a:picLocks noChangeAspect="1"/>
          </p:cNvPicPr>
          <p:nvPr/>
        </p:nvPicPr>
        <p:blipFill>
          <a:blip r:embed="rId2"/>
          <a:stretch>
            <a:fillRect/>
          </a:stretch>
        </p:blipFill>
        <p:spPr>
          <a:xfrm>
            <a:off x="2766494" y="2011680"/>
            <a:ext cx="66587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C4 · D4 · E4 · F4 · G4 — line, space, line, space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THE GRAND STAFF</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STAVES, ONE BRACE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LEDGER LINES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WHEN NOTES RUN OFF THE MAP</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