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Good morning — Unit 4, and the claim on the screen is at full strength today: you already hear this. This week's material is a ladder every person in this room has been singing since childhood — the major scale. Nobody here needs to learn how it sounds; everybody here needs the recipe for building it in writing, starting anywhere. By the end of the week, that recipe turns into all fifteen major keys, their signatures, and the circle of fifths — which sounds like a mountain of memorization and is actually one small machine. Ground rules unchanged: sound first, questions welcome mid-stream, the second session is for doing. Let's start by singing.</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 is the whole key system on one slide, and the point to hammer: nobody has to take this on faith. Each stop's front door is the fifth note of the previous stop's scale, and each stop adds exactly one accidental, in order. That's the entire machine. Build it live: the room calls the stops one voice at a time, sharp side down to C-sharp, then flat side to C-flat, naming the new accidental at every stop. Anyone who can count five letter names can rebuild this on a napkin — which is precisely what a five-flat chart will someday demand. Memorize it eventually, sure. Generate it first.</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Count the circle's stops: fifteen keys. Count the piano's levers per octave: twelve. The difference is three pairs that overlap where the circle's arms meet — B and C-flat, F-sharp and G-flat, C-sharp and D-flat. Enharmonic keys: same sound, two complete lawful spellings, six sharps one way and six flats the other. This is unit 1's G-sharp-versus-A-flat rule grown to full size, and the course line still holds: sounds alike, never equals. Both twins must be spellable, because charts genuinely arrive both ways — the horn section's arranger thinks in flats while the guitarist capos in sharps. Play the F-sharp-slash-G-flat lever twice; let them hear one sound wearing two keys.</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Once a key is chosen, its rungs get numbers: one through seven, hat on top, then one again at the octave. The power is portability: the ^5 of E-flat major is B-flat, the ^5 of D major is A — same question, any key, one counting skill. Rapid-fire drill: name a key and a degree, tables answer — ^4 of G? C. ^3 of F? A. ^7 of E? D-sharp. Tell them plainly what's coming so nobody imports it early: these degrees also carry traditional names, and those names arrive in unit 5 where minor keys make them earn their keep. This week, numbers only — clean and fast.</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singable version of the degree numbers: movable-do solfège. Do is not a fixed pitch — do is ^1 of whatever key you're in, so in G major do is G and ti is F-sharp; move the key and the whole ladder moves with it. Sing one scale together on syllables right now, and have the room hold ti a beat too long — feel it lean hungrily into do. That lean is real and they all hear it. Connection to make out loud: in the paired Aural Skills class, the same students sing this exact ladder, including do-mi-sol echo patterns. What we spell in this class, they sing in Aural Skills I — one system, on purpose.</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AI-critique moment, live on the projector: paste 'Spell the G-flat major scale, one octave ascending' into a chatbot and read the answer against the spelling law. The classic failures, worth listing before you hit enter: a doubled letter with a skipped neighbor, a B natural where C-flat belongs, or the whole answer silently respelled in F-sharp 'because it's the same key.' Every one of those is an error this room can now catch cold. If the bot gets it right, praise it — then ask whether F-sharp major and G-flat major are the same key, and watch for the collapse. the second session's tutorial audit grades exactly this skill.</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the teaching day on the payoff, concretely. A chart in D-flat lands on your stand ten minutes before the service. The player without this unit reads five separate flats, line after line, all night. You read one word — D-flat — and know the whole neighborhood: B-flat, E-flat, A-flat, D-flat, G-flat, filed in order, done thinking about it. The singer wants it up in E? Four sharps, and you know which four before the guitarist finds a capo. The band says it's in A? Every C, F, and G in your part is already sharp in your head. That silent arithmetic is what this week installs — and the second session makes it fast.</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weekly shape they know by now, fourth verse: tutorial lands before the studio so the studio can build on it; everything else closes the end of the week night. Two specific flags this week. First, the tutorial's audit step is scale-spelling season — chatbots misspell scales with total confidence, so the audit points are unusually easy to earn if they actually check. Second, the studio is loud, fast, and on their feet: the circle built as a relay, a signature speed round, and naming the keys of tunes they already know by ear. The key card they build in the studio rides in their case for the rest of the course. Logistics questions now, so the second session is all music.</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Send them out with the tease. This week the bright ladder got named — but their ears own a darker one too, and they've been singing it just as long: every lament, every minor-key ballad, half the songs on their own set lists. Next unit names that ladder — and it turns out to come in three working versions, each with a job. Same method as always: hear it first, spell it second. Tell them to notice, between now and the next session, one song they love that doesn't feel major — bring the title. Between now and then: chapter, tutorial by the end of the week eight, and bring their voices the second session — the relay is sung as much as said.</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Play a major scale from C4 and ask the room to sing it back on la. They will — accurately, immediately, no paper. Now play it from G. Ask: same tune? Every head nods; the room just heard that it's the same ladder from a different front door, which is this entire unit in one sentence. Then play it from E with one wrong note partway up and watch the flinch travel across the room. Point at the flinch: that's data. Their ears have been enforcing a precise recipe for years. Today we write the recipe down — whole steps, half steps, and one law about letters.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 is the recipe: whole, whole, half, whole, whole, whole, half. Walk it from C on the room keyboard, all white keys — and the two half steps land exactly on unit 1's built-in white-key pairs, E to F and B to C, which puts them between scale steps three-and-four and seven-and-eight. Every major scale ever written is this one pattern. Have the room sing the ladder slowly while tapping their paper keyboards, snapping instead of tapping at each half step. Two snaps per lap, always the same two places. Kill the octave worry now: the pattern doesn't break at C5 — it loops, every octave, forever.</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Play these eight notes first — sound before symbol, always — then show the slide. This is the whole recipe wearing its simplest clothes: C major, no sharps, no flats, because from this particular front door the white keys happen to deliver whole-whole-half all by themselves. Trace the two half steps on the staff: E to F, B to C — notes sitting snug with no black key between them. Ask the room to sing it while reading, then ask the question that launches the next twenty minutes: what happens to this recipe if we start somewhere else? Somewhere the white keys don't cooperate?</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Before we move the front door, the one law that governs every spelling this course will ever accept: each of the seven letter names appears exactly once per octave. Eight notes, seven letters, the front-door letter at both ends. This is why a scale can never contain both G-flat and G, and why a missing D is always an error no matter how right the piano keys sound. Give them the analogy that sticks: 'thier' is misspelled no matter how you pronounce it. Spelling carries meaning on the page — the same rule they learned for single notes in unit 1, now scaled up to whole ladders.</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build from G, out loud, the room calling whole or half at every rung: G to A whole, A to B whole, B to C half — on schedule — C to D, D to E whole, and then E to F comes up short. The recipe demands a whole step; the seventh note must be F-sharp. Not G-flat — G is taken by the front door. One black key, demanded by the pattern, and the spelling law picked its name. Run F major the same way and watch B-flat appear at rung four. Land the point: sharps and flats in keys are never random. They're the recipe's demands, and you can re-derive every one.</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Play it and let the room name the tune before the slide comes up: Joy to the World opens with the entire major scale falling one octave. Sing it down on numbers — eight seven six five four three two one — and there go both of D major's sharps, C-sharp and F-sharp, doing their jobs on the way past. This is the proof the unit rests on: they have known this material at performance quality for most of their lives. The tune is public domain, it's in the studio, and it's the fastest ear-check for a major key they'll ever own.</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key signature files a scale's accidentals at the start of the line — the scale, filed. What makes signatures readable at speed is that accidentals only ever join in one fixed order per side, and the two orders are one list read in opposite directions. Drill it call-and-response: how many sharps in D? Two — which two? F-sharp, C-sharp — and it can never be any other pair, because the order is law. Warn them about the classic scramble now: a signature written C-sharp-then-F-sharp is wrong even though the set is right. Order is half the answer, and this week's assignment grades it.</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Reading a signature back into a key name, two tricks. Sharp side: the last sharp sits one half step below home — see A-sharp at the end of five sharps, step up a half, B major. Flat side is even friendlier: the next-to-last flat names the key outright — see B-flat, E-flat, A-flat, and the middle one, E-flat, is the answer. One honest exception to post now: a single flat has no next-to-last, so one flat equals F major is simply learned. That's the only rote fact on the whole flat side. Flash four signatures and let tables race — this is the studio's speed round, previewed.</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331720"/>
            <a:ext cx="10908792" cy="1737360"/>
          </a:xfrm>
        </p:spPr>
        <p:txBody>
          <a:bodyPr wrap="square" anchor="ctr"/>
          <a:lstStyle/>
          <a:p>
            <a:pPr algn="ctr">
              <a:defRPr sz="8000" b="1">
                <a:solidFill>
                  <a:srgbClr val="FFFFFF"/>
                </a:solidFill>
                <a:latin typeface="Calibri"/>
              </a:defRPr>
            </a:pPr>
            <a:r>
              <a:t>MAJOR</a:t>
            </a:r>
          </a:p>
        </p:txBody>
      </p:sp>
      <p:sp>
        <p:nvSpPr>
          <p:cNvPr id="3" name="TextBox 2"/>
          <p:cNvSpPr txBox="1"/>
          <p:nvPr/>
        </p:nvSpPr>
        <p:spPr>
          <a:xfrm>
            <a:off x="640080" y="1828800"/>
            <a:ext cx="10908792" cy="457200"/>
          </a:xfrm>
          <a:prstGeom prst="rect">
            <a:avLst/>
          </a:prstGeom>
          <a:noFill/>
        </p:spPr>
        <p:txBody>
          <a:bodyPr wrap="square">
            <a:spAutoFit/>
          </a:bodyPr>
          <a:lstStyle/>
          <a:p>
            <a:pPr algn="ctr">
              <a:defRPr sz="1500" b="1" i="0">
                <a:solidFill>
                  <a:srgbClr val="9BA7D4"/>
                </a:solidFill>
                <a:latin typeface="Calibri"/>
              </a:defRPr>
            </a:pPr>
            <a:r>
              <a:rPr spc="300"/>
              <a:t>UNIT 4</a:t>
            </a:r>
          </a:p>
        </p:txBody>
      </p:sp>
      <p:sp>
        <p:nvSpPr>
          <p:cNvPr id="4" name="TextBox 3"/>
          <p:cNvSpPr txBox="1"/>
          <p:nvPr/>
        </p:nvSpPr>
        <p:spPr>
          <a:xfrm>
            <a:off x="1097280" y="4297680"/>
            <a:ext cx="9994392" cy="914400"/>
          </a:xfrm>
          <a:prstGeom prst="rect">
            <a:avLst/>
          </a:prstGeom>
          <a:noFill/>
        </p:spPr>
        <p:txBody>
          <a:bodyPr wrap="square">
            <a:spAutoFit/>
          </a:bodyPr>
          <a:lstStyle/>
          <a:p>
            <a:pPr algn="ctr">
              <a:defRPr sz="2000" b="0" i="1">
                <a:solidFill>
                  <a:srgbClr val="9BA7D4"/>
                </a:solidFill>
                <a:latin typeface="Calibri"/>
              </a:defRPr>
            </a:pPr>
            <a:r>
              <a:t>You already hear this. We're going to name what you already know.</a:t>
            </a:r>
          </a:p>
        </p:txBody>
      </p:sp>
      <p:sp>
        <p:nvSpPr>
          <p:cNvPr id="5" name="TextBox 4"/>
          <p:cNvSpPr txBox="1"/>
          <p:nvPr/>
        </p:nvSpPr>
        <p:spPr>
          <a:xfrm>
            <a:off x="1097280" y="5989320"/>
            <a:ext cx="9994392" cy="457200"/>
          </a:xfrm>
          <a:prstGeom prst="rect">
            <a:avLst/>
          </a:prstGeom>
          <a:noFill/>
        </p:spPr>
        <p:txBody>
          <a:bodyPr wrap="square">
            <a:spAutoFit/>
          </a:bodyPr>
          <a:lstStyle/>
          <a:p>
            <a:pPr algn="ctr">
              <a:defRPr sz="1300" b="0" i="0">
                <a:solidFill>
                  <a:srgbClr val="6E769E"/>
                </a:solidFill>
                <a:latin typeface="Calibri"/>
              </a:defRPr>
            </a:pPr>
            <a:r>
              <a:t>MUS 156 · Music Theory I · Professor Hemsworth · Kenosis College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The circle of fifths</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THE MAP OF EVERY KEY</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Sharp side: C → G → D → A → E → B → F♯ → C♯</a:t>
            </a:r>
          </a:p>
          <a:p>
            <a:pPr>
              <a:spcAft>
                <a:spcPts val="1000"/>
              </a:spcAft>
              <a:defRPr sz="2000">
                <a:solidFill>
                  <a:srgbClr val="1E2761"/>
                </a:solidFill>
                <a:latin typeface="Calibri"/>
              </a:defRPr>
            </a:pPr>
            <a:r>
              <a:t>•  Flat side: C → F → B♭ → E♭ → A♭ → D♭ → G♭ → C♭</a:t>
            </a:r>
          </a:p>
          <a:p>
            <a:pPr>
              <a:spcAft>
                <a:spcPts val="1000"/>
              </a:spcAft>
              <a:defRPr sz="2000">
                <a:solidFill>
                  <a:srgbClr val="1E2761"/>
                </a:solidFill>
                <a:latin typeface="Calibri"/>
              </a:defRPr>
            </a:pPr>
            <a:r>
              <a:t>•  Every stop adds exactly one accidental</a:t>
            </a:r>
          </a:p>
          <a:p>
            <a:pPr>
              <a:spcAft>
                <a:spcPts val="1000"/>
              </a:spcAft>
              <a:defRPr sz="2000">
                <a:solidFill>
                  <a:srgbClr val="1E2761"/>
                </a:solidFill>
                <a:latin typeface="Calibri"/>
              </a:defRPr>
            </a:pPr>
            <a:r>
              <a:t>•  Each new front door is the old scale's ^5</a:t>
            </a:r>
          </a:p>
          <a:p>
            <a:pPr>
              <a:spcAft>
                <a:spcPts val="1000"/>
              </a:spcAft>
              <a:defRPr sz="2000">
                <a:solidFill>
                  <a:srgbClr val="1E2761"/>
                </a:solidFill>
                <a:latin typeface="Calibri"/>
              </a:defRPr>
            </a:pPr>
            <a:r>
              <a:t>•  The arms meet at the twins: B/C♭ · F♯/G♭ · C♯/D♭</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502920" y="2377440"/>
            <a:ext cx="4937760" cy="2011680"/>
          </a:xfrm>
        </p:spPr>
        <p:txBody>
          <a:bodyPr wrap="square" anchor="ctr"/>
          <a:lstStyle/>
          <a:p>
            <a:pPr algn="ctr">
              <a:defRPr sz="8000" b="1">
                <a:solidFill>
                  <a:srgbClr val="FFFFFF"/>
                </a:solidFill>
                <a:latin typeface="Calibri"/>
              </a:defRPr>
            </a:pPr>
            <a:r>
              <a:t>F♯</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TWELVE SOUNDS, FIFTEEN SPELLINGS</a:t>
            </a:r>
          </a:p>
        </p:txBody>
      </p:sp>
      <p:sp>
        <p:nvSpPr>
          <p:cNvPr id="4" name="TextBox 3"/>
          <p:cNvSpPr txBox="1"/>
          <p:nvPr/>
        </p:nvSpPr>
        <p:spPr>
          <a:xfrm>
            <a:off x="5623560" y="2971800"/>
            <a:ext cx="914400" cy="822960"/>
          </a:xfrm>
          <a:prstGeom prst="rect">
            <a:avLst/>
          </a:prstGeom>
          <a:noFill/>
        </p:spPr>
        <p:txBody>
          <a:bodyPr wrap="square">
            <a:spAutoFit/>
          </a:bodyPr>
          <a:lstStyle/>
          <a:p>
            <a:pPr algn="ctr">
              <a:defRPr sz="2800" b="0" i="1">
                <a:solidFill>
                  <a:srgbClr val="9BA7D4"/>
                </a:solidFill>
                <a:latin typeface="Calibri"/>
              </a:defRPr>
            </a:pPr>
            <a:r>
              <a:t>vs</a:t>
            </a:r>
          </a:p>
        </p:txBody>
      </p:sp>
      <p:sp>
        <p:nvSpPr>
          <p:cNvPr id="5" name="TextBox 4"/>
          <p:cNvSpPr txBox="1"/>
          <p:nvPr/>
        </p:nvSpPr>
        <p:spPr>
          <a:xfrm>
            <a:off x="6720840" y="2377440"/>
            <a:ext cx="4937760" cy="2011680"/>
          </a:xfrm>
          <a:prstGeom prst="rect">
            <a:avLst/>
          </a:prstGeom>
          <a:noFill/>
        </p:spPr>
        <p:txBody>
          <a:bodyPr wrap="square" anchor="ctr">
            <a:spAutoFit/>
          </a:bodyPr>
          <a:lstStyle/>
          <a:p>
            <a:pPr algn="ctr">
              <a:defRPr sz="8000" b="1" i="0">
                <a:solidFill>
                  <a:srgbClr val="FFFFFF"/>
                </a:solidFill>
                <a:latin typeface="Calibri"/>
              </a:defRPr>
            </a:pPr>
            <a:r>
              <a:t>G♭</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^1 – ^7</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NUMBER THE RUNGS</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DO RE MI FA</a:t>
            </a:r>
          </a:p>
          <a:p>
            <a:pPr algn="ctr">
              <a:defRPr sz="6400" b="1">
                <a:solidFill>
                  <a:srgbClr val="FFFFFF"/>
                </a:solidFill>
                <a:latin typeface="Calibri"/>
              </a:defRPr>
            </a:pPr>
            <a:r>
              <a:t>SOL LA TI DO</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SING THE NUMBERS</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5000" b="1">
                <a:solidFill>
                  <a:srgbClr val="FFFFFF"/>
                </a:solidFill>
                <a:latin typeface="Calibri"/>
              </a:defRPr>
            </a:pPr>
            <a:r>
              <a:t>G♭: SEVEN LETTERS,</a:t>
            </a:r>
          </a:p>
          <a:p>
            <a:pPr algn="ctr">
              <a:defRPr sz="5000" b="1">
                <a:solidFill>
                  <a:srgbClr val="FFFFFF"/>
                </a:solidFill>
                <a:latin typeface="Calibri"/>
              </a:defRPr>
            </a:pPr>
            <a:r>
              <a:t>ONCE EACH</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AI SPELLING TRAP</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ONE KEY,</a:t>
            </a:r>
          </a:p>
          <a:p>
            <a:pPr algn="ctr">
              <a:defRPr sz="6400" b="1">
                <a:solidFill>
                  <a:srgbClr val="FFFFFF"/>
                </a:solidFill>
                <a:latin typeface="Calibri"/>
              </a:defRPr>
            </a:pPr>
            <a:r>
              <a:t>NOT FIVE FLATS</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WHY THIS MAKES YOU A BETTER MUSICIAN</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The work, in order</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THIS WEEK</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Read the Week 4 chapter — the fifteen-key table lives there</a:t>
            </a:r>
          </a:p>
          <a:p>
            <a:pPr>
              <a:spcAft>
                <a:spcPts val="1000"/>
              </a:spcAft>
              <a:defRPr sz="2000">
                <a:solidFill>
                  <a:srgbClr val="1E2761"/>
                </a:solidFill>
                <a:latin typeface="Calibri"/>
              </a:defRPr>
            </a:pPr>
            <a:r>
              <a:t>•  Tutorial 4 + AI audit · 10 pts · due Thu the pre-studio deadline</a:t>
            </a:r>
          </a:p>
          <a:p>
            <a:pPr>
              <a:spcAft>
                <a:spcPts val="1000"/>
              </a:spcAft>
              <a:defRPr sz="2000">
                <a:solidFill>
                  <a:srgbClr val="1E2761"/>
                </a:solidFill>
                <a:latin typeface="Calibri"/>
              </a:defRPr>
            </a:pPr>
            <a:r>
              <a:t>•  Studio: The circle relay · 20 pts · the second session, in session</a:t>
            </a:r>
          </a:p>
          <a:p>
            <a:pPr>
              <a:spcAft>
                <a:spcPts val="1000"/>
              </a:spcAft>
              <a:defRPr sz="2000">
                <a:solidFill>
                  <a:srgbClr val="1E2761"/>
                </a:solidFill>
                <a:latin typeface="Calibri"/>
              </a:defRPr>
            </a:pPr>
            <a:r>
              <a:t>•  Practice set with your AI coach · 5 pts · the end of the week</a:t>
            </a:r>
          </a:p>
          <a:p>
            <a:pPr>
              <a:spcAft>
                <a:spcPts val="1000"/>
              </a:spcAft>
              <a:defRPr sz="2000">
                <a:solidFill>
                  <a:srgbClr val="1E2761"/>
                </a:solidFill>
                <a:latin typeface="Calibri"/>
              </a:defRPr>
            </a:pPr>
            <a:r>
              <a:t>•  Quiz — 15 minutes, closed to AI · 10 pts · the end of the week</a:t>
            </a:r>
          </a:p>
          <a:p>
            <a:pPr>
              <a:spcAft>
                <a:spcPts val="1000"/>
              </a:spcAft>
              <a:defRPr sz="2000">
                <a:solidFill>
                  <a:srgbClr val="1E2761"/>
                </a:solidFill>
                <a:latin typeface="Calibri"/>
              </a:defRPr>
            </a:pPr>
            <a:r>
              <a:t>•  Discussion: Where Your Songs Live · 10 pts · the end of the week</a:t>
            </a:r>
          </a:p>
          <a:p>
            <a:pPr>
              <a:spcAft>
                <a:spcPts val="1000"/>
              </a:spcAft>
              <a:defRPr sz="2000">
                <a:solidFill>
                  <a:srgbClr val="1E2761"/>
                </a:solidFill>
                <a:latin typeface="Calibri"/>
              </a:defRPr>
            </a:pPr>
            <a:r>
              <a:t>•  Assignment: Eight Keys, One Pattern · 100 pts · the end of the week</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16</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5000" b="1">
                <a:solidFill>
                  <a:srgbClr val="FFFFFF"/>
                </a:solidFill>
                <a:latin typeface="Calibri"/>
              </a:defRPr>
            </a:pPr>
            <a:r>
              <a:t>MINOR, THREE WAYS</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NEXT</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17</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SING IT.</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BEFORE ANY NAMES</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W W H W W W H</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ONE PATTERN</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p:txBody>
          <a:bodyPr/>
          <a:lstStyle/>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HEAR IT, THEN SEE IT</a:t>
            </a:r>
          </a:p>
        </p:txBody>
      </p:sp>
      <p:pic>
        <p:nvPicPr>
          <p:cNvPr id="4" name="Picture 3" descr="The C major scale ascending one octave on a treble staff: eight quarter notes stepping from middle C up to C5, with no sharps or flats anywhere in the signature or the notes."/>
          <p:cNvPicPr>
            <a:picLocks noChangeAspect="1"/>
          </p:cNvPicPr>
          <p:nvPr/>
        </p:nvPicPr>
        <p:blipFill>
          <a:blip r:embed="rId2"/>
          <a:stretch>
            <a:fillRect/>
          </a:stretch>
        </p:blipFill>
        <p:spPr>
          <a:xfrm>
            <a:off x="1547293" y="2011680"/>
            <a:ext cx="9097108" cy="3657600"/>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C major — the recipe on white keys, half steps at 3–4 and 7–8</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EVERY LETTER,</a:t>
            </a:r>
          </a:p>
          <a:p>
            <a:pPr algn="ctr">
              <a:defRPr sz="6400" b="1">
                <a:solidFill>
                  <a:srgbClr val="FFFFFF"/>
                </a:solidFill>
                <a:latin typeface="Calibri"/>
              </a:defRPr>
            </a:pPr>
            <a:r>
              <a:t>ONCE</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SPELLING LAW</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G NEEDS F♯</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SAME LADDER, NEW FRONT DOOR</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p:txBody>
          <a:bodyPr/>
          <a:lstStyle/>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A TUNE YOU ALREADY OWN</a:t>
            </a:r>
          </a:p>
        </p:txBody>
      </p:sp>
      <p:pic>
        <p:nvPicPr>
          <p:cNvPr id="4" name="Picture 3" descr="The D major scale descending one octave on a treble staff, from D5 down to D4, with a two-sharp key signature; the notes C-sharp-5 and F-sharp-4 pass on the way down."/>
          <p:cNvPicPr>
            <a:picLocks noChangeAspect="1"/>
          </p:cNvPicPr>
          <p:nvPr/>
        </p:nvPicPr>
        <p:blipFill>
          <a:blip r:embed="rId2"/>
          <a:stretch>
            <a:fillRect/>
          </a:stretch>
        </p:blipFill>
        <p:spPr>
          <a:xfrm>
            <a:off x="1295247" y="2011680"/>
            <a:ext cx="9601200" cy="3635406"/>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Joy to the World — the D major scale, falling</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Two orders, one habit</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THE FILING SYSTEM</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Sharps join in order: F C G D A E B</a:t>
            </a:r>
          </a:p>
          <a:p>
            <a:pPr>
              <a:spcAft>
                <a:spcPts val="1000"/>
              </a:spcAft>
              <a:defRPr sz="2000">
                <a:solidFill>
                  <a:srgbClr val="1E2761"/>
                </a:solidFill>
                <a:latin typeface="Calibri"/>
              </a:defRPr>
            </a:pPr>
            <a:r>
              <a:t>•  Flats join in order: B E A D G C F</a:t>
            </a:r>
          </a:p>
          <a:p>
            <a:pPr>
              <a:spcAft>
                <a:spcPts val="1000"/>
              </a:spcAft>
              <a:defRPr sz="2000">
                <a:solidFill>
                  <a:srgbClr val="1E2761"/>
                </a:solidFill>
                <a:latin typeface="Calibri"/>
              </a:defRPr>
            </a:pPr>
            <a:r>
              <a:t>•  One list, two directions — flats are the sharps reversed</a:t>
            </a:r>
          </a:p>
          <a:p>
            <a:pPr>
              <a:spcAft>
                <a:spcPts val="1000"/>
              </a:spcAft>
              <a:defRPr sz="2000">
                <a:solidFill>
                  <a:srgbClr val="1E2761"/>
                </a:solidFill>
                <a:latin typeface="Calibri"/>
              </a:defRPr>
            </a:pPr>
            <a:r>
              <a:t>•  Always cumulative: two sharps are always F♯ then C♯</a:t>
            </a:r>
          </a:p>
          <a:p>
            <a:pPr>
              <a:spcAft>
                <a:spcPts val="1000"/>
              </a:spcAft>
              <a:defRPr sz="2000">
                <a:solidFill>
                  <a:srgbClr val="1E2761"/>
                </a:solidFill>
                <a:latin typeface="Calibri"/>
              </a:defRPr>
            </a:pPr>
            <a:r>
              <a:t>•  No signature ever mixes sharps and flats</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5000" b="1">
                <a:solidFill>
                  <a:srgbClr val="FFFFFF"/>
                </a:solidFill>
                <a:latin typeface="Calibri"/>
              </a:defRPr>
            </a:pPr>
            <a:r>
              <a:t>LAST ♯ + HALF STEP</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READ IT BACKWARD</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