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morning. Before a word of theory, two sounds: play the opening of Joy to the World, then Wayfaring Stranger. Ask what changed — the room will say darker, older, sadder. Point out that nobody needed the page to know that; they've been filing songs under major and minor their whole listening lives. This unit names the minor half of that filing system, and the drawer turns out to hold three things, not one. Make the week's promise now: by the end of the week, any minor key spelled three ways, relative told from parallel, and the form of a passage called by ear. And flag the milestone waiting at the end: all thirty keys.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it up and down before dissecting it, and sing it after on letter names. Ascending: B-natural and C-sharp, both raises in place, no lurch anywhere. Descending: C and B-flat, the signature restored, spelled exactly like natural minor. Trace the two moved notes with your finger in both directions so the symmetry lands visually. Then ask the checking question — did the key change at the top? — and let the room answer no together. This fence is the studio's the second session centerpiece in miniature: Wayfaring Stranger will wear this exact climbing gear, and their ears will catch it before their pencils do.</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before the vocabulary arrives. Have the room read the recipes aloud, one voice per line — it takes forty seconds and cements more than ten minutes of lecture. Stress the last line hardest: real melodies use harmonic at a cadence and melodic in a run four bars apart, so naming a form is always a statement about a passage, not about a whole song. This is also the moment to preview the assignment shape: five keys, each spelled three ways, then form-identification from described accidentals. Everything on this week's quiz is one of these five lines wearing a costume. Leave the slide up an extra beat; phones will photograph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seventh degree earns two names, and distance decides. A half step below the tonic, it leans, it pulls, it leads — leading tone. A whole step below, it strolls — subtonic. Natural minor's seventh is the subtonic; the raised seventh of harmonic and ascending melodic minor is the leading tone; major's seventh was a leading tone all along. Ground it in one key: in g minor, plain F is the subtonic and F-sharp is the leading tone — one address apart, two different jobs. Play D–C–D then D–C♯–D and have the room call the names on the sound alone. When a choir director says lean on the leading tone, this slide is what they mean.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Numbers were fine for unit 4; this unit needs the names, because subtonic versus leading tone can't even be said without them. Read the list once top to bottom, then quiz it backwards out of order — call a name, the room answers the number. Point out the architecture so it's memory instead of memorization: tonic at the center, dominant a fifth above, subdominant a fifth below, mediant and submediant sitting midway on each side, and the prefix sub always meaning under. These names are how trained musicians actually talk — the studio and every unit after this one uses them as working vocabulary, not trivia.</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Solfège catches up with everything the morning taught, and the tonic never moves: do is home in every key and every form. Natural minor sings do re me fa sol le te do — three lowered syllables, may, lay, tay. Now watch the display line do the whole unit in six characters: harmonic minor raises te to ti, the leading tone taking back its major syllable. Melodic ascending raises le to la and te to ti; the descent reverts to te and le. Sing all three forms on d minor right now, hands up on every syllable that moved — fists on ti, open hands on la. In Aural Skills I this same ladder gets sung again. Same morning, same syllables, sound attached.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Zoom out to the whole map. The circle from unit 4 didn't grow new keys — every stop on it just revealed a second tenant, so the room already knows this geography; they're re-labeling it. Drill the lookup move a few times: b minor's signature? Ask D major — two sharps. f minor? Ask A-flat major — four flats. Then the twins, which are pure unit 1 logic scaled up to whole keys: same sound, different spelling, and the choice matters because every accidental downstream depends on it. Close with the milestone, said plainly and worth applause: after this week they can spell all thirty keys. That is the entire tonal map, in their handwriting.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Ninety seconds of enrichment, clearly flagged: nothing on this slide is assessed, this week or ever in this course. Minor and major aren't the only seven-note arrangements — there's a family called the modes, and ear players usually live in two of them without the names. Dorian is the natural-minor sound with a raised sixth: minor but cooler, the color of a lot of rock and gospel-leaning jams and Scarborough Fair. Mixolydian is major with a lowered seventh: the loose, no-leading-tone major of countless rock and worship grooves. If anyone has ever vamped two chords and felt minor-but-sunnier, they've been living there. Unit 15 winks at these again when we read charts. Curiosity satisfied; back to the assessed world.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up the studio so the second session starts at full speed. One public-domain tune — Wayfaring Stranger, in d minor all morning — played three ways in scrambled order. Their job, in this exact sequence: hear which form, circle which note moved, then spell every form by hand, plus two transfer keys. Ears first, pencils second, the course's permanent order. Twenty points, graded in session, async make-up at full credit for anyone who misses the room. Remind them the tutorial is due before the studio because the studio builds directly on it — and that the session ends singing the new syllables the room will carry straight into Aural Skills in Aural Skills I.</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door to unit 6. All term they've been measuring distance in half steps and whole steps — honest units, but small ones, like measuring a road trip in inches. Next unit the measuring system grows up: every gap between two notes gets a full name, built from two independent measurements. And here's the pull: they already rank these distances by ear — they know a leap from a step, a wide gap from a narrow one, and this week they even met a dramatic stride that had to wait for its name. That name arrives in session 1. Read the chapter when it opens, and bring the same ears — they keep being the best equipment in the room.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Stay at the piano. Play a C major scale, then walk the same white keys from A to A and let it ring. Same seven notes, same empty signature — completely different home. Ask the room where the second scale wanted to rest; they'll hum an A without knowing why. That's the whole first idea of the unit arriving through their ears: the notes didn't change, the gravity did. Say the spine out loud — you already hear this; we're going to name what you already know — and tell them the name for what they just heard is coming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Name it: a minor is the relative minor of C major. Every key signature serves two keys — one major, one minor — same notes, different home base. Two ways to find the minor tenant, and they always agree: climb to the sixth degree of the major scale, or drop three half steps from the major tonic onto a new letter. Drill it fast and out loud: G major gives e minor, B-flat major gives g minor, E major gives c-sharp minor. Put the lowercase convention on the board now — capital C for major, small c for minor — because every chart and every quiz this term writes it that way.</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slide prevents the unit's most common error. Relatives share a signature and differ in home: C major and a minor. Parallels share a home and differ in signature: C major and c minor. Say the memory hook twice — relatives share DNA, parallels share an address — then make the room prove it on F major: relative is d minor, both one flat; parallel is f minor, four flats of its own. Play a C major vamp, then the same vamp in c minor, so parallel stops being a definition and becomes a sound: same bass note, entirely different weather. If they can say both pairs for one key, the quiz is already half won.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of the three forms, and the simplest recipe on the card: play exactly what the signature says, add nothing. Pattern W–H–W–W–H–W–W — same seven letters, half steps relocated, and that relocation is the color their ears caught in slide one. Point at the top of the scale before leaving this slide: the seventh sits a whole step below the tonic. Major's seventh leans into home from a half step below; natural minor's strolls in from a whole step. That relaxed seventh gets a name in two slides, and fixing its stroll is the entire reason the other two forms exist. Sound before symbol: play D to C to D, and let them feel no pull.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it, then show it — always that order. Eight notes, tonic to tonic, every letter exactly once; the B-flat is the signature doing its job, and nothing else is touched. Have the room sing it slowly on letter names while you point, and stop on the C at the top: whole step below D, no lean, no pull. This is d minor's resting state — the form the key signature will always describe. Everything the next two slides do is a renovation of this exact row, so keep it visible in their minds: one flat, seven letters, and a seventh that strolls home instead of leaning.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Play d natural minor up to C and stop — the room will feel the phrase hang. Now play C-sharp to D and watch shoulders drop: that's arrival. Harmonic minor is that one renovation: raise the seventh a half step, and only the seventh. Two rules ride with it, and both are quiz-famous. First, the raise is written as an accidental in the music every single time — it never joins the key signature, because the signature describes the key at rest. Second, spelling: the raised note keeps its letter, and raising an already-flat note makes a natural — c minor's B-flat lifts to plain B, never B-sharp. Say the hook: the signature tells you natural; the music tells you the rest.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note moved, and the room already heard why. Walk the spelling: identical to the last slide until the seventh, where C becomes C-sharp — an accidental in the music, signature untouched, letter kept. Now point at the new problem this fix created: B-flat up to C-sharp is three half steps in a single scale step, the widest stride in any scale they've met. Play it melodically and let them feel the lurch — dramatic, exotic, sometimes exactly right, and genuinely awkward to sing through mid-phrase. Name the tension honestly: harmonic minor fixed the cadence and broke the climb. The next form fixes the climb.</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Melodic minor is the two-way form, and the display line is the whole recipe. Going up, raise both the sixth and the seventh — lifting the sixth closes the three-half-step gap the last slide opened, so the climb to the tonic is smooth stairs the whole way. Coming down, cancel both raises and let the signature speak: a descending line has nothing to pull toward, so the climbing gear comes off. Head off the classic misconception right now, before the music slide: nothing changes key on the way down. Same key, same signature, same tonic, the entire time. The accidentals were serving one melodic purpose, and when the purpose ends, so do they.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MINOR,</a:t>
            </a:r>
          </a:p>
          <a:p>
            <a:pPr algn="ctr">
              <a:defRPr sz="6400" b="1">
                <a:solidFill>
                  <a:srgbClr val="FFFFFF"/>
                </a:solidFill>
                <a:latin typeface="Calibri"/>
              </a:defRPr>
            </a:pPr>
            <a:r>
              <a:t>THREE WAYS</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5</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hear this. We're going to name what you already know.</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d melodic minor — raised climbing, restored falling</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TWO-WAY SCALE</a:t>
            </a:r>
          </a:p>
        </p:txBody>
      </p:sp>
      <p:pic>
        <p:nvPicPr>
          <p:cNvPr id="4" name="Picture 3" descr="The d melodic minor scale ascending then descending on the treble staff. Ascending: D4, E4, F4, G4, A4, B natural 4, C-sharp 5, D5, with both the sixth and seventh raised. Descending: D5, C5, B-flat 4, A4, G4, F4, E4, D4 — the raises canceled, spelled like natural minor."/>
          <p:cNvPicPr>
            <a:picLocks noChangeAspect="1"/>
          </p:cNvPicPr>
          <p:nvPr/>
        </p:nvPicPr>
        <p:blipFill>
          <a:blip r:embed="rId2"/>
          <a:stretch>
            <a:fillRect/>
          </a:stretch>
        </p:blipFill>
        <p:spPr>
          <a:xfrm>
            <a:off x="1295247" y="2011680"/>
            <a:ext cx="9601200" cy="2143779"/>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B♮ and C♯ on the way up; C and B♭ on the way down. One key throughout.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One key, three recipes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WEEK'S MAP</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Natural — exactly the key signature. Nothing added, nothing raised.</a:t>
            </a:r>
          </a:p>
          <a:p>
            <a:pPr>
              <a:spcAft>
                <a:spcPts val="1000"/>
              </a:spcAft>
              <a:defRPr sz="2000">
                <a:solidFill>
                  <a:srgbClr val="1E2761"/>
                </a:solidFill>
                <a:latin typeface="Calibri"/>
              </a:defRPr>
            </a:pPr>
            <a:r>
              <a:t>•  Harmonic — raise ^7 one half step, both directions, always as an accidental.</a:t>
            </a:r>
          </a:p>
          <a:p>
            <a:pPr>
              <a:spcAft>
                <a:spcPts val="1000"/>
              </a:spcAft>
              <a:defRPr sz="2000">
                <a:solidFill>
                  <a:srgbClr val="1E2761"/>
                </a:solidFill>
                <a:latin typeface="Calibri"/>
              </a:defRPr>
            </a:pPr>
            <a:r>
              <a:t>•  Melodic, ascending — raise ^6 and ^7 to smooth the climb to the tonic.</a:t>
            </a:r>
          </a:p>
          <a:p>
            <a:pPr>
              <a:spcAft>
                <a:spcPts val="1000"/>
              </a:spcAft>
              <a:defRPr sz="2000">
                <a:solidFill>
                  <a:srgbClr val="1E2761"/>
                </a:solidFill>
                <a:latin typeface="Calibri"/>
              </a:defRPr>
            </a:pPr>
            <a:r>
              <a:t>•  Melodic, descending — cancel the raises; the signature speaks again.</a:t>
            </a:r>
          </a:p>
          <a:p>
            <a:pPr>
              <a:spcAft>
                <a:spcPts val="1000"/>
              </a:spcAft>
              <a:defRPr sz="2000">
                <a:solidFill>
                  <a:srgbClr val="1E2761"/>
                </a:solidFill>
                <a:latin typeface="Calibri"/>
              </a:defRPr>
            </a:pPr>
            <a:r>
              <a:t>•  Real tunes mix all three, phrase by phrase — the form is a tool, not a cage.</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SUBTONIC</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NAMES FOR ONE DEGREE</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LEADING</a:t>
            </a:r>
          </a:p>
          <a:p>
            <a:pPr algn="ctr">
              <a:defRPr sz="8000" b="1" i="0">
                <a:solidFill>
                  <a:srgbClr val="FFFFFF"/>
                </a:solidFill>
                <a:latin typeface="Calibri"/>
              </a:defRPr>
            </a:pPr>
            <a:r>
              <a:t>TONE</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seven degrees, named</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NAMES, NOT JUST NUMBERS</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^1 tonic — home, the key's namesake</a:t>
            </a:r>
          </a:p>
          <a:p>
            <a:pPr>
              <a:spcAft>
                <a:spcPts val="1000"/>
              </a:spcAft>
              <a:defRPr sz="2000">
                <a:solidFill>
                  <a:srgbClr val="1E2761"/>
                </a:solidFill>
                <a:latin typeface="Calibri"/>
              </a:defRPr>
            </a:pPr>
            <a:r>
              <a:t>•  ^2 supertonic — the step above home</a:t>
            </a:r>
          </a:p>
          <a:p>
            <a:pPr>
              <a:spcAft>
                <a:spcPts val="1000"/>
              </a:spcAft>
              <a:defRPr sz="2000">
                <a:solidFill>
                  <a:srgbClr val="1E2761"/>
                </a:solidFill>
                <a:latin typeface="Calibri"/>
              </a:defRPr>
            </a:pPr>
            <a:r>
              <a:t>•  ^3 mediant — midway to the dominant</a:t>
            </a:r>
          </a:p>
          <a:p>
            <a:pPr>
              <a:spcAft>
                <a:spcPts val="1000"/>
              </a:spcAft>
              <a:defRPr sz="2000">
                <a:solidFill>
                  <a:srgbClr val="1E2761"/>
                </a:solidFill>
                <a:latin typeface="Calibri"/>
              </a:defRPr>
            </a:pPr>
            <a:r>
              <a:t>•  ^4 subdominant — the dominant's mirror below</a:t>
            </a:r>
          </a:p>
          <a:p>
            <a:pPr>
              <a:spcAft>
                <a:spcPts val="1000"/>
              </a:spcAft>
              <a:defRPr sz="2000">
                <a:solidFill>
                  <a:srgbClr val="1E2761"/>
                </a:solidFill>
                <a:latin typeface="Calibri"/>
              </a:defRPr>
            </a:pPr>
            <a:r>
              <a:t>•  ^5 dominant — the tonic's strongest partner</a:t>
            </a:r>
          </a:p>
          <a:p>
            <a:pPr>
              <a:spcAft>
                <a:spcPts val="1000"/>
              </a:spcAft>
              <a:defRPr sz="2000">
                <a:solidFill>
                  <a:srgbClr val="1E2761"/>
                </a:solidFill>
                <a:latin typeface="Calibri"/>
              </a:defRPr>
            </a:pPr>
            <a:r>
              <a:t>•  ^6 submediant — midway down to the subdominant</a:t>
            </a:r>
          </a:p>
          <a:p>
            <a:pPr>
              <a:spcAft>
                <a:spcPts val="1000"/>
              </a:spcAft>
              <a:defRPr sz="2000">
                <a:solidFill>
                  <a:srgbClr val="1E2761"/>
                </a:solidFill>
                <a:latin typeface="Calibri"/>
              </a:defRPr>
            </a:pPr>
            <a:r>
              <a:t>•  ^7 leading tone at a half step — subtonic at a whole step</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LE → LA · TE → TI</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SING IT IN MINOR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whole minor map — and three twins</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FIFTEEN MINOR KEYS</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Every major signature has a minor tenant: fifteen minor keys, no sharps to seven, no flats to seven.</a:t>
            </a:r>
          </a:p>
          <a:p>
            <a:pPr>
              <a:spcAft>
                <a:spcPts val="1000"/>
              </a:spcAft>
              <a:defRPr sz="2000">
                <a:solidFill>
                  <a:srgbClr val="1E2761"/>
                </a:solidFill>
                <a:latin typeface="Calibri"/>
              </a:defRPr>
            </a:pPr>
            <a:r>
              <a:t>•  To find any minor signature, ask its relative major — c♯ minor borrows E major's four sharps.</a:t>
            </a:r>
          </a:p>
          <a:p>
            <a:pPr>
              <a:spcAft>
                <a:spcPts val="1000"/>
              </a:spcAft>
              <a:defRPr sz="2000">
                <a:solidFill>
                  <a:srgbClr val="1E2761"/>
                </a:solidFill>
                <a:latin typeface="Calibri"/>
              </a:defRPr>
            </a:pPr>
            <a:r>
              <a:t>•  Three enharmonic twin pairs: g♯/a♭ · d♯/e♭ · a♯/b♭.</a:t>
            </a:r>
          </a:p>
          <a:p>
            <a:pPr>
              <a:spcAft>
                <a:spcPts val="1000"/>
              </a:spcAft>
              <a:defRPr sz="2000">
                <a:solidFill>
                  <a:srgbClr val="1E2761"/>
                </a:solidFill>
                <a:latin typeface="Calibri"/>
              </a:defRPr>
            </a:pPr>
            <a:r>
              <a:t>•  Twins sound identical and spell entirely differently — g♯ minor wears five sharps, a♭ minor wears seven flats.</a:t>
            </a:r>
          </a:p>
          <a:p>
            <a:pPr>
              <a:spcAft>
                <a:spcPts val="1000"/>
              </a:spcAft>
              <a:defRPr sz="2000">
                <a:solidFill>
                  <a:srgbClr val="1E2761"/>
                </a:solidFill>
                <a:latin typeface="Calibri"/>
              </a:defRPr>
            </a:pPr>
            <a:r>
              <a:t>•  Enharmonic means sounds-alike. It has never meant equals, and it doesn't start now.</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DORIAN</a:t>
            </a:r>
          </a:p>
          <a:p>
            <a:pPr algn="ctr">
              <a:defRPr sz="6400" b="1">
                <a:solidFill>
                  <a:srgbClr val="FFFFFF"/>
                </a:solidFill>
                <a:latin typeface="Calibri"/>
              </a:defRPr>
            </a:pPr>
            <a:r>
              <a:t>&amp; FRIENDS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FOR THE CURIOUS — NOT ON ANY TEST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THREE MINORS,</a:t>
            </a:r>
          </a:p>
          <a:p>
            <a:pPr algn="ctr">
              <a:defRPr sz="6400" b="1">
                <a:solidFill>
                  <a:srgbClr val="FFFFFF"/>
                </a:solidFill>
                <a:latin typeface="Calibri"/>
              </a:defRPr>
            </a:pPr>
            <a:r>
              <a:t>ONE TUNE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STUDIO</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INTERVALS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LISTEN.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BEFORE ANY NAMES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RELATIVE</a:t>
            </a:r>
          </a:p>
          <a:p>
            <a:pPr algn="ctr">
              <a:defRPr sz="8000" b="1">
                <a:solidFill>
                  <a:srgbClr val="FFFFFF"/>
                </a:solidFill>
                <a:latin typeface="Calibri"/>
              </a:defRPr>
            </a:pPr>
            <a:r>
              <a:t>MINOR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ONE SIGNATURE, TWO HOMES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RELATIVE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RELATIONSHIPS, TWO JOBS</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PARALLEL</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8000" b="1">
                <a:solidFill>
                  <a:srgbClr val="FFFFFF"/>
                </a:solidFill>
                <a:latin typeface="Calibri"/>
              </a:defRPr>
            </a:pPr>
            <a:r>
              <a:t>NATURAL</a:t>
            </a:r>
          </a:p>
          <a:p>
            <a:pPr algn="ctr">
              <a:defRPr sz="8000" b="1">
                <a:solidFill>
                  <a:srgbClr val="FFFFFF"/>
                </a:solidFill>
                <a:latin typeface="Calibri"/>
              </a:defRPr>
            </a:pPr>
            <a:r>
              <a:t>MINOR</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SIGNATURE'S OWN FORM</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d natural minor — the signature only</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HEAR IT, THEN SEE IT</a:t>
            </a:r>
          </a:p>
        </p:txBody>
      </p:sp>
      <p:pic>
        <p:nvPicPr>
          <p:cNvPr id="4" name="Picture 3" descr="The d natural minor scale ascending one octave on the treble staff: D4, E4, F4, G4, A4, B-flat 4, C5, D5. The B-flat comes from the one-flat key signature; no other accidental appears."/>
          <p:cNvPicPr>
            <a:picLocks noChangeAspect="1"/>
          </p:cNvPicPr>
          <p:nvPr/>
        </p:nvPicPr>
        <p:blipFill>
          <a:blip r:embed="rId2"/>
          <a:stretch>
            <a:fillRect/>
          </a:stretch>
        </p:blipFill>
        <p:spPr>
          <a:xfrm>
            <a:off x="1406617" y="2011680"/>
            <a:ext cx="937846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One flat in the signature, and not a single accidental in the music — the floor plan as built.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RAISE THE</a:t>
            </a:r>
          </a:p>
          <a:p>
            <a:pPr algn="ctr">
              <a:defRPr sz="6400" b="1">
                <a:solidFill>
                  <a:srgbClr val="FFFFFF"/>
                </a:solidFill>
                <a:latin typeface="Calibri"/>
              </a:defRPr>
            </a:pPr>
            <a:r>
              <a:t>SEVENTH</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PULL TO DO</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868680"/>
            <a:ext cx="10908792" cy="731520"/>
          </a:xfrm>
        </p:spPr>
        <p:txBody>
          <a:bodyPr wrap="square" anchor="ctr"/>
          <a:lstStyle/>
          <a:p>
            <a:pPr algn="l">
              <a:defRPr sz="2600" b="1">
                <a:solidFill>
                  <a:srgbClr val="1E2761"/>
                </a:solidFill>
                <a:latin typeface="Calibri"/>
              </a:defRPr>
            </a:pPr>
            <a:r>
              <a:t>d harmonic minor — C♯ from the music, not the signature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ONE NOTE MOVED</a:t>
            </a:r>
          </a:p>
        </p:txBody>
      </p:sp>
      <p:pic>
        <p:nvPicPr>
          <p:cNvPr id="4" name="Picture 3" descr="The d harmonic minor scale ascending one octave on the treble staff: D4, E4, F4, G4, A4, B-flat 4, C-sharp 5, D5. The C-sharp is written as an accidental; the key signature still shows only one flat."/>
          <p:cNvPicPr>
            <a:picLocks noChangeAspect="1"/>
          </p:cNvPicPr>
          <p:nvPr/>
        </p:nvPicPr>
        <p:blipFill>
          <a:blip r:embed="rId2"/>
          <a:stretch>
            <a:fillRect/>
          </a:stretch>
        </p:blipFill>
        <p:spPr>
          <a:xfrm>
            <a:off x="1406617" y="2011680"/>
            <a:ext cx="9378461"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Same key, same signature — one accidental doing one job: leaning on the tonic.</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UP: RAISE 6 + 7</a:t>
            </a:r>
          </a:p>
          <a:p>
            <a:pPr algn="ctr">
              <a:defRPr sz="5000" b="1">
                <a:solidFill>
                  <a:srgbClr val="FFFFFF"/>
                </a:solidFill>
                <a:latin typeface="Calibri"/>
              </a:defRPr>
            </a:pPr>
            <a:r>
              <a:t>DOWN: LET GO</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SMOOTH THE CLIMB</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