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7"/>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Lst>
  <p:sldSz cx="12191695"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notesMaster" Target="notesMasters/notesMaster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 Id="rId19" Type="http://schemas.openxmlformats.org/officeDocument/2006/relationships/slide" Target="slides/slide12.xml"/><Relationship Id="rId20" Type="http://schemas.openxmlformats.org/officeDocument/2006/relationships/slide" Target="slides/slide13.xml"/><Relationship Id="rId21" Type="http://schemas.openxmlformats.org/officeDocument/2006/relationships/slide" Target="slides/slide14.xml"/><Relationship Id="rId22" Type="http://schemas.openxmlformats.org/officeDocument/2006/relationships/slide" Target="slides/slide1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p="http://schemas.openxmlformats.org/presentationml/2006/main" xmlns:r="http://schemas.openxmlformats.org/officeDocument/2006/relationships">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F89C1C7-3DCD-1040-A9CF-14679D8B5DDD}" type="datetimeFigureOut">
              <a:rPr lang="en-US" smtClean="0"/>
              <a:t>10/17/16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B5E49A5-4136-284D-997B-48E1D791AD67}" type="slidenum">
              <a:rPr lang="en-US" smtClean="0"/>
              <a:t>‹#›</a:t>
            </a:fld>
            <a:endParaRPr lang="en-US"/>
          </a:p>
        </p:txBody>
      </p:sp>
    </p:spTree>
    <p:extLst>
      <p:ext uri="{BB962C8B-B14F-4D97-AF65-F5344CB8AC3E}">
        <p14:creationId xmlns:p14="http://schemas.microsoft.com/office/powerpoint/2010/main" val="2623252185"/>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Good morning. Start with the claim on the slide, because this unit proves it fast: every distance between two notes — every leap you've ever sung, every harmony you've ever tuned — already lives in your ear. Today those distances get names. Intervals are the load-bearing unit of this whole course: after the midterm, chords are stacks of intervals, harmony is intervals moving, and transcription is interval arithmetic at speed. The good news is the system is small — two rulers and two families — and the ear half of the job is the half this room already owns. Ground rules stand: sound first, questions always, the second session is for doing.</a:t>
            </a:r>
          </a:p>
        </p:txBody>
      </p:sp>
      <p:sp>
        <p:nvSpPr>
          <p:cNvPr id="4" name="Slide Number Placeholder 3"/>
          <p:cNvSpPr>
            <a:spLocks noGrp="1"/>
          </p:cNvSpPr>
          <p:nvPr>
            <p:ph type="sldNum" idx="5" sz="quarter"/>
          </p:nvPr>
        </p:nvSpPr>
        <p:spPr/>
      </p:sp>
    </p:spTree>
  </p:cSld>
  <p:clrMapOvr>
    <a:masterClrMapping/>
  </p:clrMapOvr>
</p:notes>
</file>

<file path=ppt/notesSlides/notesSlide1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Inversion: move the bottom note up an octave and the pair trades places. C4 up to A4 is a major sixth; put the C on top — A4 up to C5 — and what's left is a minor third. Play both so the room hears that the flip is a real, different gap. Two rules govern every flip, and the next slide posts them, but let them discover the first one here: six flipped into three. Ask what six plus three makes, then try two and seven, four and five. Nine every time — because the note you split the octave on gets counted by both halves. Fence posts again.</a:t>
            </a:r>
          </a:p>
        </p:txBody>
      </p:sp>
      <p:sp>
        <p:nvSpPr>
          <p:cNvPr id="4" name="Slide Number Placeholder 3"/>
          <p:cNvSpPr>
            <a:spLocks noGrp="1"/>
          </p:cNvSpPr>
          <p:nvPr>
            <p:ph type="sldNum" idx="5" sz="quarter"/>
          </p:nvPr>
        </p:nvSpPr>
        <p:spPr/>
      </p:sp>
    </p:spTree>
  </p:cSld>
  <p:clrMapOvr>
    <a:masterClrMapping/>
  </p:clrMapOvr>
</p:notes>
</file>

<file path=ppt/notesSlides/notesSlide1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Rule one: sizes sum to nine. Seconds flip to sevenths, thirds to sixths, fourths to fifths, unisons to octaves. Rule two: qualities trade partners — major with minor, augmented with diminished, and perfect with itself. A perfect fourth flips to a perfect fifth, still perfect; that self-matching is part of why the family earned the name. Run the drill: invert M2 — m7. Invert m7 — M2. Invert A2 — d7. Invert P5 — P4, and if anyone's inversion of a perfect interval comes out un-perfect, the sizes got miscounted somewhere. Two uses for this: it's a self-check on any answer, and it's the shortcut for spelling downward — next slide.</a:t>
            </a:r>
          </a:p>
        </p:txBody>
      </p:sp>
      <p:sp>
        <p:nvSpPr>
          <p:cNvPr id="4" name="Slide Number Placeholder 3"/>
          <p:cNvSpPr>
            <a:spLocks noGrp="1"/>
          </p:cNvSpPr>
          <p:nvPr>
            <p:ph type="sldNum" idx="5" sz="quarter"/>
          </p:nvPr>
        </p:nvSpPr>
        <p:spPr/>
      </p:sp>
    </p:spTree>
  </p:cSld>
  <p:clrMapOvr>
    <a:masterClrMapping/>
  </p:clrMapOvr>
</p:notes>
</file>

<file path=ppt/notesSlides/notesSlide1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gig points down as often as up — 'sing a third below the melody' is a below problem. Method one: run both rulers downward. Letters first: C, B, A — the answer is committed to being an A-something before any counting of half steps. Four half steps down from C5 lands on the key A-flat shares with G-sharp — and the letters already chose: A-flat 4, never G-sharp 4. Method two: go up the inversion and drop an octave — a minor sixth above C5 is A-flat 5; drop it: A-flat 4. Same answer, always. Two traps to post on the board: the letter trap, and the octave number dropping when you cross B on the way down.</a:t>
            </a:r>
          </a:p>
        </p:txBody>
      </p:sp>
      <p:sp>
        <p:nvSpPr>
          <p:cNvPr id="4" name="Slide Number Placeholder 3"/>
          <p:cNvSpPr>
            <a:spLocks noGrp="1"/>
          </p:cNvSpPr>
          <p:nvPr>
            <p:ph type="sldNum" idx="5" sz="quarter"/>
          </p:nvPr>
        </p:nvSpPr>
        <p:spPr/>
      </p:sp>
    </p:spTree>
  </p:cSld>
  <p:clrMapOvr>
    <a:masterClrMapping/>
  </p:clrMapOvr>
</p:notes>
</file>

<file path=ppt/notesSlides/notesSlide1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Close the teaching day on the payoff, concretely. Learning a tune by ear stops being note-fishing: catch that the hook leaps a fifth and your hand goes there first try, in any key. When the worship leader says 'sing a third below the melody,' you now know that's a spelling question with a real answer per note, and you can write the harmony line before you sing it — tuning a part instead of hunting for one. And the band group chat gets exact: 'the chorus jumps a P5 off the D' hands four people the whole move in nine characters. The studio banks all of it in songs they already carry.</a:t>
            </a:r>
          </a:p>
        </p:txBody>
      </p:sp>
      <p:sp>
        <p:nvSpPr>
          <p:cNvPr id="4" name="Slide Number Placeholder 3"/>
          <p:cNvSpPr>
            <a:spLocks noGrp="1"/>
          </p:cNvSpPr>
          <p:nvPr>
            <p:ph type="sldNum" idx="5" sz="quarter"/>
          </p:nvPr>
        </p:nvSpPr>
        <p:spPr/>
      </p:sp>
    </p:spTree>
  </p:cSld>
  <p:clrMapOvr>
    <a:masterClrMapping/>
  </p:clrMapOvr>
</p:notes>
</file>

<file path=ppt/notesSlides/notesSlide1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Walk the list — same weekly shape as always, two deadlines: tutorial before the studio, everything else at week's end. Flag the tutorial's promotion out loud: from this unit on there's no vetted answer sheet; they audit the AI with their own two-ruler arithmetic, and intervals are the topic chatbots botch most, so the hunting is excellent. Then the launch line: the whole midterm support family opens with the second session — two weeks early, on purpose, because midterm week has exactly one class meeting. exam week takes its the second session. The ask this week is small: open the practice exam once this weekend and see where you stand. Zero points, unlimited attempts, no excuse not to peek.</a:t>
            </a:r>
          </a:p>
        </p:txBody>
      </p:sp>
      <p:sp>
        <p:nvSpPr>
          <p:cNvPr id="4" name="Slide Number Placeholder 3"/>
          <p:cNvSpPr>
            <a:spLocks noGrp="1"/>
          </p:cNvSpPr>
          <p:nvPr>
            <p:ph type="sldNum" idx="5" sz="quarter"/>
          </p:nvPr>
        </p:nvSpPr>
        <p:spPr/>
      </p:sp>
    </p:spTree>
  </p:cSld>
  <p:clrMapOvr>
    <a:masterClrMapping/>
  </p:clrMapOvr>
</p:notes>
</file>

<file path=ppt/notesSlides/notesSlide1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Send them out with the tease. This week the gaps got names — up to an octave, both directions, flippable. Next unit the system stretches: gaps bigger than an octave turn out to be old friends in disguise, one famous sound turns out to legally own two different names — the pair everyone's been circling since E-sharp — and interval arithmetic becomes a transcription machine: we'll race the clock pulling a real melody out of the air with it, and measure the room against its week-one self. Between now and then: chapter, tutorial before the studio, and bring instruments to the studio — the studio starts with singing, not with staff paper. See you in this class.</a:t>
            </a:r>
          </a:p>
        </p:txBody>
      </p:sp>
      <p:sp>
        <p:nvSpPr>
          <p:cNvPr id="4" name="Slide Number Placeholder 3"/>
          <p:cNvSpPr>
            <a:spLocks noGrp="1"/>
          </p:cNvSpPr>
          <p:nvPr>
            <p:ph type="sldNum" idx="5" sz="quarter"/>
          </p:nvPr>
        </p:nvSpPr>
        <p:spPr/>
      </p:sp>
    </p:spTree>
  </p:cSld>
  <p:clrMapOvr>
    <a:masterClrMapping/>
  </p:clrMapOvr>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Sing the Twinkle opening with the room and stop after the leap. Then sing the first two notes of Amazing Grace — 'A-ma.' Ask which jump was bigger. Every hand knows: Twinkle's. Point at what just happened: the room measured and compared two musical distances with zero vocabulary. That's real measurement — it's how they harmonize, how they catch a wrong note. What's missing is only the filing system. Make the promise for the week: by the end of the week, any gap they can hear, they can name — and any name someone hands them, they can spell in notes, upward or downward. Ear first, name second. Always that order.</a:t>
            </a:r>
          </a:p>
        </p:txBody>
      </p:sp>
      <p:sp>
        <p:nvSpPr>
          <p:cNvPr id="4" name="Slide Number Placeholder 3"/>
          <p:cNvSpPr>
            <a:spLocks noGrp="1"/>
          </p:cNvSpPr>
          <p:nvPr>
            <p:ph type="sldNum" idx="5" sz="quarter"/>
          </p:nvPr>
        </p:nvSpPr>
        <p:spPr/>
      </p:sp>
    </p:spTree>
  </p:cSld>
  <p:clrMapOvr>
    <a:masterClrMapping/>
  </p:clrMapOvr>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Here's the whole system on one slide. An interval's full name has two parts, like a first and last name: quality, then size — major third, perfect fifth. Each part comes from its own ruler. Size comes from counting letter names on the page. Quality comes from counting half steps on the keyboard. Two different rulers, used in strict order, and the second one never overrules the first. Say that twice, because every error this unit — every error their chatbot will make this week — comes from using one ruler to do the other ruler's job. The next four slides are just these two rulers, one at a time.</a:t>
            </a:r>
          </a:p>
        </p:txBody>
      </p:sp>
      <p:sp>
        <p:nvSpPr>
          <p:cNvPr id="4" name="Slide Number Placeholder 3"/>
          <p:cNvSpPr>
            <a:spLocks noGrp="1"/>
          </p:cNvSpPr>
          <p:nvPr>
            <p:ph type="sldNum" idx="5" sz="quarter"/>
          </p:nvPr>
        </p:nvSpPr>
        <p:spPr/>
      </p:sp>
    </p:spTree>
  </p:cSld>
  <p:clrMapOvr>
    <a:masterClrMapping/>
  </p:clrMapOvr>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Size is a letter count, both ends included. C up to A: say the letters aloud with the room — C, D, E, F, G, A — six letters, so it's a sixth. Fence posts, not gaps: students who get five counted the spaces between letters instead of the letters themselves. Drill a few fast: F up to D? G up to E? E up to B? Then land the strange, crucial fact: accidentals are invisible to this ruler. C to E is a third. C to E-flat is a third. C to E-sharp is a third. The letters decide the size, and nothing about sound can overrule them. Hold that thought — it detonates in three slides.</a:t>
            </a:r>
          </a:p>
        </p:txBody>
      </p:sp>
      <p:sp>
        <p:nvSpPr>
          <p:cNvPr id="4" name="Slide Number Placeholder 3"/>
          <p:cNvSpPr>
            <a:spLocks noGrp="1"/>
          </p:cNvSpPr>
          <p:nvPr>
            <p:ph type="sldNum" idx="5" sz="quarter"/>
          </p:nvPr>
        </p:nvSpPr>
        <p:spPr/>
      </p:sp>
    </p:spTree>
  </p:cSld>
  <p:clrMapOvr>
    <a:masterClrMapping/>
  </p:clrMapOvr>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Play both pairs before showing the slide — always sound before symbol. The room hears two different colors: brighter, then darker. Now the page: both intervals span C to E, three letters, so both are thirds — the letter ruler can't tell them apart. That's the second ruler's job. Four half steps makes the major third; three makes the minor third. Same size, different quality, and now the full names: M3, m3 — capital M and small m, typed exactly that way in every quiz and AI session this week. The ear heard the difference first; the half-step count just gave the difference its name.</a:t>
            </a:r>
          </a:p>
        </p:txBody>
      </p:sp>
      <p:sp>
        <p:nvSpPr>
          <p:cNvPr id="4" name="Slide Number Placeholder 3"/>
          <p:cNvSpPr>
            <a:spLocks noGrp="1"/>
          </p:cNvSpPr>
          <p:nvPr>
            <p:ph type="sldNum" idx="5" sz="quarter"/>
          </p:nvPr>
        </p:nvSpPr>
        <p:spPr/>
      </p:sp>
    </p:spTree>
  </p:cSld>
  <p:clrMapOvr>
    <a:masterClrMapping/>
  </p:clrMapOvr>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Walk the two families slowly. Unisons, fourths, fifths, and octaves take perfect — their ladder runs diminished, perfect, augmented. Seconds, thirds, sixths, and sevenths never take perfect — they run diminished, minor, major, augmented. The quality moves one half step per rung while the letters stay frozen; that's the key mental picture. Then the enforcement rule: a name that mixes families — major fourth, perfect seventh — isn't a rare interval, it's a spelling error, the theory equivalent of 'a square circle.' Quiz distractors and chatbots both love those fake names. When the room can say which family a sixth belongs to without hesitating, move on.</a:t>
            </a:r>
          </a:p>
        </p:txBody>
      </p:sp>
      <p:sp>
        <p:nvSpPr>
          <p:cNvPr id="4" name="Slide Number Placeholder 3"/>
          <p:cNvSpPr>
            <a:spLocks noGrp="1"/>
          </p:cNvSpPr>
          <p:nvPr>
            <p:ph type="sldNum" idx="5" sz="quarter"/>
          </p:nvPr>
        </p:nvSpPr>
        <p:spPr/>
      </p:sp>
    </p:spTree>
  </p:cSld>
  <p:clrMapOvr>
    <a:masterClrMapping/>
  </p:clrMapOvr>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Spring it exactly like this. Write C4 and E-sharp-4, count keys out loud with the room — C-sharp, D, D-sharp, E, E-sharp: five half steps — and say, with full confidence, 'five half steps is a perfect fourth, so this is a P4.' Let them sit in it. Somebody will squirm; that squirm is the letter ruler waking up. This is the single most famous interval error in the world, and every chatbot on earth commits it, because counting keys is the lazy ruler. Don't resolve it yet — ask the room which ruler goes first, and let the next slide show the answer on the staff.</a:t>
            </a:r>
          </a:p>
        </p:txBody>
      </p:sp>
      <p:sp>
        <p:nvSpPr>
          <p:cNvPr id="4" name="Slide Number Placeholder 3"/>
          <p:cNvSpPr>
            <a:spLocks noGrp="1"/>
          </p:cNvSpPr>
          <p:nvPr>
            <p:ph type="sldNum" idx="5" sz="quarter"/>
          </p:nvPr>
        </p:nvSpPr>
        <p:spPr/>
      </p:sp>
    </p:spTree>
  </p:cSld>
  <p:clrMapOvr>
    <a:masterClrMapping/>
  </p:clrMapOvr>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Here's the resolution. C to E-sharp: the letters are C-D-E — three. It is a third, and no half-step count can ever make it any kind of fourth, because size comes from the page. Five half steps on a third-sized frame is one wider than major: an augmented third, A3. Next to it, C4 to F4 — four letters, five half steps — the genuine perfect fourth. Same piano keys, same sound, two different written intervals: E-sharp and F are unit 1's enharmonic twins, one level up. 'Sounds alike, never equals' now applies to intervals. Tell them their tutorial audit hunts exactly this error — with their own arithmetic, no answer sheet.</a:t>
            </a:r>
          </a:p>
        </p:txBody>
      </p:sp>
      <p:sp>
        <p:nvSpPr>
          <p:cNvPr id="4" name="Slide Number Placeholder 3"/>
          <p:cNvSpPr>
            <a:spLocks noGrp="1"/>
          </p:cNvSpPr>
          <p:nvPr>
            <p:ph type="sldNum" idx="5" sz="quarter"/>
          </p:nvPr>
        </p:nvSpPr>
        <p:spPr/>
      </p:sp>
    </p:spTree>
  </p:cSld>
  <p:clrMapOvr>
    <a:masterClrMapping/>
  </p:clrMapOvr>
</p:notes>
</file>

<file path=ppt/notesSlides/notesSlide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Now pay off unit 4. Measure from the tonic of any major scale up to each degree and the results are always major or perfect: major second, major third, perfect fourth, perfect fifth, major sixth, major seventh, perfect octave. Sing it in solfège — do up to fa, do up to sol — because in Aural Skills I this exact ladder gets sung the same week. Then hand them the machine: to spell a major or perfect interval above any note, treat that note as do and walk its scale. Minor? Spell the major version and lower the top a half step, keeping the letter. Everything they drilled in unit 4 just became an interval-spelling engine.</a:t>
            </a:r>
          </a:p>
        </p:txBody>
      </p:sp>
      <p:sp>
        <p:nvSpPr>
          <p:cNvPr id="4" name="Slide Number Placeholder 3"/>
          <p:cNvSpPr>
            <a:spLocks noGrp="1"/>
          </p:cNvSpPr>
          <p:nvPr>
            <p:ph type="sldNum" idx="5" sz="quarter"/>
          </p:nvPr>
        </p:nvSpPr>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png"/><Relationship Id="rId3"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2.png"/><Relationship Id="rId3"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9.xml"/></Relationships>
</file>

<file path=ppt/slides/slide1.xml><?xml version="1.0" encoding="utf-8"?>
<p:sld xmlns:a="http://schemas.openxmlformats.org/drawingml/2006/main" xmlns:p="http://schemas.openxmlformats.org/presentationml/2006/main" xmlns:r="http://schemas.openxmlformats.org/officeDocument/2006/relationships">
  <p:cSld>
    <p:bg>
      <p:bgPr>
        <a:solidFill>
          <a:srgbClr val="1E2761"/>
        </a:solidFill>
        <a:effectLst/>
      </p:bgPr>
    </p:bg>
    <p:spTree>
      <p:nvGrpSpPr>
        <p:cNvPr id="1" name=""/>
        <p:cNvGrpSpPr/>
        <p:nvPr/>
      </p:nvGrpSpPr>
      <p:grpSpPr/>
      <p:sp>
        <p:nvSpPr>
          <p:cNvPr id="2" name="Title 1"/>
          <p:cNvSpPr>
            <a:spLocks noGrp="1"/>
          </p:cNvSpPr>
          <p:nvPr>
            <p:ph type="title"/>
          </p:nvPr>
        </p:nvSpPr>
        <p:spPr>
          <a:xfrm>
            <a:off x="640080" y="2331720"/>
            <a:ext cx="10908792" cy="1737360"/>
          </a:xfrm>
        </p:spPr>
        <p:txBody>
          <a:bodyPr wrap="square" anchor="ctr"/>
          <a:lstStyle/>
          <a:p>
            <a:pPr algn="ctr">
              <a:defRPr sz="6400" b="1">
                <a:solidFill>
                  <a:srgbClr val="FFFFFF"/>
                </a:solidFill>
                <a:latin typeface="Calibri"/>
              </a:defRPr>
            </a:pPr>
            <a:r>
              <a:t>INTERVALS I</a:t>
            </a:r>
          </a:p>
        </p:txBody>
      </p:sp>
      <p:sp>
        <p:nvSpPr>
          <p:cNvPr id="3" name="TextBox 2"/>
          <p:cNvSpPr txBox="1"/>
          <p:nvPr/>
        </p:nvSpPr>
        <p:spPr>
          <a:xfrm>
            <a:off x="640080" y="1828800"/>
            <a:ext cx="10908792" cy="457200"/>
          </a:xfrm>
          <a:prstGeom prst="rect">
            <a:avLst/>
          </a:prstGeom>
          <a:noFill/>
        </p:spPr>
        <p:txBody>
          <a:bodyPr wrap="square">
            <a:spAutoFit/>
          </a:bodyPr>
          <a:lstStyle/>
          <a:p>
            <a:pPr algn="ctr">
              <a:defRPr sz="1500" b="1" i="0">
                <a:solidFill>
                  <a:srgbClr val="9BA7D4"/>
                </a:solidFill>
                <a:latin typeface="Calibri"/>
              </a:defRPr>
            </a:pPr>
            <a:r>
              <a:rPr spc="300"/>
              <a:t>UNIT 6</a:t>
            </a:r>
          </a:p>
        </p:txBody>
      </p:sp>
      <p:sp>
        <p:nvSpPr>
          <p:cNvPr id="4" name="TextBox 3"/>
          <p:cNvSpPr txBox="1"/>
          <p:nvPr/>
        </p:nvSpPr>
        <p:spPr>
          <a:xfrm>
            <a:off x="1097280" y="4297680"/>
            <a:ext cx="9994392" cy="914400"/>
          </a:xfrm>
          <a:prstGeom prst="rect">
            <a:avLst/>
          </a:prstGeom>
          <a:noFill/>
        </p:spPr>
        <p:txBody>
          <a:bodyPr wrap="square">
            <a:spAutoFit/>
          </a:bodyPr>
          <a:lstStyle/>
          <a:p>
            <a:pPr algn="ctr">
              <a:defRPr sz="2000" b="0" i="1">
                <a:solidFill>
                  <a:srgbClr val="9BA7D4"/>
                </a:solidFill>
                <a:latin typeface="Calibri"/>
              </a:defRPr>
            </a:pPr>
            <a:r>
              <a:t>You already hear this. We're going to name what you already know.</a:t>
            </a:r>
          </a:p>
        </p:txBody>
      </p:sp>
      <p:sp>
        <p:nvSpPr>
          <p:cNvPr id="5" name="TextBox 4"/>
          <p:cNvSpPr txBox="1"/>
          <p:nvPr/>
        </p:nvSpPr>
        <p:spPr>
          <a:xfrm>
            <a:off x="1097280" y="5989320"/>
            <a:ext cx="9994392" cy="457200"/>
          </a:xfrm>
          <a:prstGeom prst="rect">
            <a:avLst/>
          </a:prstGeom>
          <a:noFill/>
        </p:spPr>
        <p:txBody>
          <a:bodyPr wrap="square">
            <a:spAutoFit/>
          </a:bodyPr>
          <a:lstStyle/>
          <a:p>
            <a:pPr algn="ctr">
              <a:defRPr sz="1300" b="0" i="0">
                <a:solidFill>
                  <a:srgbClr val="6E769E"/>
                </a:solidFill>
                <a:latin typeface="Calibri"/>
              </a:defRPr>
            </a:pPr>
            <a:r>
              <a:t>MUS 156 · Music Theory I · Professor Hemsworth · Kenosis College</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bg>
      <p:bgPr>
        <a:solidFill>
          <a:srgbClr val="1E2761"/>
        </a:solidFill>
        <a:effectLst/>
      </p:bgPr>
    </p:bg>
    <p:spTree>
      <p:nvGrpSpPr>
        <p:cNvPr id="1" name=""/>
        <p:cNvGrpSpPr/>
        <p:nvPr/>
      </p:nvGrpSpPr>
      <p:grpSpPr/>
      <p:sp>
        <p:nvSpPr>
          <p:cNvPr id="2" name="Title 1"/>
          <p:cNvSpPr>
            <a:spLocks noGrp="1"/>
          </p:cNvSpPr>
          <p:nvPr>
            <p:ph type="title"/>
          </p:nvPr>
        </p:nvSpPr>
        <p:spPr>
          <a:xfrm>
            <a:off x="640080" y="2103120"/>
            <a:ext cx="10908792" cy="2651760"/>
          </a:xfrm>
        </p:spPr>
        <p:txBody>
          <a:bodyPr wrap="square" anchor="ctr"/>
          <a:lstStyle/>
          <a:p>
            <a:pPr algn="ctr">
              <a:defRPr sz="8000" b="1">
                <a:solidFill>
                  <a:srgbClr val="FFFFFF"/>
                </a:solidFill>
                <a:latin typeface="Calibri"/>
              </a:defRPr>
            </a:pPr>
            <a:r>
              <a:t>M3 ↔ m6</a:t>
            </a:r>
          </a:p>
        </p:txBody>
      </p:sp>
      <p:sp>
        <p:nvSpPr>
          <p:cNvPr id="3" name="TextBox 2"/>
          <p:cNvSpPr txBox="1"/>
          <p:nvPr/>
        </p:nvSpPr>
        <p:spPr>
          <a:xfrm>
            <a:off x="640080" y="1417320"/>
            <a:ext cx="10908792" cy="457200"/>
          </a:xfrm>
          <a:prstGeom prst="rect">
            <a:avLst/>
          </a:prstGeom>
          <a:noFill/>
        </p:spPr>
        <p:txBody>
          <a:bodyPr wrap="square">
            <a:spAutoFit/>
          </a:bodyPr>
          <a:lstStyle/>
          <a:p>
            <a:pPr algn="ctr">
              <a:defRPr sz="1500" b="1" i="0">
                <a:solidFill>
                  <a:srgbClr val="9BA7D4"/>
                </a:solidFill>
                <a:latin typeface="Calibri"/>
              </a:defRPr>
            </a:pPr>
            <a:r>
              <a:rPr spc="300"/>
              <a:t>FLIP IT</a:t>
            </a:r>
          </a:p>
        </p:txBody>
      </p:sp>
      <p:sp>
        <p:nvSpPr>
          <p:cNvPr id="4" name="TextBox 3"/>
          <p:cNvSpPr txBox="1"/>
          <p:nvPr/>
        </p:nvSpPr>
        <p:spPr>
          <a:xfrm>
            <a:off x="11292840" y="6419088"/>
            <a:ext cx="731520" cy="365760"/>
          </a:xfrm>
          <a:prstGeom prst="rect">
            <a:avLst/>
          </a:prstGeom>
          <a:noFill/>
        </p:spPr>
        <p:txBody>
          <a:bodyPr wrap="square">
            <a:spAutoFit/>
          </a:bodyPr>
          <a:lstStyle/>
          <a:p>
            <a:pPr algn="r">
              <a:defRPr sz="1100" b="0" i="0">
                <a:solidFill>
                  <a:srgbClr val="6E769E"/>
                </a:solidFill>
                <a:latin typeface="Calibri"/>
              </a:defRPr>
            </a:pPr>
            <a:r>
              <a:t>10</a:t>
            </a:r>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bg>
      <p:bgPr>
        <a:solidFill>
          <a:srgbClr val="1E2761"/>
        </a:solidFill>
        <a:effectLst/>
      </p:bgPr>
    </p:bg>
    <p:spTree>
      <p:nvGrpSpPr>
        <p:cNvPr id="1" name=""/>
        <p:cNvGrpSpPr/>
        <p:nvPr/>
      </p:nvGrpSpPr>
      <p:grpSpPr/>
      <p:sp>
        <p:nvSpPr>
          <p:cNvPr id="2" name="Title 1"/>
          <p:cNvSpPr>
            <a:spLocks noGrp="1"/>
          </p:cNvSpPr>
          <p:nvPr>
            <p:ph type="title"/>
          </p:nvPr>
        </p:nvSpPr>
        <p:spPr>
          <a:xfrm>
            <a:off x="502920" y="2377440"/>
            <a:ext cx="4937760" cy="2011680"/>
          </a:xfrm>
        </p:spPr>
        <p:txBody>
          <a:bodyPr wrap="square" anchor="ctr"/>
          <a:lstStyle/>
          <a:p>
            <a:pPr algn="ctr">
              <a:defRPr sz="8000" b="1">
                <a:solidFill>
                  <a:srgbClr val="FFFFFF"/>
                </a:solidFill>
                <a:latin typeface="Calibri"/>
              </a:defRPr>
            </a:pPr>
            <a:r>
              <a:t>SUM TO 9</a:t>
            </a:r>
          </a:p>
        </p:txBody>
      </p:sp>
      <p:sp>
        <p:nvSpPr>
          <p:cNvPr id="3" name="TextBox 2"/>
          <p:cNvSpPr txBox="1"/>
          <p:nvPr/>
        </p:nvSpPr>
        <p:spPr>
          <a:xfrm>
            <a:off x="640080" y="1417320"/>
            <a:ext cx="10908792" cy="457200"/>
          </a:xfrm>
          <a:prstGeom prst="rect">
            <a:avLst/>
          </a:prstGeom>
          <a:noFill/>
        </p:spPr>
        <p:txBody>
          <a:bodyPr wrap="square">
            <a:spAutoFit/>
          </a:bodyPr>
          <a:lstStyle/>
          <a:p>
            <a:pPr algn="ctr">
              <a:defRPr sz="1500" b="1" i="0">
                <a:solidFill>
                  <a:srgbClr val="9BA7D4"/>
                </a:solidFill>
                <a:latin typeface="Calibri"/>
              </a:defRPr>
            </a:pPr>
            <a:r>
              <a:rPr spc="300"/>
              <a:t>THE TWO FLIP RULES</a:t>
            </a:r>
          </a:p>
        </p:txBody>
      </p:sp>
      <p:sp>
        <p:nvSpPr>
          <p:cNvPr id="4" name="TextBox 3"/>
          <p:cNvSpPr txBox="1"/>
          <p:nvPr/>
        </p:nvSpPr>
        <p:spPr>
          <a:xfrm>
            <a:off x="5623560" y="2971800"/>
            <a:ext cx="914400" cy="822960"/>
          </a:xfrm>
          <a:prstGeom prst="rect">
            <a:avLst/>
          </a:prstGeom>
          <a:noFill/>
        </p:spPr>
        <p:txBody>
          <a:bodyPr wrap="square">
            <a:spAutoFit/>
          </a:bodyPr>
          <a:lstStyle/>
          <a:p>
            <a:pPr algn="ctr">
              <a:defRPr sz="2800" b="0" i="1">
                <a:solidFill>
                  <a:srgbClr val="9BA7D4"/>
                </a:solidFill>
                <a:latin typeface="Calibri"/>
              </a:defRPr>
            </a:pPr>
            <a:r>
              <a:t>vs</a:t>
            </a:r>
          </a:p>
        </p:txBody>
      </p:sp>
      <p:sp>
        <p:nvSpPr>
          <p:cNvPr id="5" name="TextBox 4"/>
          <p:cNvSpPr txBox="1"/>
          <p:nvPr/>
        </p:nvSpPr>
        <p:spPr>
          <a:xfrm>
            <a:off x="6720840" y="2377440"/>
            <a:ext cx="4937760" cy="2011680"/>
          </a:xfrm>
          <a:prstGeom prst="rect">
            <a:avLst/>
          </a:prstGeom>
          <a:noFill/>
        </p:spPr>
        <p:txBody>
          <a:bodyPr wrap="square" anchor="ctr">
            <a:spAutoFit/>
          </a:bodyPr>
          <a:lstStyle/>
          <a:p>
            <a:pPr algn="ctr">
              <a:defRPr sz="8000" b="1" i="0">
                <a:solidFill>
                  <a:srgbClr val="FFFFFF"/>
                </a:solidFill>
                <a:latin typeface="Calibri"/>
              </a:defRPr>
            </a:pPr>
            <a:r>
              <a:t>P ↔ P</a:t>
            </a:r>
          </a:p>
        </p:txBody>
      </p:sp>
      <p:sp>
        <p:nvSpPr>
          <p:cNvPr id="6" name="TextBox 5"/>
          <p:cNvSpPr txBox="1"/>
          <p:nvPr/>
        </p:nvSpPr>
        <p:spPr>
          <a:xfrm>
            <a:off x="11292840" y="6419088"/>
            <a:ext cx="731520" cy="365760"/>
          </a:xfrm>
          <a:prstGeom prst="rect">
            <a:avLst/>
          </a:prstGeom>
          <a:noFill/>
        </p:spPr>
        <p:txBody>
          <a:bodyPr wrap="square">
            <a:spAutoFit/>
          </a:bodyPr>
          <a:lstStyle/>
          <a:p>
            <a:pPr algn="r">
              <a:defRPr sz="1100" b="0" i="0">
                <a:solidFill>
                  <a:srgbClr val="6E769E"/>
                </a:solidFill>
                <a:latin typeface="Calibri"/>
              </a:defRPr>
            </a:pPr>
            <a:r>
              <a:t>11</a:t>
            </a:r>
          </a:p>
        </p:txBody>
      </p:sp>
    </p:spTree>
  </p:cSld>
  <p:clrMapOvr>
    <a:masterClrMapping/>
  </p:clrMapOvr>
</p:sld>
</file>

<file path=ppt/slides/slide12.xml><?xml version="1.0" encoding="utf-8"?>
<p:sld xmlns:a="http://schemas.openxmlformats.org/drawingml/2006/main" xmlns:p="http://schemas.openxmlformats.org/presentationml/2006/main" xmlns:r="http://schemas.openxmlformats.org/officeDocument/2006/relationships">
  <p:cSld>
    <p:bg>
      <p:bgPr>
        <a:solidFill>
          <a:srgbClr val="1E2761"/>
        </a:solidFill>
        <a:effectLst/>
      </p:bgPr>
    </p:bg>
    <p:spTree>
      <p:nvGrpSpPr>
        <p:cNvPr id="1" name=""/>
        <p:cNvGrpSpPr/>
        <p:nvPr/>
      </p:nvGrpSpPr>
      <p:grpSpPr/>
      <p:sp>
        <p:nvSpPr>
          <p:cNvPr id="2" name="Title 1"/>
          <p:cNvSpPr>
            <a:spLocks noGrp="1"/>
          </p:cNvSpPr>
          <p:nvPr>
            <p:ph type="title"/>
          </p:nvPr>
        </p:nvSpPr>
        <p:spPr>
          <a:xfrm>
            <a:off x="640080" y="2103120"/>
            <a:ext cx="10908792" cy="2651760"/>
          </a:xfrm>
        </p:spPr>
        <p:txBody>
          <a:bodyPr wrap="square" anchor="ctr"/>
          <a:lstStyle/>
          <a:p>
            <a:pPr algn="ctr">
              <a:defRPr sz="5000" b="1">
                <a:solidFill>
                  <a:srgbClr val="FFFFFF"/>
                </a:solidFill>
                <a:latin typeface="Calibri"/>
              </a:defRPr>
            </a:pPr>
            <a:r>
              <a:t>M3 BELOW C5 = A♭4</a:t>
            </a:r>
          </a:p>
        </p:txBody>
      </p:sp>
      <p:sp>
        <p:nvSpPr>
          <p:cNvPr id="3" name="TextBox 2"/>
          <p:cNvSpPr txBox="1"/>
          <p:nvPr/>
        </p:nvSpPr>
        <p:spPr>
          <a:xfrm>
            <a:off x="640080" y="1417320"/>
            <a:ext cx="10908792" cy="457200"/>
          </a:xfrm>
          <a:prstGeom prst="rect">
            <a:avLst/>
          </a:prstGeom>
          <a:noFill/>
        </p:spPr>
        <p:txBody>
          <a:bodyPr wrap="square">
            <a:spAutoFit/>
          </a:bodyPr>
          <a:lstStyle/>
          <a:p>
            <a:pPr algn="ctr">
              <a:defRPr sz="1500" b="1" i="0">
                <a:solidFill>
                  <a:srgbClr val="9BA7D4"/>
                </a:solidFill>
                <a:latin typeface="Calibri"/>
              </a:defRPr>
            </a:pPr>
            <a:r>
              <a:rPr spc="300"/>
              <a:t>SPELLING DOWNWARD</a:t>
            </a:r>
          </a:p>
        </p:txBody>
      </p:sp>
      <p:sp>
        <p:nvSpPr>
          <p:cNvPr id="4" name="TextBox 3"/>
          <p:cNvSpPr txBox="1"/>
          <p:nvPr/>
        </p:nvSpPr>
        <p:spPr>
          <a:xfrm>
            <a:off x="11292840" y="6419088"/>
            <a:ext cx="731520" cy="365760"/>
          </a:xfrm>
          <a:prstGeom prst="rect">
            <a:avLst/>
          </a:prstGeom>
          <a:noFill/>
        </p:spPr>
        <p:txBody>
          <a:bodyPr wrap="square">
            <a:spAutoFit/>
          </a:bodyPr>
          <a:lstStyle/>
          <a:p>
            <a:pPr algn="r">
              <a:defRPr sz="1100" b="0" i="0">
                <a:solidFill>
                  <a:srgbClr val="6E769E"/>
                </a:solidFill>
                <a:latin typeface="Calibri"/>
              </a:defRPr>
            </a:pPr>
            <a:r>
              <a:t>12</a:t>
            </a:r>
          </a:p>
        </p:txBody>
      </p:sp>
    </p:spTree>
  </p:cSld>
  <p:clrMapOvr>
    <a:masterClrMapping/>
  </p:clrMapOvr>
</p:sld>
</file>

<file path=ppt/slides/slide13.xml><?xml version="1.0" encoding="utf-8"?>
<p:sld xmlns:a="http://schemas.openxmlformats.org/drawingml/2006/main" xmlns:p="http://schemas.openxmlformats.org/presentationml/2006/main" xmlns:r="http://schemas.openxmlformats.org/officeDocument/2006/relationships">
  <p:cSld>
    <p:bg>
      <p:bgPr>
        <a:solidFill>
          <a:srgbClr val="1E2761"/>
        </a:solidFill>
        <a:effectLst/>
      </p:bgPr>
    </p:bg>
    <p:spTree>
      <p:nvGrpSpPr>
        <p:cNvPr id="1" name=""/>
        <p:cNvGrpSpPr/>
        <p:nvPr/>
      </p:nvGrpSpPr>
      <p:grpSpPr/>
      <p:sp>
        <p:nvSpPr>
          <p:cNvPr id="2" name="Title 1"/>
          <p:cNvSpPr>
            <a:spLocks noGrp="1"/>
          </p:cNvSpPr>
          <p:nvPr>
            <p:ph type="title"/>
          </p:nvPr>
        </p:nvSpPr>
        <p:spPr>
          <a:xfrm>
            <a:off x="640080" y="2103120"/>
            <a:ext cx="10908792" cy="2651760"/>
          </a:xfrm>
        </p:spPr>
        <p:txBody>
          <a:bodyPr wrap="square" anchor="ctr"/>
          <a:lstStyle/>
          <a:p>
            <a:pPr algn="ctr">
              <a:defRPr sz="6400" b="1">
                <a:solidFill>
                  <a:srgbClr val="FFFFFF"/>
                </a:solidFill>
                <a:latin typeface="Calibri"/>
              </a:defRPr>
            </a:pPr>
            <a:r>
              <a:t>A SIXTH —</a:t>
            </a:r>
          </a:p>
          <a:p>
            <a:pPr algn="ctr">
              <a:defRPr sz="6400" b="1">
                <a:solidFill>
                  <a:srgbClr val="FFFFFF"/>
                </a:solidFill>
                <a:latin typeface="Calibri"/>
              </a:defRPr>
            </a:pPr>
            <a:r>
              <a:t>NOT "UP THERE"</a:t>
            </a:r>
          </a:p>
        </p:txBody>
      </p:sp>
      <p:sp>
        <p:nvSpPr>
          <p:cNvPr id="3" name="TextBox 2"/>
          <p:cNvSpPr txBox="1"/>
          <p:nvPr/>
        </p:nvSpPr>
        <p:spPr>
          <a:xfrm>
            <a:off x="640080" y="1417320"/>
            <a:ext cx="10908792" cy="457200"/>
          </a:xfrm>
          <a:prstGeom prst="rect">
            <a:avLst/>
          </a:prstGeom>
          <a:noFill/>
        </p:spPr>
        <p:txBody>
          <a:bodyPr wrap="square">
            <a:spAutoFit/>
          </a:bodyPr>
          <a:lstStyle/>
          <a:p>
            <a:pPr algn="ctr">
              <a:defRPr sz="1500" b="1" i="0">
                <a:solidFill>
                  <a:srgbClr val="9BA7D4"/>
                </a:solidFill>
                <a:latin typeface="Calibri"/>
              </a:defRPr>
            </a:pPr>
            <a:r>
              <a:rPr spc="300"/>
              <a:t>WHY THIS MAKES YOU A BETTER MUSICIAN</a:t>
            </a:r>
          </a:p>
        </p:txBody>
      </p:sp>
      <p:sp>
        <p:nvSpPr>
          <p:cNvPr id="4" name="TextBox 3"/>
          <p:cNvSpPr txBox="1"/>
          <p:nvPr/>
        </p:nvSpPr>
        <p:spPr>
          <a:xfrm>
            <a:off x="11292840" y="6419088"/>
            <a:ext cx="731520" cy="365760"/>
          </a:xfrm>
          <a:prstGeom prst="rect">
            <a:avLst/>
          </a:prstGeom>
          <a:noFill/>
        </p:spPr>
        <p:txBody>
          <a:bodyPr wrap="square">
            <a:spAutoFit/>
          </a:bodyPr>
          <a:lstStyle/>
          <a:p>
            <a:pPr algn="r">
              <a:defRPr sz="1100" b="0" i="0">
                <a:solidFill>
                  <a:srgbClr val="6E769E"/>
                </a:solidFill>
                <a:latin typeface="Calibri"/>
              </a:defRPr>
            </a:pPr>
            <a:r>
              <a:t>13</a:t>
            </a:r>
          </a:p>
        </p:txBody>
      </p:sp>
    </p:spTree>
  </p:cSld>
  <p:clrMapOvr>
    <a:masterClrMapping/>
  </p:clrMapOvr>
</p:sld>
</file>

<file path=ppt/slides/slide14.xml><?xml version="1.0" encoding="utf-8"?>
<p:sld xmlns:a="http://schemas.openxmlformats.org/drawingml/2006/main" xmlns:p="http://schemas.openxmlformats.org/presentationml/2006/main" xmlns:r="http://schemas.openxmlformats.org/officeDocument/2006/relationships">
  <p:cSld>
    <p:bg>
      <p:bgPr>
        <a:solidFill>
          <a:srgbClr val="F6F4EE"/>
        </a:solidFill>
        <a:effectLst/>
      </p:bgPr>
    </p:bg>
    <p:spTree>
      <p:nvGrpSpPr>
        <p:cNvPr id="1" name=""/>
        <p:cNvGrpSpPr/>
        <p:nvPr/>
      </p:nvGrpSpPr>
      <p:grpSpPr/>
      <p:sp>
        <p:nvSpPr>
          <p:cNvPr id="2" name="Title 1"/>
          <p:cNvSpPr>
            <a:spLocks noGrp="1"/>
          </p:cNvSpPr>
          <p:nvPr>
            <p:ph type="title"/>
          </p:nvPr>
        </p:nvSpPr>
        <p:spPr>
          <a:xfrm>
            <a:off x="640080" y="914400"/>
            <a:ext cx="10908792" cy="822960"/>
          </a:xfrm>
        </p:spPr>
        <p:txBody>
          <a:bodyPr wrap="square" anchor="ctr"/>
          <a:lstStyle/>
          <a:p>
            <a:pPr algn="l">
              <a:defRPr sz="3000" b="1">
                <a:solidFill>
                  <a:srgbClr val="1E2761"/>
                </a:solidFill>
                <a:latin typeface="Calibri"/>
              </a:defRPr>
            </a:pPr>
            <a:r>
              <a:t>The work, in order — and a launch</a:t>
            </a:r>
          </a:p>
        </p:txBody>
      </p:sp>
      <p:sp>
        <p:nvSpPr>
          <p:cNvPr id="3" name="TextBox 2"/>
          <p:cNvSpPr txBox="1"/>
          <p:nvPr/>
        </p:nvSpPr>
        <p:spPr>
          <a:xfrm>
            <a:off x="640080" y="457200"/>
            <a:ext cx="10908792" cy="457200"/>
          </a:xfrm>
          <a:prstGeom prst="rect">
            <a:avLst/>
          </a:prstGeom>
          <a:noFill/>
        </p:spPr>
        <p:txBody>
          <a:bodyPr wrap="square">
            <a:spAutoFit/>
          </a:bodyPr>
          <a:lstStyle/>
          <a:p>
            <a:pPr algn="ctr">
              <a:defRPr sz="1500" b="1" i="0">
                <a:solidFill>
                  <a:srgbClr val="A8A18F"/>
                </a:solidFill>
                <a:latin typeface="Calibri"/>
              </a:defRPr>
            </a:pPr>
            <a:r>
              <a:rPr spc="300"/>
              <a:t>THIS WEEK</a:t>
            </a:r>
          </a:p>
        </p:txBody>
      </p:sp>
      <p:sp>
        <p:nvSpPr>
          <p:cNvPr id="4" name="TextBox 3"/>
          <p:cNvSpPr txBox="1"/>
          <p:nvPr/>
        </p:nvSpPr>
        <p:spPr>
          <a:xfrm>
            <a:off x="822960" y="1874519"/>
            <a:ext cx="10515600" cy="4480560"/>
          </a:xfrm>
          <a:prstGeom prst="rect">
            <a:avLst/>
          </a:prstGeom>
          <a:noFill/>
        </p:spPr>
        <p:txBody>
          <a:bodyPr wrap="square">
            <a:spAutoFit/>
          </a:bodyPr>
          <a:lstStyle/>
          <a:p>
            <a:pPr>
              <a:spcAft>
                <a:spcPts val="1000"/>
              </a:spcAft>
              <a:defRPr sz="2000">
                <a:solidFill>
                  <a:srgbClr val="1E2761"/>
                </a:solidFill>
                <a:latin typeface="Calibri"/>
              </a:defRPr>
            </a:pPr>
            <a:r>
              <a:t>•  Read the Week 6 chapter — two rulers, two families, the E♯ trap</a:t>
            </a:r>
          </a:p>
          <a:p>
            <a:pPr>
              <a:spcAft>
                <a:spcPts val="1000"/>
              </a:spcAft>
              <a:defRPr sz="2000">
                <a:solidFill>
                  <a:srgbClr val="1E2761"/>
                </a:solidFill>
                <a:latin typeface="Calibri"/>
              </a:defRPr>
            </a:pPr>
            <a:r>
              <a:t>•  Tutorial 6 + AI audit · 10 pts · due Thu the pre-studio deadline — no answer sheet: YOUR arithmetic now</a:t>
            </a:r>
          </a:p>
          <a:p>
            <a:pPr>
              <a:spcAft>
                <a:spcPts val="1000"/>
              </a:spcAft>
              <a:defRPr sz="2000">
                <a:solidFill>
                  <a:srgbClr val="1E2761"/>
                </a:solidFill>
                <a:latin typeface="Calibri"/>
              </a:defRPr>
            </a:pPr>
            <a:r>
              <a:t>•  Studio: Sound to name · 20 pts · the second session, in session</a:t>
            </a:r>
          </a:p>
          <a:p>
            <a:pPr>
              <a:spcAft>
                <a:spcPts val="1000"/>
              </a:spcAft>
              <a:defRPr sz="2000">
                <a:solidFill>
                  <a:srgbClr val="1E2761"/>
                </a:solidFill>
                <a:latin typeface="Calibri"/>
              </a:defRPr>
            </a:pPr>
            <a:r>
              <a:t>•  Practice set with your AI coach · 5 pts · the end of the week</a:t>
            </a:r>
          </a:p>
          <a:p>
            <a:pPr>
              <a:spcAft>
                <a:spcPts val="1000"/>
              </a:spcAft>
              <a:defRPr sz="2000">
                <a:solidFill>
                  <a:srgbClr val="1E2761"/>
                </a:solidFill>
                <a:latin typeface="Calibri"/>
              </a:defRPr>
            </a:pPr>
            <a:r>
              <a:t>•  Quiz — 15 minutes, closed to AI · 10 pts · the end of the week</a:t>
            </a:r>
          </a:p>
          <a:p>
            <a:pPr>
              <a:spcAft>
                <a:spcPts val="1000"/>
              </a:spcAft>
              <a:defRPr sz="2000">
                <a:solidFill>
                  <a:srgbClr val="1E2761"/>
                </a:solidFill>
                <a:latin typeface="Calibri"/>
              </a:defRPr>
            </a:pPr>
            <a:r>
              <a:t>•  Discussion: The Leap You Already Sing · 10 pts · the end of the week</a:t>
            </a:r>
          </a:p>
          <a:p>
            <a:pPr>
              <a:spcAft>
                <a:spcPts val="1000"/>
              </a:spcAft>
              <a:defRPr sz="2000">
                <a:solidFill>
                  <a:srgbClr val="1E2761"/>
                </a:solidFill>
                <a:latin typeface="Calibri"/>
              </a:defRPr>
            </a:pPr>
            <a:r>
              <a:t>•  Assignment: Spell It Both Ways · 100 pts · the end of the week</a:t>
            </a:r>
          </a:p>
          <a:p>
            <a:pPr>
              <a:spcAft>
                <a:spcPts val="1000"/>
              </a:spcAft>
              <a:defRPr sz="2000">
                <a:solidFill>
                  <a:srgbClr val="1E2761"/>
                </a:solidFill>
                <a:latin typeface="Calibri"/>
              </a:defRPr>
            </a:pPr>
            <a:r>
              <a:t>•  MIDTERM FAMILY OPENS THIS WEEK — study guide, prep tutorial, practice exam (0 pts, unlimited)</a:t>
            </a:r>
          </a:p>
        </p:txBody>
      </p:sp>
      <p:sp>
        <p:nvSpPr>
          <p:cNvPr id="5" name="TextBox 4"/>
          <p:cNvSpPr txBox="1"/>
          <p:nvPr/>
        </p:nvSpPr>
        <p:spPr>
          <a:xfrm>
            <a:off x="11292840" y="6419088"/>
            <a:ext cx="731520" cy="365760"/>
          </a:xfrm>
          <a:prstGeom prst="rect">
            <a:avLst/>
          </a:prstGeom>
          <a:noFill/>
        </p:spPr>
        <p:txBody>
          <a:bodyPr wrap="square">
            <a:spAutoFit/>
          </a:bodyPr>
          <a:lstStyle/>
          <a:p>
            <a:pPr algn="r">
              <a:defRPr sz="1100" b="0" i="0">
                <a:solidFill>
                  <a:srgbClr val="A8A18F"/>
                </a:solidFill>
                <a:latin typeface="Calibri"/>
              </a:defRPr>
            </a:pPr>
            <a:r>
              <a:t>14</a:t>
            </a:r>
          </a:p>
        </p:txBody>
      </p:sp>
    </p:spTree>
  </p:cSld>
  <p:clrMapOvr>
    <a:masterClrMapping/>
  </p:clrMapOvr>
</p:sld>
</file>

<file path=ppt/slides/slide15.xml><?xml version="1.0" encoding="utf-8"?>
<p:sld xmlns:a="http://schemas.openxmlformats.org/drawingml/2006/main" xmlns:p="http://schemas.openxmlformats.org/presentationml/2006/main" xmlns:r="http://schemas.openxmlformats.org/officeDocument/2006/relationships">
  <p:cSld>
    <p:bg>
      <p:bgPr>
        <a:solidFill>
          <a:srgbClr val="1E2761"/>
        </a:solidFill>
        <a:effectLst/>
      </p:bgPr>
    </p:bg>
    <p:spTree>
      <p:nvGrpSpPr>
        <p:cNvPr id="1" name=""/>
        <p:cNvGrpSpPr/>
        <p:nvPr/>
      </p:nvGrpSpPr>
      <p:grpSpPr/>
      <p:sp>
        <p:nvSpPr>
          <p:cNvPr id="2" name="Title 1"/>
          <p:cNvSpPr>
            <a:spLocks noGrp="1"/>
          </p:cNvSpPr>
          <p:nvPr>
            <p:ph type="title"/>
          </p:nvPr>
        </p:nvSpPr>
        <p:spPr>
          <a:xfrm>
            <a:off x="640080" y="2103120"/>
            <a:ext cx="10908792" cy="2651760"/>
          </a:xfrm>
        </p:spPr>
        <p:txBody>
          <a:bodyPr wrap="square" anchor="ctr"/>
          <a:lstStyle/>
          <a:p>
            <a:pPr algn="ctr">
              <a:defRPr sz="6400" b="1">
                <a:solidFill>
                  <a:srgbClr val="FFFFFF"/>
                </a:solidFill>
                <a:latin typeface="Calibri"/>
              </a:defRPr>
            </a:pPr>
            <a:r>
              <a:t>INTERVALS II</a:t>
            </a:r>
          </a:p>
        </p:txBody>
      </p:sp>
      <p:sp>
        <p:nvSpPr>
          <p:cNvPr id="3" name="TextBox 2"/>
          <p:cNvSpPr txBox="1"/>
          <p:nvPr/>
        </p:nvSpPr>
        <p:spPr>
          <a:xfrm>
            <a:off x="640080" y="1417320"/>
            <a:ext cx="10908792" cy="457200"/>
          </a:xfrm>
          <a:prstGeom prst="rect">
            <a:avLst/>
          </a:prstGeom>
          <a:noFill/>
        </p:spPr>
        <p:txBody>
          <a:bodyPr wrap="square">
            <a:spAutoFit/>
          </a:bodyPr>
          <a:lstStyle/>
          <a:p>
            <a:pPr algn="ctr">
              <a:defRPr sz="1500" b="1" i="0">
                <a:solidFill>
                  <a:srgbClr val="9BA7D4"/>
                </a:solidFill>
                <a:latin typeface="Calibri"/>
              </a:defRPr>
            </a:pPr>
            <a:r>
              <a:rPr spc="300"/>
              <a:t>NEXT</a:t>
            </a:r>
          </a:p>
        </p:txBody>
      </p:sp>
      <p:sp>
        <p:nvSpPr>
          <p:cNvPr id="4" name="TextBox 3"/>
          <p:cNvSpPr txBox="1"/>
          <p:nvPr/>
        </p:nvSpPr>
        <p:spPr>
          <a:xfrm>
            <a:off x="11292840" y="6419088"/>
            <a:ext cx="731520" cy="365760"/>
          </a:xfrm>
          <a:prstGeom prst="rect">
            <a:avLst/>
          </a:prstGeom>
          <a:noFill/>
        </p:spPr>
        <p:txBody>
          <a:bodyPr wrap="square">
            <a:spAutoFit/>
          </a:bodyPr>
          <a:lstStyle/>
          <a:p>
            <a:pPr algn="r">
              <a:defRPr sz="1100" b="0" i="0">
                <a:solidFill>
                  <a:srgbClr val="6E769E"/>
                </a:solidFill>
                <a:latin typeface="Calibri"/>
              </a:defRPr>
            </a:pPr>
            <a:r>
              <a:t>15</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bg>
      <p:bgPr>
        <a:solidFill>
          <a:srgbClr val="1E2761"/>
        </a:solidFill>
        <a:effectLst/>
      </p:bgPr>
    </p:bg>
    <p:spTree>
      <p:nvGrpSpPr>
        <p:cNvPr id="1" name=""/>
        <p:cNvGrpSpPr/>
        <p:nvPr/>
      </p:nvGrpSpPr>
      <p:grpSpPr/>
      <p:sp>
        <p:nvSpPr>
          <p:cNvPr id="2" name="Title 1"/>
          <p:cNvSpPr>
            <a:spLocks noGrp="1"/>
          </p:cNvSpPr>
          <p:nvPr>
            <p:ph type="title"/>
          </p:nvPr>
        </p:nvSpPr>
        <p:spPr>
          <a:xfrm>
            <a:off x="640080" y="2103120"/>
            <a:ext cx="10908792" cy="2651760"/>
          </a:xfrm>
        </p:spPr>
        <p:txBody>
          <a:bodyPr wrap="square" anchor="ctr"/>
          <a:lstStyle/>
          <a:p>
            <a:pPr algn="ctr">
              <a:defRPr sz="8000" b="1">
                <a:solidFill>
                  <a:srgbClr val="FFFFFF"/>
                </a:solidFill>
                <a:latin typeface="Calibri"/>
              </a:defRPr>
            </a:pPr>
            <a:r>
              <a:t>LISTEN.</a:t>
            </a:r>
          </a:p>
        </p:txBody>
      </p:sp>
      <p:sp>
        <p:nvSpPr>
          <p:cNvPr id="3" name="TextBox 2"/>
          <p:cNvSpPr txBox="1"/>
          <p:nvPr/>
        </p:nvSpPr>
        <p:spPr>
          <a:xfrm>
            <a:off x="640080" y="1417320"/>
            <a:ext cx="10908792" cy="457200"/>
          </a:xfrm>
          <a:prstGeom prst="rect">
            <a:avLst/>
          </a:prstGeom>
          <a:noFill/>
        </p:spPr>
        <p:txBody>
          <a:bodyPr wrap="square">
            <a:spAutoFit/>
          </a:bodyPr>
          <a:lstStyle/>
          <a:p>
            <a:pPr algn="ctr">
              <a:defRPr sz="1500" b="1" i="0">
                <a:solidFill>
                  <a:srgbClr val="9BA7D4"/>
                </a:solidFill>
                <a:latin typeface="Calibri"/>
              </a:defRPr>
            </a:pPr>
            <a:r>
              <a:rPr spc="300"/>
              <a:t>BEFORE ANY NAMES</a:t>
            </a:r>
          </a:p>
        </p:txBody>
      </p:sp>
      <p:sp>
        <p:nvSpPr>
          <p:cNvPr id="4" name="TextBox 3"/>
          <p:cNvSpPr txBox="1"/>
          <p:nvPr/>
        </p:nvSpPr>
        <p:spPr>
          <a:xfrm>
            <a:off x="11292840" y="6419088"/>
            <a:ext cx="731520" cy="365760"/>
          </a:xfrm>
          <a:prstGeom prst="rect">
            <a:avLst/>
          </a:prstGeom>
          <a:noFill/>
        </p:spPr>
        <p:txBody>
          <a:bodyPr wrap="square">
            <a:spAutoFit/>
          </a:bodyPr>
          <a:lstStyle/>
          <a:p>
            <a:pPr algn="r">
              <a:defRPr sz="1100" b="0" i="0">
                <a:solidFill>
                  <a:srgbClr val="6E769E"/>
                </a:solidFill>
                <a:latin typeface="Calibri"/>
              </a:defRPr>
            </a:pPr>
            <a:r>
              <a:t>2</a:t>
            </a: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bg>
      <p:bgPr>
        <a:solidFill>
          <a:srgbClr val="1E2761"/>
        </a:solidFill>
        <a:effectLst/>
      </p:bgPr>
    </p:bg>
    <p:spTree>
      <p:nvGrpSpPr>
        <p:cNvPr id="1" name=""/>
        <p:cNvGrpSpPr/>
        <p:nvPr/>
      </p:nvGrpSpPr>
      <p:grpSpPr/>
      <p:sp>
        <p:nvSpPr>
          <p:cNvPr id="2" name="Title 1"/>
          <p:cNvSpPr>
            <a:spLocks noGrp="1"/>
          </p:cNvSpPr>
          <p:nvPr>
            <p:ph type="title"/>
          </p:nvPr>
        </p:nvSpPr>
        <p:spPr>
          <a:xfrm>
            <a:off x="502920" y="2377440"/>
            <a:ext cx="4937760" cy="2011680"/>
          </a:xfrm>
        </p:spPr>
        <p:txBody>
          <a:bodyPr wrap="square" anchor="ctr"/>
          <a:lstStyle/>
          <a:p>
            <a:pPr algn="ctr">
              <a:defRPr sz="8000" b="1">
                <a:solidFill>
                  <a:srgbClr val="FFFFFF"/>
                </a:solidFill>
                <a:latin typeface="Calibri"/>
              </a:defRPr>
            </a:pPr>
            <a:r>
              <a:t>SIZE</a:t>
            </a:r>
          </a:p>
        </p:txBody>
      </p:sp>
      <p:sp>
        <p:nvSpPr>
          <p:cNvPr id="3" name="TextBox 2"/>
          <p:cNvSpPr txBox="1"/>
          <p:nvPr/>
        </p:nvSpPr>
        <p:spPr>
          <a:xfrm>
            <a:off x="640080" y="1417320"/>
            <a:ext cx="10908792" cy="457200"/>
          </a:xfrm>
          <a:prstGeom prst="rect">
            <a:avLst/>
          </a:prstGeom>
          <a:noFill/>
        </p:spPr>
        <p:txBody>
          <a:bodyPr wrap="square">
            <a:spAutoFit/>
          </a:bodyPr>
          <a:lstStyle/>
          <a:p>
            <a:pPr algn="ctr">
              <a:defRPr sz="1500" b="1" i="0">
                <a:solidFill>
                  <a:srgbClr val="9BA7D4"/>
                </a:solidFill>
                <a:latin typeface="Calibri"/>
              </a:defRPr>
            </a:pPr>
            <a:r>
              <a:rPr spc="300"/>
              <a:t>TWO RULERS, ONE NAME</a:t>
            </a:r>
          </a:p>
        </p:txBody>
      </p:sp>
      <p:sp>
        <p:nvSpPr>
          <p:cNvPr id="4" name="TextBox 3"/>
          <p:cNvSpPr txBox="1"/>
          <p:nvPr/>
        </p:nvSpPr>
        <p:spPr>
          <a:xfrm>
            <a:off x="5623560" y="2971800"/>
            <a:ext cx="914400" cy="822960"/>
          </a:xfrm>
          <a:prstGeom prst="rect">
            <a:avLst/>
          </a:prstGeom>
          <a:noFill/>
        </p:spPr>
        <p:txBody>
          <a:bodyPr wrap="square">
            <a:spAutoFit/>
          </a:bodyPr>
          <a:lstStyle/>
          <a:p>
            <a:pPr algn="ctr">
              <a:defRPr sz="2800" b="0" i="1">
                <a:solidFill>
                  <a:srgbClr val="9BA7D4"/>
                </a:solidFill>
                <a:latin typeface="Calibri"/>
              </a:defRPr>
            </a:pPr>
            <a:r>
              <a:t>vs</a:t>
            </a:r>
          </a:p>
        </p:txBody>
      </p:sp>
      <p:sp>
        <p:nvSpPr>
          <p:cNvPr id="5" name="TextBox 4"/>
          <p:cNvSpPr txBox="1"/>
          <p:nvPr/>
        </p:nvSpPr>
        <p:spPr>
          <a:xfrm>
            <a:off x="6720840" y="2377440"/>
            <a:ext cx="4937760" cy="2011680"/>
          </a:xfrm>
          <a:prstGeom prst="rect">
            <a:avLst/>
          </a:prstGeom>
          <a:noFill/>
        </p:spPr>
        <p:txBody>
          <a:bodyPr wrap="square" anchor="ctr">
            <a:spAutoFit/>
          </a:bodyPr>
          <a:lstStyle/>
          <a:p>
            <a:pPr algn="ctr">
              <a:defRPr sz="8000" b="1" i="0">
                <a:solidFill>
                  <a:srgbClr val="FFFFFF"/>
                </a:solidFill>
                <a:latin typeface="Calibri"/>
              </a:defRPr>
            </a:pPr>
            <a:r>
              <a:t>QUALITY</a:t>
            </a:r>
          </a:p>
        </p:txBody>
      </p:sp>
      <p:sp>
        <p:nvSpPr>
          <p:cNvPr id="6" name="TextBox 5"/>
          <p:cNvSpPr txBox="1"/>
          <p:nvPr/>
        </p:nvSpPr>
        <p:spPr>
          <a:xfrm>
            <a:off x="11292840" y="6419088"/>
            <a:ext cx="731520" cy="365760"/>
          </a:xfrm>
          <a:prstGeom prst="rect">
            <a:avLst/>
          </a:prstGeom>
          <a:noFill/>
        </p:spPr>
        <p:txBody>
          <a:bodyPr wrap="square">
            <a:spAutoFit/>
          </a:bodyPr>
          <a:lstStyle/>
          <a:p>
            <a:pPr algn="r">
              <a:defRPr sz="1100" b="0" i="0">
                <a:solidFill>
                  <a:srgbClr val="6E769E"/>
                </a:solidFill>
                <a:latin typeface="Calibri"/>
              </a:defRPr>
            </a:pPr>
            <a:r>
              <a:t>3</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bg>
      <p:bgPr>
        <a:solidFill>
          <a:srgbClr val="1E2761"/>
        </a:solidFill>
        <a:effectLst/>
      </p:bgPr>
    </p:bg>
    <p:spTree>
      <p:nvGrpSpPr>
        <p:cNvPr id="1" name=""/>
        <p:cNvGrpSpPr/>
        <p:nvPr/>
      </p:nvGrpSpPr>
      <p:grpSpPr/>
      <p:sp>
        <p:nvSpPr>
          <p:cNvPr id="2" name="Title 1"/>
          <p:cNvSpPr>
            <a:spLocks noGrp="1"/>
          </p:cNvSpPr>
          <p:nvPr>
            <p:ph type="title"/>
          </p:nvPr>
        </p:nvSpPr>
        <p:spPr>
          <a:xfrm>
            <a:off x="640080" y="2103120"/>
            <a:ext cx="10908792" cy="2651760"/>
          </a:xfrm>
        </p:spPr>
        <p:txBody>
          <a:bodyPr wrap="square" anchor="ctr"/>
          <a:lstStyle/>
          <a:p>
            <a:pPr algn="ctr">
              <a:defRPr sz="6400" b="1">
                <a:solidFill>
                  <a:srgbClr val="FFFFFF"/>
                </a:solidFill>
                <a:latin typeface="Calibri"/>
              </a:defRPr>
            </a:pPr>
            <a:r>
              <a:t>C → A = 6</a:t>
            </a:r>
          </a:p>
        </p:txBody>
      </p:sp>
      <p:sp>
        <p:nvSpPr>
          <p:cNvPr id="3" name="TextBox 2"/>
          <p:cNvSpPr txBox="1"/>
          <p:nvPr/>
        </p:nvSpPr>
        <p:spPr>
          <a:xfrm>
            <a:off x="640080" y="1417320"/>
            <a:ext cx="10908792" cy="457200"/>
          </a:xfrm>
          <a:prstGeom prst="rect">
            <a:avLst/>
          </a:prstGeom>
          <a:noFill/>
        </p:spPr>
        <p:txBody>
          <a:bodyPr wrap="square">
            <a:spAutoFit/>
          </a:bodyPr>
          <a:lstStyle/>
          <a:p>
            <a:pPr algn="ctr">
              <a:defRPr sz="1500" b="1" i="0">
                <a:solidFill>
                  <a:srgbClr val="9BA7D4"/>
                </a:solidFill>
                <a:latin typeface="Calibri"/>
              </a:defRPr>
            </a:pPr>
            <a:r>
              <a:rPr spc="300"/>
              <a:t>THE LETTER RULER</a:t>
            </a:r>
          </a:p>
        </p:txBody>
      </p:sp>
      <p:sp>
        <p:nvSpPr>
          <p:cNvPr id="4" name="TextBox 3"/>
          <p:cNvSpPr txBox="1"/>
          <p:nvPr/>
        </p:nvSpPr>
        <p:spPr>
          <a:xfrm>
            <a:off x="11292840" y="6419088"/>
            <a:ext cx="731520" cy="365760"/>
          </a:xfrm>
          <a:prstGeom prst="rect">
            <a:avLst/>
          </a:prstGeom>
          <a:noFill/>
        </p:spPr>
        <p:txBody>
          <a:bodyPr wrap="square">
            <a:spAutoFit/>
          </a:bodyPr>
          <a:lstStyle/>
          <a:p>
            <a:pPr algn="r">
              <a:defRPr sz="1100" b="0" i="0">
                <a:solidFill>
                  <a:srgbClr val="6E769E"/>
                </a:solidFill>
                <a:latin typeface="Calibri"/>
              </a:defRPr>
            </a:pPr>
            <a:r>
              <a:t>4</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bg>
      <p:bgPr>
        <a:solidFill>
          <a:srgbClr val="F6F4EE"/>
        </a:solidFill>
        <a:effectLst/>
      </p:bgPr>
    </p:bg>
    <p:spTree>
      <p:nvGrpSpPr>
        <p:cNvPr id="1" name=""/>
        <p:cNvGrpSpPr/>
        <p:nvPr/>
      </p:nvGrpSpPr>
      <p:grpSpPr/>
      <p:sp>
        <p:nvSpPr>
          <p:cNvPr id="2" name="Title 1"/>
          <p:cNvSpPr>
            <a:spLocks noGrp="1"/>
          </p:cNvSpPr>
          <p:nvPr>
            <p:ph type="title"/>
          </p:nvPr>
        </p:nvSpPr>
        <p:spPr>
          <a:xfrm>
            <a:off x="640080" y="868680"/>
            <a:ext cx="10908792" cy="731520"/>
          </a:xfrm>
        </p:spPr>
        <p:txBody>
          <a:bodyPr wrap="square" anchor="ctr"/>
          <a:lstStyle/>
          <a:p>
            <a:pPr algn="l">
              <a:defRPr sz="2600" b="1">
                <a:solidFill>
                  <a:srgbClr val="1E2761"/>
                </a:solidFill>
                <a:latin typeface="Calibri"/>
              </a:defRPr>
            </a:pPr>
            <a:r>
              <a:t>Two thirds, one letter-count</a:t>
            </a:r>
          </a:p>
        </p:txBody>
      </p:sp>
      <p:sp>
        <p:nvSpPr>
          <p:cNvPr id="3" name="TextBox 2"/>
          <p:cNvSpPr txBox="1"/>
          <p:nvPr/>
        </p:nvSpPr>
        <p:spPr>
          <a:xfrm>
            <a:off x="640080" y="457200"/>
            <a:ext cx="10908792" cy="457200"/>
          </a:xfrm>
          <a:prstGeom prst="rect">
            <a:avLst/>
          </a:prstGeom>
          <a:noFill/>
        </p:spPr>
        <p:txBody>
          <a:bodyPr wrap="square">
            <a:spAutoFit/>
          </a:bodyPr>
          <a:lstStyle/>
          <a:p>
            <a:pPr algn="ctr">
              <a:defRPr sz="1500" b="1" i="0">
                <a:solidFill>
                  <a:srgbClr val="A8A18F"/>
                </a:solidFill>
                <a:latin typeface="Calibri"/>
              </a:defRPr>
            </a:pPr>
            <a:r>
              <a:rPr spc="300"/>
              <a:t>HEAR IT, THEN SEE IT</a:t>
            </a:r>
          </a:p>
        </p:txBody>
      </p:sp>
      <p:pic>
        <p:nvPicPr>
          <p:cNvPr id="4" name="Picture 3" descr="Two intervals on a treble staff: C4 up to E4, then C4 up to E-flat 4. Both span three letter names and are thirds; the first is four half steps (a major third), the second three half steps (a minor third)."/>
          <p:cNvPicPr>
            <a:picLocks noChangeAspect="1"/>
          </p:cNvPicPr>
          <p:nvPr/>
        </p:nvPicPr>
        <p:blipFill>
          <a:blip r:embed="rId2"/>
          <a:stretch>
            <a:fillRect/>
          </a:stretch>
        </p:blipFill>
        <p:spPr>
          <a:xfrm>
            <a:off x="2922802" y="2011680"/>
            <a:ext cx="6346091" cy="3657600"/>
          </a:xfrm>
          <a:prstGeom prst="rect">
            <a:avLst/>
          </a:prstGeom>
        </p:spPr>
      </p:pic>
      <p:sp>
        <p:nvSpPr>
          <p:cNvPr id="5" name="TextBox 4"/>
          <p:cNvSpPr txBox="1"/>
          <p:nvPr/>
        </p:nvSpPr>
        <p:spPr>
          <a:xfrm>
            <a:off x="1280160" y="5806440"/>
            <a:ext cx="9601200" cy="548640"/>
          </a:xfrm>
          <a:prstGeom prst="rect">
            <a:avLst/>
          </a:prstGeom>
          <a:noFill/>
        </p:spPr>
        <p:txBody>
          <a:bodyPr wrap="square">
            <a:spAutoFit/>
          </a:bodyPr>
          <a:lstStyle/>
          <a:p>
            <a:pPr algn="ctr">
              <a:defRPr sz="1400" b="0" i="1">
                <a:solidFill>
                  <a:srgbClr val="A8A18F"/>
                </a:solidFill>
                <a:latin typeface="Calibri"/>
              </a:defRPr>
            </a:pPr>
            <a:r>
              <a:t>C4–E4: four half steps · C4–E♭4: three — same size, two qualities</a:t>
            </a:r>
          </a:p>
        </p:txBody>
      </p:sp>
      <p:sp>
        <p:nvSpPr>
          <p:cNvPr id="6" name="TextBox 5"/>
          <p:cNvSpPr txBox="1"/>
          <p:nvPr/>
        </p:nvSpPr>
        <p:spPr>
          <a:xfrm>
            <a:off x="11292840" y="6419088"/>
            <a:ext cx="731520" cy="365760"/>
          </a:xfrm>
          <a:prstGeom prst="rect">
            <a:avLst/>
          </a:prstGeom>
          <a:noFill/>
        </p:spPr>
        <p:txBody>
          <a:bodyPr wrap="square">
            <a:spAutoFit/>
          </a:bodyPr>
          <a:lstStyle/>
          <a:p>
            <a:pPr algn="r">
              <a:defRPr sz="1100" b="0" i="0">
                <a:solidFill>
                  <a:srgbClr val="A8A18F"/>
                </a:solidFill>
                <a:latin typeface="Calibri"/>
              </a:defRPr>
            </a:pPr>
            <a:r>
              <a:t>5</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bg>
      <p:bgPr>
        <a:solidFill>
          <a:srgbClr val="F6F4EE"/>
        </a:solidFill>
        <a:effectLst/>
      </p:bgPr>
    </p:bg>
    <p:spTree>
      <p:nvGrpSpPr>
        <p:cNvPr id="1" name=""/>
        <p:cNvGrpSpPr/>
        <p:nvPr/>
      </p:nvGrpSpPr>
      <p:grpSpPr/>
      <p:sp>
        <p:nvSpPr>
          <p:cNvPr id="2" name="Title 1"/>
          <p:cNvSpPr>
            <a:spLocks noGrp="1"/>
          </p:cNvSpPr>
          <p:nvPr>
            <p:ph type="title"/>
          </p:nvPr>
        </p:nvSpPr>
        <p:spPr>
          <a:xfrm>
            <a:off x="640080" y="914400"/>
            <a:ext cx="10908792" cy="822960"/>
          </a:xfrm>
        </p:spPr>
        <p:txBody>
          <a:bodyPr wrap="square" anchor="ctr"/>
          <a:lstStyle/>
          <a:p>
            <a:pPr algn="l">
              <a:defRPr sz="3000" b="1">
                <a:solidFill>
                  <a:srgbClr val="1E2761"/>
                </a:solidFill>
                <a:latin typeface="Calibri"/>
              </a:defRPr>
            </a:pPr>
            <a:r>
              <a:t>Two families, two ladders</a:t>
            </a:r>
          </a:p>
        </p:txBody>
      </p:sp>
      <p:sp>
        <p:nvSpPr>
          <p:cNvPr id="3" name="TextBox 2"/>
          <p:cNvSpPr txBox="1"/>
          <p:nvPr/>
        </p:nvSpPr>
        <p:spPr>
          <a:xfrm>
            <a:off x="640080" y="457200"/>
            <a:ext cx="10908792" cy="457200"/>
          </a:xfrm>
          <a:prstGeom prst="rect">
            <a:avLst/>
          </a:prstGeom>
          <a:noFill/>
        </p:spPr>
        <p:txBody>
          <a:bodyPr wrap="square">
            <a:spAutoFit/>
          </a:bodyPr>
          <a:lstStyle/>
          <a:p>
            <a:pPr algn="ctr">
              <a:defRPr sz="1500" b="1" i="0">
                <a:solidFill>
                  <a:srgbClr val="A8A18F"/>
                </a:solidFill>
                <a:latin typeface="Calibri"/>
              </a:defRPr>
            </a:pPr>
            <a:r>
              <a:rPr spc="300"/>
              <a:t>THE QUALITY MAP</a:t>
            </a:r>
          </a:p>
        </p:txBody>
      </p:sp>
      <p:sp>
        <p:nvSpPr>
          <p:cNvPr id="4" name="TextBox 3"/>
          <p:cNvSpPr txBox="1"/>
          <p:nvPr/>
        </p:nvSpPr>
        <p:spPr>
          <a:xfrm>
            <a:off x="822960" y="1874519"/>
            <a:ext cx="10515600" cy="4480560"/>
          </a:xfrm>
          <a:prstGeom prst="rect">
            <a:avLst/>
          </a:prstGeom>
          <a:noFill/>
        </p:spPr>
        <p:txBody>
          <a:bodyPr wrap="square">
            <a:spAutoFit/>
          </a:bodyPr>
          <a:lstStyle/>
          <a:p>
            <a:pPr>
              <a:spcAft>
                <a:spcPts val="1000"/>
              </a:spcAft>
              <a:defRPr sz="2000">
                <a:solidFill>
                  <a:srgbClr val="1E2761"/>
                </a:solidFill>
                <a:latin typeface="Calibri"/>
              </a:defRPr>
            </a:pPr>
            <a:r>
              <a:t>•  Perfect family — unisons, 4ths, 5ths, octaves · ladder: d → P → A</a:t>
            </a:r>
          </a:p>
          <a:p>
            <a:pPr>
              <a:spcAft>
                <a:spcPts val="1000"/>
              </a:spcAft>
              <a:defRPr sz="2000">
                <a:solidFill>
                  <a:srgbClr val="1E2761"/>
                </a:solidFill>
                <a:latin typeface="Calibri"/>
              </a:defRPr>
            </a:pPr>
            <a:r>
              <a:t>•  Major/minor family — 2nds, 3rds, 6ths, 7ths · ladder: d → m → M → A</a:t>
            </a:r>
          </a:p>
          <a:p>
            <a:pPr>
              <a:spcAft>
                <a:spcPts val="1000"/>
              </a:spcAft>
              <a:defRPr sz="2000">
                <a:solidFill>
                  <a:srgbClr val="1E2761"/>
                </a:solidFill>
                <a:latin typeface="Calibri"/>
              </a:defRPr>
            </a:pPr>
            <a:r>
              <a:t>•  Shrink a major interval a half step (same letters) → minor</a:t>
            </a:r>
          </a:p>
          <a:p>
            <a:pPr>
              <a:spcAft>
                <a:spcPts val="1000"/>
              </a:spcAft>
              <a:defRPr sz="2000">
                <a:solidFill>
                  <a:srgbClr val="1E2761"/>
                </a:solidFill>
                <a:latin typeface="Calibri"/>
              </a:defRPr>
            </a:pPr>
            <a:r>
              <a:t>•  Shrink minor once more → diminished · stretch major or perfect → augmented</a:t>
            </a:r>
          </a:p>
          <a:p>
            <a:pPr>
              <a:spcAft>
                <a:spcPts val="1000"/>
              </a:spcAft>
              <a:defRPr sz="2000">
                <a:solidFill>
                  <a:srgbClr val="1E2761"/>
                </a:solidFill>
                <a:latin typeface="Calibri"/>
              </a:defRPr>
            </a:pPr>
            <a:r>
              <a:t>•  No such thing as a 'major fourth' or a 'perfect third' — family errors</a:t>
            </a:r>
          </a:p>
        </p:txBody>
      </p:sp>
      <p:sp>
        <p:nvSpPr>
          <p:cNvPr id="5" name="TextBox 4"/>
          <p:cNvSpPr txBox="1"/>
          <p:nvPr/>
        </p:nvSpPr>
        <p:spPr>
          <a:xfrm>
            <a:off x="11292840" y="6419088"/>
            <a:ext cx="731520" cy="365760"/>
          </a:xfrm>
          <a:prstGeom prst="rect">
            <a:avLst/>
          </a:prstGeom>
          <a:noFill/>
        </p:spPr>
        <p:txBody>
          <a:bodyPr wrap="square">
            <a:spAutoFit/>
          </a:bodyPr>
          <a:lstStyle/>
          <a:p>
            <a:pPr algn="r">
              <a:defRPr sz="1100" b="0" i="0">
                <a:solidFill>
                  <a:srgbClr val="A8A18F"/>
                </a:solidFill>
                <a:latin typeface="Calibri"/>
              </a:defRPr>
            </a:pPr>
            <a:r>
              <a:t>6</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bg>
      <p:bgPr>
        <a:solidFill>
          <a:srgbClr val="1E2761"/>
        </a:solidFill>
        <a:effectLst/>
      </p:bgPr>
    </p:bg>
    <p:spTree>
      <p:nvGrpSpPr>
        <p:cNvPr id="1" name=""/>
        <p:cNvGrpSpPr/>
        <p:nvPr/>
      </p:nvGrpSpPr>
      <p:grpSpPr/>
      <p:sp>
        <p:nvSpPr>
          <p:cNvPr id="2" name="Title 1"/>
          <p:cNvSpPr>
            <a:spLocks noGrp="1"/>
          </p:cNvSpPr>
          <p:nvPr>
            <p:ph type="title"/>
          </p:nvPr>
        </p:nvSpPr>
        <p:spPr>
          <a:xfrm>
            <a:off x="640080" y="2103120"/>
            <a:ext cx="10908792" cy="2651760"/>
          </a:xfrm>
        </p:spPr>
        <p:txBody>
          <a:bodyPr wrap="square" anchor="ctr"/>
          <a:lstStyle/>
          <a:p>
            <a:pPr algn="ctr">
              <a:defRPr sz="8000" b="1">
                <a:solidFill>
                  <a:srgbClr val="FFFFFF"/>
                </a:solidFill>
                <a:latin typeface="Calibri"/>
              </a:defRPr>
            </a:pPr>
            <a:r>
              <a:t>C4 → E♯4</a:t>
            </a:r>
          </a:p>
        </p:txBody>
      </p:sp>
      <p:sp>
        <p:nvSpPr>
          <p:cNvPr id="3" name="TextBox 2"/>
          <p:cNvSpPr txBox="1"/>
          <p:nvPr/>
        </p:nvSpPr>
        <p:spPr>
          <a:xfrm>
            <a:off x="640080" y="1417320"/>
            <a:ext cx="10908792" cy="457200"/>
          </a:xfrm>
          <a:prstGeom prst="rect">
            <a:avLst/>
          </a:prstGeom>
          <a:noFill/>
        </p:spPr>
        <p:txBody>
          <a:bodyPr wrap="square">
            <a:spAutoFit/>
          </a:bodyPr>
          <a:lstStyle/>
          <a:p>
            <a:pPr algn="ctr">
              <a:defRPr sz="1500" b="1" i="0">
                <a:solidFill>
                  <a:srgbClr val="9BA7D4"/>
                </a:solidFill>
                <a:latin typeface="Calibri"/>
              </a:defRPr>
            </a:pPr>
            <a:r>
              <a:rPr spc="300"/>
              <a:t>THE TRAP</a:t>
            </a:r>
          </a:p>
        </p:txBody>
      </p:sp>
      <p:sp>
        <p:nvSpPr>
          <p:cNvPr id="4" name="TextBox 3"/>
          <p:cNvSpPr txBox="1"/>
          <p:nvPr/>
        </p:nvSpPr>
        <p:spPr>
          <a:xfrm>
            <a:off x="1097280" y="4892040"/>
            <a:ext cx="9994392" cy="914400"/>
          </a:xfrm>
          <a:prstGeom prst="rect">
            <a:avLst/>
          </a:prstGeom>
          <a:noFill/>
        </p:spPr>
        <p:txBody>
          <a:bodyPr wrap="square">
            <a:spAutoFit/>
          </a:bodyPr>
          <a:lstStyle/>
          <a:p>
            <a:pPr algn="ctr">
              <a:defRPr sz="1900" b="0" i="0">
                <a:solidFill>
                  <a:srgbClr val="9BA7D4"/>
                </a:solidFill>
                <a:latin typeface="Calibri"/>
              </a:defRPr>
            </a:pPr>
            <a:r>
              <a:t>five half steps… so it's a perfect fourth?</a:t>
            </a:r>
          </a:p>
        </p:txBody>
      </p:sp>
      <p:sp>
        <p:nvSpPr>
          <p:cNvPr id="5" name="TextBox 4"/>
          <p:cNvSpPr txBox="1"/>
          <p:nvPr/>
        </p:nvSpPr>
        <p:spPr>
          <a:xfrm>
            <a:off x="11292840" y="6419088"/>
            <a:ext cx="731520" cy="365760"/>
          </a:xfrm>
          <a:prstGeom prst="rect">
            <a:avLst/>
          </a:prstGeom>
          <a:noFill/>
        </p:spPr>
        <p:txBody>
          <a:bodyPr wrap="square">
            <a:spAutoFit/>
          </a:bodyPr>
          <a:lstStyle/>
          <a:p>
            <a:pPr algn="r">
              <a:defRPr sz="1100" b="0" i="0">
                <a:solidFill>
                  <a:srgbClr val="6E769E"/>
                </a:solidFill>
                <a:latin typeface="Calibri"/>
              </a:defRPr>
            </a:pPr>
            <a:r>
              <a:t>7</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bg>
      <p:bgPr>
        <a:solidFill>
          <a:srgbClr val="F6F4EE"/>
        </a:solidFill>
        <a:effectLst/>
      </p:bgPr>
    </p:bg>
    <p:spTree>
      <p:nvGrpSpPr>
        <p:cNvPr id="1" name=""/>
        <p:cNvGrpSpPr/>
        <p:nvPr/>
      </p:nvGrpSpPr>
      <p:grpSpPr/>
      <p:sp>
        <p:nvSpPr>
          <p:cNvPr id="2" name="Title 1"/>
          <p:cNvSpPr>
            <a:spLocks noGrp="1"/>
          </p:cNvSpPr>
          <p:nvPr>
            <p:ph type="title"/>
          </p:nvPr>
        </p:nvSpPr>
        <p:spPr>
          <a:xfrm>
            <a:off x="640080" y="868680"/>
            <a:ext cx="10908792" cy="731520"/>
          </a:xfrm>
        </p:spPr>
        <p:txBody>
          <a:bodyPr wrap="square" anchor="ctr"/>
          <a:lstStyle/>
          <a:p>
            <a:pPr algn="l">
              <a:defRPr sz="2600" b="1">
                <a:solidFill>
                  <a:srgbClr val="1E2761"/>
                </a:solidFill>
                <a:latin typeface="Calibri"/>
              </a:defRPr>
            </a:pPr>
            <a:r>
              <a:t>One sound, two intervals</a:t>
            </a:r>
          </a:p>
        </p:txBody>
      </p:sp>
      <p:sp>
        <p:nvSpPr>
          <p:cNvPr id="3" name="TextBox 2"/>
          <p:cNvSpPr txBox="1"/>
          <p:nvPr/>
        </p:nvSpPr>
        <p:spPr>
          <a:xfrm>
            <a:off x="640080" y="457200"/>
            <a:ext cx="10908792" cy="457200"/>
          </a:xfrm>
          <a:prstGeom prst="rect">
            <a:avLst/>
          </a:prstGeom>
          <a:noFill/>
        </p:spPr>
        <p:txBody>
          <a:bodyPr wrap="square">
            <a:spAutoFit/>
          </a:bodyPr>
          <a:lstStyle/>
          <a:p>
            <a:pPr algn="ctr">
              <a:defRPr sz="1500" b="1" i="0">
                <a:solidFill>
                  <a:srgbClr val="A8A18F"/>
                </a:solidFill>
                <a:latin typeface="Calibri"/>
              </a:defRPr>
            </a:pPr>
            <a:r>
              <a:rPr spc="300"/>
              <a:t>LETTERS FIRST</a:t>
            </a:r>
          </a:p>
        </p:txBody>
      </p:sp>
      <p:pic>
        <p:nvPicPr>
          <p:cNvPr id="4" name="Picture 3" descr="Two intervals on a treble staff sharing one sound: C4 up to E-sharp 4 — three letter names, an augmented third — then C4 up to F4 — four letter names, a perfect fourth. The piano plays the same keys for both."/>
          <p:cNvPicPr>
            <a:picLocks noChangeAspect="1"/>
          </p:cNvPicPr>
          <p:nvPr/>
        </p:nvPicPr>
        <p:blipFill>
          <a:blip r:embed="rId2"/>
          <a:stretch>
            <a:fillRect/>
          </a:stretch>
        </p:blipFill>
        <p:spPr>
          <a:xfrm>
            <a:off x="2922802" y="2011680"/>
            <a:ext cx="6346091" cy="3657600"/>
          </a:xfrm>
          <a:prstGeom prst="rect">
            <a:avLst/>
          </a:prstGeom>
        </p:spPr>
      </p:pic>
      <p:sp>
        <p:nvSpPr>
          <p:cNvPr id="5" name="TextBox 4"/>
          <p:cNvSpPr txBox="1"/>
          <p:nvPr/>
        </p:nvSpPr>
        <p:spPr>
          <a:xfrm>
            <a:off x="1280160" y="5806440"/>
            <a:ext cx="9601200" cy="548640"/>
          </a:xfrm>
          <a:prstGeom prst="rect">
            <a:avLst/>
          </a:prstGeom>
          <a:noFill/>
        </p:spPr>
        <p:txBody>
          <a:bodyPr wrap="square">
            <a:spAutoFit/>
          </a:bodyPr>
          <a:lstStyle/>
          <a:p>
            <a:pPr algn="ctr">
              <a:defRPr sz="1400" b="0" i="1">
                <a:solidFill>
                  <a:srgbClr val="A8A18F"/>
                </a:solidFill>
                <a:latin typeface="Calibri"/>
              </a:defRPr>
            </a:pPr>
            <a:r>
              <a:t>C4–E♯4 = A3 · C4–F4 = P4 — the piano can't tell; the page can</a:t>
            </a:r>
          </a:p>
        </p:txBody>
      </p:sp>
      <p:sp>
        <p:nvSpPr>
          <p:cNvPr id="6" name="TextBox 5"/>
          <p:cNvSpPr txBox="1"/>
          <p:nvPr/>
        </p:nvSpPr>
        <p:spPr>
          <a:xfrm>
            <a:off x="11292840" y="6419088"/>
            <a:ext cx="731520" cy="365760"/>
          </a:xfrm>
          <a:prstGeom prst="rect">
            <a:avLst/>
          </a:prstGeom>
          <a:noFill/>
        </p:spPr>
        <p:txBody>
          <a:bodyPr wrap="square">
            <a:spAutoFit/>
          </a:bodyPr>
          <a:lstStyle/>
          <a:p>
            <a:pPr algn="r">
              <a:defRPr sz="1100" b="0" i="0">
                <a:solidFill>
                  <a:srgbClr val="A8A18F"/>
                </a:solidFill>
                <a:latin typeface="Calibri"/>
              </a:defRPr>
            </a:pPr>
            <a:r>
              <a:t>8</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bg>
      <p:bgPr>
        <a:solidFill>
          <a:srgbClr val="1E2761"/>
        </a:solidFill>
        <a:effectLst/>
      </p:bgPr>
    </p:bg>
    <p:spTree>
      <p:nvGrpSpPr>
        <p:cNvPr id="1" name=""/>
        <p:cNvGrpSpPr/>
        <p:nvPr/>
      </p:nvGrpSpPr>
      <p:grpSpPr/>
      <p:sp>
        <p:nvSpPr>
          <p:cNvPr id="2" name="Title 1"/>
          <p:cNvSpPr>
            <a:spLocks noGrp="1"/>
          </p:cNvSpPr>
          <p:nvPr>
            <p:ph type="title"/>
          </p:nvPr>
        </p:nvSpPr>
        <p:spPr>
          <a:xfrm>
            <a:off x="640080" y="2103120"/>
            <a:ext cx="10908792" cy="2651760"/>
          </a:xfrm>
        </p:spPr>
        <p:txBody>
          <a:bodyPr wrap="square" anchor="ctr"/>
          <a:lstStyle/>
          <a:p>
            <a:pPr algn="ctr">
              <a:defRPr sz="5000" b="1">
                <a:solidFill>
                  <a:srgbClr val="FFFFFF"/>
                </a:solidFill>
                <a:latin typeface="Calibri"/>
              </a:defRPr>
            </a:pPr>
            <a:r>
              <a:t>DO → EVERY DEGREE</a:t>
            </a:r>
          </a:p>
        </p:txBody>
      </p:sp>
      <p:sp>
        <p:nvSpPr>
          <p:cNvPr id="3" name="TextBox 2"/>
          <p:cNvSpPr txBox="1"/>
          <p:nvPr/>
        </p:nvSpPr>
        <p:spPr>
          <a:xfrm>
            <a:off x="640080" y="1417320"/>
            <a:ext cx="10908792" cy="457200"/>
          </a:xfrm>
          <a:prstGeom prst="rect">
            <a:avLst/>
          </a:prstGeom>
          <a:noFill/>
        </p:spPr>
        <p:txBody>
          <a:bodyPr wrap="square">
            <a:spAutoFit/>
          </a:bodyPr>
          <a:lstStyle/>
          <a:p>
            <a:pPr algn="ctr">
              <a:defRPr sz="1500" b="1" i="0">
                <a:solidFill>
                  <a:srgbClr val="9BA7D4"/>
                </a:solidFill>
                <a:latin typeface="Calibri"/>
              </a:defRPr>
            </a:pPr>
            <a:r>
              <a:rPr spc="300"/>
              <a:t>THE INTERVAL BANK</a:t>
            </a:r>
          </a:p>
        </p:txBody>
      </p:sp>
      <p:sp>
        <p:nvSpPr>
          <p:cNvPr id="4" name="TextBox 3"/>
          <p:cNvSpPr txBox="1"/>
          <p:nvPr/>
        </p:nvSpPr>
        <p:spPr>
          <a:xfrm>
            <a:off x="1097280" y="4892040"/>
            <a:ext cx="9994392" cy="914400"/>
          </a:xfrm>
          <a:prstGeom prst="rect">
            <a:avLst/>
          </a:prstGeom>
          <a:noFill/>
        </p:spPr>
        <p:txBody>
          <a:bodyPr wrap="square">
            <a:spAutoFit/>
          </a:bodyPr>
          <a:lstStyle/>
          <a:p>
            <a:pPr algn="ctr">
              <a:defRPr sz="1900" b="0" i="0">
                <a:solidFill>
                  <a:srgbClr val="9BA7D4"/>
                </a:solidFill>
                <a:latin typeface="Calibri"/>
              </a:defRPr>
            </a:pPr>
            <a:r>
              <a:t>M2 · M3 · P4 · P5 · M6 · M7 · P8 — in all fifteen keys</a:t>
            </a:r>
          </a:p>
        </p:txBody>
      </p:sp>
      <p:sp>
        <p:nvSpPr>
          <p:cNvPr id="5" name="TextBox 4"/>
          <p:cNvSpPr txBox="1"/>
          <p:nvPr/>
        </p:nvSpPr>
        <p:spPr>
          <a:xfrm>
            <a:off x="11292840" y="6419088"/>
            <a:ext cx="731520" cy="365760"/>
          </a:xfrm>
          <a:prstGeom prst="rect">
            <a:avLst/>
          </a:prstGeom>
          <a:noFill/>
        </p:spPr>
        <p:txBody>
          <a:bodyPr wrap="square">
            <a:spAutoFit/>
          </a:bodyPr>
          <a:lstStyle/>
          <a:p>
            <a:pPr algn="r">
              <a:defRPr sz="1100" b="0" i="0">
                <a:solidFill>
                  <a:srgbClr val="6E769E"/>
                </a:solidFill>
                <a:latin typeface="Calibri"/>
              </a:defRPr>
            </a:pPr>
            <a:r>
              <a:t>9</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