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Before slides, a promise about the week's shape: The second session is a double-header — the transcription race, then the cumulative midterm review — because the midterm runs next week, in exam week's single session. The study guide and practice exam have been open for two weeks. Now the fun part: today you learn that the most famous restless sound in music has two different names, that intervals bigger than an octave are old friends in a coat, and that all of unit 6's machinery adds up to a superpower — transcribing melodies in minutes. This is the last unit of Foundations. Let's finish it loud.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perfect fourth refuses the sort, and this course tells the truth about it. Sung in a melody — the opening leap of Amazing Grace — it's sturdy and clean. Between the upper parts of a texture, stable. But against the bass in two-voice writing, centuries of practice treat it as a dissonance that resolves, usually down to a third. So our answer is context-dependent, and that exact phrase is the quiz answer. Warn them: chatbots flatten this to a yes or a no, and catching that flattening is this week's audit skill. 'Is a fourth consonant?' is a where question, not a yes/no question.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headline pair, three half steps wide. F4 up to A-flat-4: letters F-G-A, a third — minor third, settled, consonant. F4 up to G-sharp-4: letters F-G, a second — the same three half steps on a second-sized frame, augmented second. Same keys, different intervals. And the A2 is not exotic: A harmonic minor walks F4 to G-sharp-4 on its way from le to ti — the room sang that gap in unit 5. The scale has to use letters F and G, so the honest name is A2. Spelling carries function: the m3 sits still; the A2 is mid-climb, one half step from home.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unit's discipline in one motto. Every trap this week springs on people who count piano keys and skip the letters: six half steps is not automatically an A4 — could be a d5. Three half steps is not automatically a m3 — could be an A2. Unit 6's regressions still stand: C4 to E-sharp-4 is an augmented third, never a perfect fourth; C4 to F-flat-4 is a diminished fourth, never a major third. Run the projector moment here: ask a chatbot whether C4 to D-sharp-4 is a minor third, watch it say yes, and let the room fix it out loud. C to D is a second. Three half steps on a second: A2. Tool drafts; you judge.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payoff machine, and it deserves the board. Transcription is not recognizing forty notes from silence — it's trusting one note and naming thirty-nine moves. Walk the list slowly. Step three is where the singing lives: match the gap against do-mi-sol patterns or the song-hook interval bank the class built in unit 6. Step four is pure unit-6 machinery — letters for size, half steps for quality. Step five is the trick nobody teaches: the note you just wrote is the new anchor, so the job never gets harder than one move. The second session this list gets a stopwatch attached to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it live, as a room. Everyone sings 'Oh, when the saints.' Starting note given: C4. First move — up, small leap, sing it against do-mi: major third, spell it, E4. Second move — tiny step, the white-key half step: minor second, F4. Third move — one whole step: major second, G4, and the long note lands. Four notes on paper from one given pitch and three named calls. Then the sentence that sells the whole unit: that took fifteen seconds, and in week one it would have taken the class ten minutes. The second session we race exactly this skill on tunes they already own.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Cash value, spelled out. The the second session-night song request with no chart: anchor one note, leap-map the melody, ten minutes, text the band real notation in the right key with the right letters. The horn line becomes five addresses instead of a hummed voice memo. The tritone knowledge is a working tool: when a chart hangs on a dominant chord, you hear the lean and know the landing before it arrives — that's what it means to sound confident on a first read-through. And compound intervals fix the classic charting error of writing the bass note in the singer's octave. A tenth is not a third, and your rhythm section will notice that you know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list, then linger on the last two lines. The second session is a double-header: the race first, then thirty protected minutes of cumulative review — bring one real question from the study guide. The midterm is next week, in exam week's single session; one meeting, one exam, in the room, closed to AI, same as every quiz has rehearsed. The support materials have been open for two weeks — the practice exam costs zero points and unlimited attempts, and it is the single most predictive hour of preparation available. Tutorial before the studio, everything else by week's end. Same rhythm as every week — that's the point of the rhythm.</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End on the finish line. Next week is the midterm — Foundations, certified. Say it the spine's way: nothing on that exam is new. Every address, every count, every scale, every signature, every interval simple and compound — the room has spelled all of it out loud, on paper, in races and relays and studios, for seven straight weeks. The exam doesn't ask them to become something; it certifies what they already became. After the gate, the vocabulary starts stacking: intervals become chords, chords get names, names become progressions, and by the end of the term they're transposing charts on the spot. Ears first, always. See you at the studio — bring a pencil that moves fast.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B3 and F4 together at the piano and let it hang. Ask: does this sound finished? Every head shakes no. Ask the braver question: where does it want to go? Have the room sing it — they will find C4 and E4 without help, because their ears have run this resolution a thousand times in songs they love. Then say what just happened: they did voice leading by instinct, hearing a six-half-step itch and its cure. All this unit does is name the itch — and reveal that the name changes depending on which way the notes are leaning. Ear first, name second. Same order as always.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Compound intervals in one line: wider than an octave, named by adding seven to the simple size. Why seven and not eight? The octave's top note and the simple interval's bottom note share a letter, so one rung counts once. A second becomes a ninth, a third a tenth, a fourth an eleventh, a fifth a twelfth, a sixth a thirteenth. Run the interaction here: call compounds and have the room strip the coat — M9? M2. P12? P5. m10? m3. Then reverse direction. Thirty seconds of call-and-response and the whole topic is installed; nothing new is happening, and say exactly that sentence out loud.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pair to pin: C4 up to E4 is a major third — four half steps, letters C-D-E. Push the E up an octave and C4 to E5 is a major tenth. Same two letter names, same quality, one octave more air. Hammer the fine print: quality never changes with the octave. Major stays major, perfect stays perfect, minor stays minor. A tenth is not somehow 'more major' than a third — only the size number moves, and only by seven. If a student can spell any simple interval from unit 6, they already own every compound in this unit. The coat is free; the third inside it is the actual work.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all three notes slowly, then the two intervals as pairs: C4-E4, then C4-E5. Ask the room what changed in the sound — the color is the same, the space is bigger. That's the aural signature of a compound interval: same flavor, more air. Point at the staff: the letters are still C and E, which is why the quality survives the trip. Then the gig framing: this is the gap between your bass player and your melody nearly all the time. Charts that confuse tenths with thirds put the harmony vocal in the bass player's lap. Naming the coat correctly is a kindness to every rhythm section you will ever hand paper to.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week's headline. Six half steps, spelled two ways. F4 up to B4: letters F-G-A-B, four names, a fourth — one half step wider than perfect, so augmented fourth. B3 up to F4: letters B-C-D-E-F, five names, a fifth — one half step narrower than perfect, so diminished fifth. The nickname 'tritone' names the sound; the paper always says A4 or d5, and the letters decide which. This is Week 1's twins — one key, two written notes — grown up and applied to the space between notes. Enharmonic means sounds alike. It has never once meant equals in this course, and it doesn't start today.</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bar one: the d5 melts inward — B3 rises a half step to C4, F4 falls a half step to E4, landing on a major third. Play bar two: the A4 opens outward — F4 down to E4, B4 up to C5, landing on a sixth. Have the room sing both resolutions; they'll nail them on the first try because these are the most rehearsed moves in Western music. Then the point: same piano keys both times. What differed was the spelling, and the spelling predicted the destination. That's what notation is for — it carries the lean, not just the noise.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major key has exactly one tritone built in, between scale degrees four and seven — fa and ti. In C major that's F and B, the only white-key tritone on the piano; have everyone find it on their paper keyboards right now and play or sing it. This is foreshadowing you can bank: when we build dominant seventh chords in unit 10, that fa-ti pair will be sitting inside V7, and its need to resolve is a big part of why the chord pulls home so hard. Don't teach the chord today — just plant the flag. When the room reaches unit 10, this slide gets its payoff and the tritone becomes their oldest friend there.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long intervals and let the room vote thumbs: settled or leaning. P5 settles. m2 leans hard. M6 settles; m7 leans; the tritone leans deliciously. Their votes will match five centuries of consensus — say that out loud, because it's the spine of the course: they are not learning to hear this, they're labeling what they already hear. Then pin the names: consonant — unisons, octaves, fifths, thirds, sixths. Dissonant — seconds, sevenths, tritone. And the reframe that matters for writing: dissonance is not a defect. It's fuel. Every chorus they love arrives on the back of a lean. Consonance wall-to-wall is wallpaper.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6400" b="1">
                <a:solidFill>
                  <a:srgbClr val="FFFFFF"/>
                </a:solidFill>
                <a:latin typeface="Calibri"/>
              </a:defRPr>
            </a:pPr>
            <a:r>
              <a:t>INTERVALS II</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7</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One sound can have two names. The spelling tells you where it's going.</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P4: IT DEPENDS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HONEST EXCEPTION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m3</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SAME SOUND, DIFFERENT JOB</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A2</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COUNT, THEN SPEAK</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LETTERS FIRST, ALWAYS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Leap-mapping, in five moves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METHOD</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1 · Anchor the starting pitch — given, or found once at a keyboard</a:t>
            </a:r>
          </a:p>
          <a:p>
            <a:pPr>
              <a:spcAft>
                <a:spcPts val="1000"/>
              </a:spcAft>
              <a:defRPr sz="2000">
                <a:solidFill>
                  <a:srgbClr val="1E2761"/>
                </a:solidFill>
                <a:latin typeface="Calibri"/>
              </a:defRPr>
            </a:pPr>
            <a:r>
              <a:t>•  2 · Hear the next note: up or down?</a:t>
            </a:r>
          </a:p>
          <a:p>
            <a:pPr>
              <a:spcAft>
                <a:spcPts val="1000"/>
              </a:spcAft>
              <a:defRPr sz="2000">
                <a:solidFill>
                  <a:srgbClr val="1E2761"/>
                </a:solidFill>
                <a:latin typeface="Calibri"/>
              </a:defRPr>
            </a:pPr>
            <a:r>
              <a:t>•  3 · Name the move out loud: "up a P4"</a:t>
            </a:r>
          </a:p>
          <a:p>
            <a:pPr>
              <a:spcAft>
                <a:spcPts val="1000"/>
              </a:spcAft>
              <a:defRPr sz="2000">
                <a:solidFill>
                  <a:srgbClr val="1E2761"/>
                </a:solidFill>
                <a:latin typeface="Calibri"/>
              </a:defRPr>
            </a:pPr>
            <a:r>
              <a:t>•  4 · Spell it from the note you trust — letters first, quality second</a:t>
            </a:r>
          </a:p>
          <a:p>
            <a:pPr>
              <a:spcAft>
                <a:spcPts val="1000"/>
              </a:spcAft>
              <a:defRPr sz="2000">
                <a:solidFill>
                  <a:srgbClr val="1E2761"/>
                </a:solidFill>
                <a:latin typeface="Calibri"/>
              </a:defRPr>
            </a:pPr>
            <a:r>
              <a:t>•  5 · Write it. The new note becomes the anchor. Repeat.</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The Saints, leap-mapped</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ONE ANCHOR, THREE CALLS</a:t>
            </a:r>
          </a:p>
        </p:txBody>
      </p:sp>
      <p:pic>
        <p:nvPicPr>
          <p:cNvPr id="4" name="Picture 3" descr="Three rising quarter notes — C4, E4, F4 — leading to a whole-note G4 on a treble staff: the opening call of When the Saints Go Marching In."/>
          <p:cNvPicPr>
            <a:picLocks noChangeAspect="1"/>
          </p:cNvPicPr>
          <p:nvPr/>
        </p:nvPicPr>
        <p:blipFill>
          <a:blip r:embed="rId2"/>
          <a:stretch>
            <a:fillRect/>
          </a:stretch>
        </p:blipFill>
        <p:spPr>
          <a:xfrm>
            <a:off x="2672709" y="2011680"/>
            <a:ext cx="684627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Given C4: up a M3 → E4 · up a m2 → F4 · up a M2 → G4. Fifteen seconds of work.</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TEN MINUTES,</a:t>
            </a:r>
          </a:p>
          <a:p>
            <a:pPr algn="ctr">
              <a:defRPr sz="6400" b="1">
                <a:solidFill>
                  <a:srgbClr val="FFFFFF"/>
                </a:solidFill>
                <a:latin typeface="Calibri"/>
              </a:defRPr>
            </a:pPr>
            <a:r>
              <a:t>NOT AN HOUR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 A BETTER MUSICIAN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work, in order — and next week's exam</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7 chapter — compound intervals, the tritone, the sort, leap-mapping</a:t>
            </a:r>
          </a:p>
          <a:p>
            <a:pPr>
              <a:spcAft>
                <a:spcPts val="1000"/>
              </a:spcAft>
              <a:defRPr sz="2000">
                <a:solidFill>
                  <a:srgbClr val="1E2761"/>
                </a:solidFill>
                <a:latin typeface="Calibri"/>
              </a:defRPr>
            </a:pPr>
            <a:r>
              <a:t>•  Tutorial 7 (AI tutor + audit on YOUR knowledge) — due before the second session the pre-studio deadline</a:t>
            </a:r>
          </a:p>
          <a:p>
            <a:pPr>
              <a:spcAft>
                <a:spcPts val="1000"/>
              </a:spcAft>
              <a:defRPr sz="2000">
                <a:solidFill>
                  <a:srgbClr val="1E2761"/>
                </a:solidFill>
                <a:latin typeface="Calibri"/>
              </a:defRPr>
            </a:pPr>
            <a:r>
              <a:t>•  the second session: studio race ≈45 min, then cumulative midterm review ≈30 min</a:t>
            </a:r>
          </a:p>
          <a:p>
            <a:pPr>
              <a:spcAft>
                <a:spcPts val="1000"/>
              </a:spcAft>
              <a:defRPr sz="2000">
                <a:solidFill>
                  <a:srgbClr val="1E2761"/>
                </a:solidFill>
                <a:latin typeface="Calibri"/>
              </a:defRPr>
            </a:pPr>
            <a:r>
              <a:t>•  Practice set · Quiz (closed to AI) · Discussion "The Pull" · Ten-Minute Transcription — all close the end of the week</a:t>
            </a:r>
          </a:p>
          <a:p>
            <a:pPr>
              <a:spcAft>
                <a:spcPts val="1000"/>
              </a:spcAft>
              <a:defRPr sz="2000">
                <a:solidFill>
                  <a:srgbClr val="1E2761"/>
                </a:solidFill>
                <a:latin typeface="Calibri"/>
              </a:defRPr>
            </a:pPr>
            <a:r>
              <a:t>•  Midterm: NEXT WEEK — exam week's single session — study guide, prep tutorial, and practice exam already open in the Week 8 module</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THE LITERACY GATE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THE ITCH</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BEFORE ANY NAMES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SIMPLE + 7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LADDER UPSTAIRS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M3</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AN OCTAVE COAT</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M10</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A third, then its tenth</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Three whole notes on a treble staff: C4, then E4 a major third above it, then E5 an octave higher than E4 — a major tenth above the C4."/>
          <p:cNvPicPr>
            <a:picLocks noChangeAspect="1"/>
          </p:cNvPicPr>
          <p:nvPr/>
        </p:nvPicPr>
        <p:blipFill>
          <a:blip r:embed="rId2"/>
          <a:stretch>
            <a:fillRect/>
          </a:stretch>
        </p:blipFill>
        <p:spPr>
          <a:xfrm>
            <a:off x="3579294" y="2011680"/>
            <a:ext cx="503310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C4 → E4 = M3 · C4 → E5 = M10 — same letters, same quality, one octave more air.</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A4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ONE SOUND, TWO INTERVALS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d5</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Same sound, opposite destinations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ITCH, RESOLVED TWICE</a:t>
            </a:r>
          </a:p>
        </p:txBody>
      </p:sp>
      <p:pic>
        <p:nvPicPr>
          <p:cNvPr id="4" name="Picture 3" descr="Two half-note interval pairs per bar on a treble staff: the diminished fifth B3–F4 resolving inward to C4–E4, then the augmented fourth F4–B4 resolving outward to E4–C5."/>
          <p:cNvPicPr>
            <a:picLocks noChangeAspect="1"/>
          </p:cNvPicPr>
          <p:nvPr/>
        </p:nvPicPr>
        <p:blipFill>
          <a:blip r:embed="rId2"/>
          <a:stretch>
            <a:fillRect/>
          </a:stretch>
        </p:blipFill>
        <p:spPr>
          <a:xfrm>
            <a:off x="2672709" y="2011680"/>
            <a:ext cx="684627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d5 contracts inward to a third · A4 expands outward to a sixth. The spelling is the road sign.</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F ↔ B</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EVERY MAJOR KEY HIDES ONE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SETTLED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SORT YOUR EAR RUNS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LEANING</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