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 and welcome back. Before anything else, say where the room stands: the midterm is behind them, Foundations is certified, and nothing from here on re-tests whether they can read. Then make the opening move of the whole unit: sing do–mi–sol together, the warm-up they've done since unit 4. Hold all three notes in three groups so they ring at once. Let the sound sit for a beat, then deliver the line on the slide: they have been singing a chord since week 4, and today it gets its name. That's the spine of this course landing exactly as designed — ear first, name second, five weeks apart.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ladder slowly, bottom to top, and have the room call the quality of each chord as it sounds — they'll be right by ear before they can prove it on paper. Then reveal the pattern: major, minor, minor, major, major, minor, diminished. Same ladder in all fifteen major keys, because it comes from the scale's step pattern, not from C. Stop on the last one: B–D–F, the only diminished resident, sitting on the key's built-in tritone from unit 7. Let it squirm, promise that unit 11 gives that squirm a job, and move on. One key, seven chords, for free.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week's map in five lines. Roman numerals are the analyst's chord symbols: the numeral is the scale degree, and the case tells you the quality without another mark. Land the third line hard — the naming ceremony completes here: do–mi–sol was the tonic triad, the home chord of every key, all along. Then minor: nothing to memorize from scratch, because natural minor's grid is the relative major's chords renumbered. The one genuinely new fact is the upgrade — raise ^7 the way unit 5 taught and the five chord turns major while ^7's chord turns diminished. That's why charts in minor keys almost always show a major V.</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Demonstrate rather than assert. Play i, then v, then i in pure A natural minor — E–G–B in the middle — and let the room feel how politely it drifts home. Now raise the G to G-sharp: i, then V, then i. The lean toward the tonic snaps into focus, because the raised ^7 is a leading tone and it's sitting inside the chord as its third. Same move upgrades the seventh degree's chord to G-sharp–B–D, diminished, leaning on the tonic's doorstep. This is unit 5's raised seventh finally showing its harmonic reason for existing. Mention III-plus — C–E–G-sharp, the diatonic augmented triad — as the curiosity it is.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words the room must stop using interchangeably today. The root is the chord's name-giver — the bottom of the stack when it's packed in thirds. The bass is whoever happens to be lowest in the voicing right now. When they match, the chord is in root position; when they don't, the chord is inverted — and it is still the same chord. Play C–E–G, then E–G–C, then G–C–E and ask after each: did the chord change? No — the floor did. Vocabulary check before moving on: have someone define root and bass back to you in their own words.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the loop twice — once straight, once stopping on each chord to name the floor. Root position: root in the bass, the default, figures unwritten. First inversion: the third in the bass, labeled 6. Second inversion: the fifth in the bass, labeled 6/4. Then teach the identification move they'll use forever: re-stack in thirds until the snowman forms, and the bottom of that stack is the root — E–G–C packs into C–E–G, so it was C major all along. Close with why musicians bother: inversions let the bass line walk instead of leap. That's the sound of an arranged record.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Demystify the figures before anyone decides they're fractions. The numbers count intervals above the bass note: above the bass of a first-inversion triad sit a sixth and a third — abbreviated to just 6; above a second-inversion bass sit a sixth and a fourth — written 6/4. Nothing is divided, and the meter hasn't changed; they're apartment labels, not arithmetic. Two course rules to say aloud: root position's 5/3 goes without saying, and figures are typed with a slash, never a hyphen — the hyphen has a different job arriving in unit 14, and we keep the two marks strictly apart. Preview the chatbot failure: tools invent figures constantly.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Cash the unit out in gig terms. When the leader calls G minor, they can now spell G–B-flat–D in their heads before the count-off — no app, no hunting. When a bridge suddenly darkens, they can say which chord did it, and a thing you can name is a thing you can play into on purpose. And they can talk to a rhythm section like arrangers: keys hold the chord, bass takes the third — a first-inversion instruction that turns five people playing the same chord into a band playing an arrangement. The studio is exactly this at speed: sort, spell, voice it across the room. Tutorial due before the second session the pre-studio deadline, as every week.</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End with the door ajar. Next unit stacks one more third on top of everything they built today — four-note chords, the sound of gospel, jazz, R&amp;B, and every worship ballad's warmth. The centerpiece is a distinction they've been burned by on charts already: the difference between C-major-seven and plain C7 — one letter of difference on paper, two different worlds in the ear. The four flavors they sorted today become seven, the figures grow two new numbers, and the chord symbols finally start looking like the ones on real charts. Same method as always: they already hear all of it; we're going to name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this slide thirty full seconds; it buys goodwill for the whole second half. The midterm certified the vocabulary — addresses, rhythm, all thirty keys, intervals simple and compound. Say plainly: nobody re-checks that again; from today the course builds with it instead. Units 9 through 15 are chords, progressions, cadences, and finally whole charts — the reason ear players sign up for theory at all. Frame today as the ground floor of harmony: every chord this week is just two unit-6 intervals holding hands. If anyone is carrying midterm bruises, this is the reset: new arc, certified tools, clean start.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naming ceremony. Sing it once more, then name it: do–mi–sol is scale degrees 1, 3, and 5 — the major triad, the most common chord in the music they play. Make the moment slightly theatrical; it has been planned since week 4. The point to land: their ear owned this sound years before this course, and their voice has rehearsed it weekly — the only thing arriving today is the spelling. That is the whole course in one object lesson. Tell them by the end of the week they'll spell it in four flavors on any root, and know what happens when the bass grabs a different note.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Definitions, quickly and concretely. A triad is three notes stacked in thirds: pick a letter, skip one, take the next, skip one, take the next. C skip D take E, skip F take G. The bottom of the packed stack is the root — the name-giver; then the third; then the fifth, each named for its distance above the root. On the staff a packed triad is a snowman: three adjacent lines or three adjacent spaces. Then the boundary: C–D–G is three real notes and not a triad — D is a second above C, and the stack breaks. Triad is a spelling claim, not a headcount.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C major, then C minor, twice each. Ask what moved — one note, the middle one, down a half step. That's the entire major/minor divide: same root, same perfect fifth holding the frame, and only the third changed. Major is M3 plus P5; minor is m3 plus P5. Warn them off the mood words while you're here: happy and sad are training wheels that wobble — some of the saddest songs they know sit entirely on major triads. Quality is an interval fact the ear reads as color. Fifths are the frame, thirds are the paint — say it now, use it all week.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two rare flavors. Diminished: minor third AND diminished fifth — both upper notes pulled inward, the whole chord squeezed. Play B–D–F and let it squirm. Augmented: major third and augmented fifth — the top pushed up, the chord leaning off its ladder. Play C–E–G-sharp. Give the room both back to back and ask which pulls in and which leans out; the ear sorts them faster than the vocabulary does. Then the definitional guardrail: diminished is one exact recipe, m3 plus d5 — not a synonym for any crunchy sound. The spelling defines the word; the ear just finds it.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all four slowly, rolled then blocked, pointing at each spelling as it sounds. Walk the recipes: major M3 plus P5; minor lowers the third; diminished lowers third and fifth; augmented keeps the major third and raises the fifth. Then the spelling discipline that saves the week: letters first. The fifth of any C-rooted chord is a G-something — so C diminished is C, E-flat, G-flat, never C, E-flat, F-sharp, even though the piano can't tell those apart. Same keys, broken stack. This is unit 1's enharmonic rule bearing real weight at last.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copy-into-notes slide; give the room a quiet minute with it. Read each line once, then point out the architecture: the top two share a perfect fifth and differ only in the third; the bottom two each alter the fifth, in opposite directions. Name the symbol convention out loud — a bare letter means major, which surprises people the first time a chart says just C. And set the boundary for the week: these four symbols are the whole vocabulary; anything with a 7 in it, or a slash like C-over-E, is next unit's business. Four recipes, four symbols, no exceptions.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slide of pure discipline, because this is where points leak all week. Every triad's letters are fixed before any accidental enters: a C-rooted triad uses C, E, G — some flavor of each — because that's what stacking thirds from C produces. The chatbot failure to preview: asked for C diminished, tools will happily emit C, E-flat, F-sharp. Right piano keys, wrong letter, broken triad — F-sharp makes it a fourth from C, and the snowman collapses. Same trap on augmented: G-sharp, not A-flat. Have the room say the rule together once: letters first, quality second. It's unit 6's two-ruler habit, now spelling chords.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8000" b="1">
                <a:solidFill>
                  <a:srgbClr val="FFFFFF"/>
                </a:solidFill>
                <a:latin typeface="Calibri"/>
              </a:defRPr>
            </a:pPr>
            <a:r>
              <a:t>TRIADS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9</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You've been singing a chord since week 4. Today it gets its name.</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C major harmonizes itself</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KEY, SEVEN CHORDS</a:t>
            </a:r>
          </a:p>
        </p:txBody>
      </p:sp>
      <p:pic>
        <p:nvPicPr>
          <p:cNvPr id="4" name="Picture 3" descr="Eight quarter-note chords climbing a treble staff: a triad built on each note of the C major scale — C–E–G, D–F–A, E–G–B, F–A–C, G–B–D, A–C–E, B–D–F, then C–E–G an octave up."/>
          <p:cNvPicPr>
            <a:picLocks noChangeAspect="1"/>
          </p:cNvPicPr>
          <p:nvPr/>
        </p:nvPicPr>
        <p:blipFill>
          <a:blip r:embed="rId2"/>
          <a:stretch>
            <a:fillRect/>
          </a:stretch>
        </p:blipFill>
        <p:spPr>
          <a:xfrm>
            <a:off x="1295247" y="2011680"/>
            <a:ext cx="9601200" cy="3477834"/>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A snowman on every scale step — only the key's own notes.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Diatonic triads, by the numbers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LADDER</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Major keys: I · ii · iii · IV · V · vi · vii° — qualities M m m M M m d</a:t>
            </a:r>
          </a:p>
          <a:p>
            <a:pPr>
              <a:spcAft>
                <a:spcPts val="1000"/>
              </a:spcAft>
              <a:defRPr sz="2000">
                <a:solidFill>
                  <a:srgbClr val="1E2761"/>
                </a:solidFill>
                <a:latin typeface="Calibri"/>
              </a:defRPr>
            </a:pPr>
            <a:r>
              <a:t>•  Case carries quality: upper = major, lower = minor, ° = diminished</a:t>
            </a:r>
          </a:p>
          <a:p>
            <a:pPr>
              <a:spcAft>
                <a:spcPts val="1000"/>
              </a:spcAft>
              <a:defRPr sz="2000">
                <a:solidFill>
                  <a:srgbClr val="1E2761"/>
                </a:solidFill>
                <a:latin typeface="Calibri"/>
              </a:defRPr>
            </a:pPr>
            <a:r>
              <a:t>•  Do–mi–sol = ^1–^3–^5 = the I chord — you've sung it since unit 4</a:t>
            </a:r>
          </a:p>
          <a:p>
            <a:pPr>
              <a:spcAft>
                <a:spcPts val="1000"/>
              </a:spcAft>
              <a:defRPr sz="2000">
                <a:solidFill>
                  <a:srgbClr val="1E2761"/>
                </a:solidFill>
                <a:latin typeface="Calibri"/>
              </a:defRPr>
            </a:pPr>
            <a:r>
              <a:t>•  Natural minor: i · ii° · III · iv · v · VI · VII (the relative major's chords, renumbered)</a:t>
            </a:r>
          </a:p>
          <a:p>
            <a:pPr>
              <a:spcAft>
                <a:spcPts val="1000"/>
              </a:spcAft>
              <a:defRPr sz="2000">
                <a:solidFill>
                  <a:srgbClr val="1E2761"/>
                </a:solidFill>
                <a:latin typeface="Calibri"/>
              </a:defRPr>
            </a:pPr>
            <a:r>
              <a:t>•  Harmonic minor upgrades two: V becomes major, vii° becomes diminished — the raised ^7 at work</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TWO UPGRADES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MINOR'S GRID</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harmonic minor buys major V and diminished vii°</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ROOT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WHO'S ON THE BOTTOM</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BASS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C major visits its inversions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SAME CHORD, THREE FLOORS</a:t>
            </a:r>
          </a:p>
        </p:txBody>
      </p:sp>
      <p:pic>
        <p:nvPicPr>
          <p:cNvPr id="4" name="Picture 3" descr="Four half-note chords on a treble staff: C major in root position with C4 lowest, first inversion with E4 lowest, second inversion with G4 lowest, then root position again."/>
          <p:cNvPicPr>
            <a:picLocks noChangeAspect="1"/>
          </p:cNvPicPr>
          <p:nvPr/>
        </p:nvPicPr>
        <p:blipFill>
          <a:blip r:embed="rId2"/>
          <a:stretch>
            <a:fillRect/>
          </a:stretch>
        </p:blipFill>
        <p:spPr>
          <a:xfrm>
            <a:off x="2672709" y="2011680"/>
            <a:ext cx="6846277"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Root position · first inversion (6) · second inversion (6/4) · home.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6 · 6/4</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LABELS</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intervals above the bass — slashes, never hyphens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SPELL THE CALL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PAYOFF</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"Gm" → G–B♭–D before the downbeat</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SEVENTH CHORDS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FOUNDATIONS:</a:t>
            </a:r>
          </a:p>
          <a:p>
            <a:pPr algn="ctr">
              <a:defRPr sz="6400" b="1">
                <a:solidFill>
                  <a:srgbClr val="FFFFFF"/>
                </a:solidFill>
                <a:latin typeface="Calibri"/>
              </a:defRPr>
            </a:pPr>
            <a:r>
              <a:t>CERTIFIED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WHERE WE STAND</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DO – MI – SOL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REVEAL</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sung since unit 4 — and it was a chord all along</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ROOT · THIRD · FIFTH</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STACK</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every other letter — a snowman on the staff</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MAJOR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ONE MOVED NOTE</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MINOR</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SQUEEZED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OUTER FLAVORS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6400" b="1" i="0">
                <a:solidFill>
                  <a:srgbClr val="FFFFFF"/>
                </a:solidFill>
                <a:latin typeface="Calibri"/>
              </a:defRPr>
            </a:pPr>
            <a:r>
              <a:t>STRETCHED</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Four flavors, one root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Four whole-note chords on a treble staff, all rooted on C4: C–E–G major, C–E-flat–G minor, C–E-flat–G-flat diminished, and C–E–G-sharp augmented."/>
          <p:cNvPicPr>
            <a:picLocks noChangeAspect="1"/>
          </p:cNvPicPr>
          <p:nvPr/>
        </p:nvPicPr>
        <p:blipFill>
          <a:blip r:embed="rId2"/>
          <a:stretch>
            <a:fillRect/>
          </a:stretch>
        </p:blipFill>
        <p:spPr>
          <a:xfrm>
            <a:off x="2422617" y="2011680"/>
            <a:ext cx="734646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C · Cm · Cdim · Caug — one root, four recipes.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Four qualities, four symbols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RECIPES</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Major — M3 + P5 — C E G — symbol: C (a bare letter means major)</a:t>
            </a:r>
          </a:p>
          <a:p>
            <a:pPr>
              <a:spcAft>
                <a:spcPts val="1000"/>
              </a:spcAft>
              <a:defRPr sz="2000">
                <a:solidFill>
                  <a:srgbClr val="1E2761"/>
                </a:solidFill>
                <a:latin typeface="Calibri"/>
              </a:defRPr>
            </a:pPr>
            <a:r>
              <a:t>•  Minor — m3 + P5 — C E♭ G — symbol: Cm</a:t>
            </a:r>
          </a:p>
          <a:p>
            <a:pPr>
              <a:spcAft>
                <a:spcPts val="1000"/>
              </a:spcAft>
              <a:defRPr sz="2000">
                <a:solidFill>
                  <a:srgbClr val="1E2761"/>
                </a:solidFill>
                <a:latin typeface="Calibri"/>
              </a:defRPr>
            </a:pPr>
            <a:r>
              <a:t>•  Diminished — m3 + d5 — C E♭ G♭ — symbol: Cdim</a:t>
            </a:r>
          </a:p>
          <a:p>
            <a:pPr>
              <a:spcAft>
                <a:spcPts val="1000"/>
              </a:spcAft>
              <a:defRPr sz="2000">
                <a:solidFill>
                  <a:srgbClr val="1E2761"/>
                </a:solidFill>
                <a:latin typeface="Calibri"/>
              </a:defRPr>
            </a:pPr>
            <a:r>
              <a:t>•  Augmented — M3 + A5 — C E G♯ — symbol: Caug</a:t>
            </a:r>
          </a:p>
          <a:p>
            <a:pPr>
              <a:spcAft>
                <a:spcPts val="1000"/>
              </a:spcAft>
              <a:defRPr sz="2000">
                <a:solidFill>
                  <a:srgbClr val="1E2761"/>
                </a:solidFill>
                <a:latin typeface="Calibri"/>
              </a:defRPr>
            </a:pPr>
            <a:r>
              <a:t>•  Fifths are the frame · thirds are the paint · letters first, always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LETTERS FIRST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SPELLING DISCIPLINE</a:t>
            </a:r>
          </a:p>
        </p:txBody>
      </p:sp>
      <p:sp>
        <p:nvSpPr>
          <p:cNvPr id="4" name="TextBox 3"/>
          <p:cNvSpPr txBox="1"/>
          <p:nvPr/>
        </p:nvSpPr>
        <p:spPr>
          <a:xfrm>
            <a:off x="1097280" y="4892040"/>
            <a:ext cx="9994392" cy="914400"/>
          </a:xfrm>
          <a:prstGeom prst="rect">
            <a:avLst/>
          </a:prstGeom>
          <a:noFill/>
        </p:spPr>
        <p:txBody>
          <a:bodyPr wrap="square">
            <a:spAutoFit/>
          </a:bodyPr>
          <a:lstStyle/>
          <a:p>
            <a:pPr algn="ctr">
              <a:defRPr sz="1900" b="0" i="0">
                <a:solidFill>
                  <a:srgbClr val="9BA7D4"/>
                </a:solidFill>
                <a:latin typeface="Calibri"/>
              </a:defRPr>
            </a:pPr>
            <a:r>
              <a:t>the fifth of a C chord is a G-something</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