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Good morning. Two announcements disguised as one slide. First: today your ear gets a vocabulary it has deserved for years — the five seventh-chord flavors, the exact words charts are written in. Second: the term project launches this week. The Chart — one song you love, turned into a real lead sheet by ear over the rest of the course — begins inside this week's assignment, where you choose your song. By the end of the week you'll spell all five qualities on any root at a relay board. By the end of the week you'll have committed to the song you'll transcribe, analyze, transpose, and perform. Big week. It starts with one note.</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Harmonize the scale one story taller than unit nine and the qualities sort themselves: two major sevenths on one and four, three minor sevenths on two, three, and six, exactly one dominant seventh — on five — and the half-diminished on seven. Circle V7 out loud: the key manufactures precisely one dominant seventh, and that scarcity is why the sound points home so hard — hear a dominant seventh and your ear already knows what's being promised. Play the row bottom to top and have the room call the qualities before you name them. Their ears will go seven for seven.</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Four notes means four candidates for the bass: root position plus three inversions — one more floor than triads had. The figures, left to right, as the bass climbs the chord: seven for root position, six-five for the third in the bass, four-three for the fifth, four-two for the seventh. Notice they count down as the bass climbs up — that's the memory hook. And the convention this course enforces: slashes, never hyphens. A hyphen in figures means a suspension — a different event entirely, arriving in unit fourteen — so writing six-dash-five says something you don't mean. Same law as ever: inversion changes color, never identity.</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Play the four voicings left to right and have the room sing just the bass line as it climbs: G, B, D, F. Ask after each one — is it still G7? Yes, every time: same four letter names, different floor. That's the ear's proof that inversion never changes identity. Then attach the figures as you replay: seven, six-five, four-three, four-two. The last one deserves an extra beat — the chordal seventh in the bass is the sound of half the descending-bass progressions your students already play; the studio and next unit both lean on it.</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Charts have their own dialect for choosing the floor, and here it is: the slash. Read it as the word 'over' — C over E, G seven over D. The letter after the slash is the bass note you actually hear; the chord keeps its name on the left. C/E is the C triad standing on its third — unit nine's figure six in gig clothing. G7/D is the four-three position with a stage name. Kill the fraction reading out loud: nobody is dividing C by E. It's an instruction with two addressees — everyone reads the left side, the bass player owns the right.</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connection before the project slide, and it's a favorite: why does the dominant seventh lean so hard? Open up G7 — G, B, D, F — and measure B up to F. Six half steps. Unit seven's restless interval, the tritone, is factory-installed between the third and seventh of every dominant seventh chord. That's the itch inside the lean, and your students have heard it resolve at the end of essentially every song they've ever loved. Play G7 to C and let the room exhale. The full vocabulary for this pull arrives next unit; today it's enough to know the machinery has a name.</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End on the launch. The Chart is the term project: one song, turned into a real lead sheet by ear — transcribed, analyzed, transposed, performed — due in unit fifteen, built in milestones so nobody writes it in a panic. Milestone one is inside this week's assignment: choose your song, with the coach walking the suitability check — real chord changes, a bass line you can hum, a melody you can sing from memory, legitimate access to a recording, and genuine affection, because you'll be together five weeks. Twenty-five of the assignment's hundred points, earned by choosing well. Tell them to audition songs in the car all week.</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tease for next unit: the chords get jobs. You can now spell every triad and seventh chord a key owns — next week we name what they do: Roman numerals called in real time over gig-style loops, the families chords work in, why some progressions feel inevitable, and the moment viio7 finally collects the keys to its actual house in harmonic minor. Plus Chart milestone two: your song's progression, drafted in numerals. Homework between now and then: tutorial before the studio, then the studio, everything else by week's end — and a song, chosen, committed, loved.</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Before any names: play Cmaj7 at the piano and let it shimmer. Then play C7 — same voicing, top note down a half step. Ask the room: same chord? Every head shakes no. Collect adjectives: dreamy, floaty, glassy for the first; bluesy, restless, leaning for the second. Then land the point: one note changed, and nobody in this room has ever confused these two sounds — not once, not ever. The ear has been filing these chords correctly for years without knowing their names. That's the whole spine of this course in one demonstration. Today, the names.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 are the two names. Cmaj7 — say it 'C major seven' — is the shimmer: C, E, G, B. C7 — just 'C seven' — is the lean: C, E, G, B-flat. Warn them now about the trap that catches every beginning chart reader: the plain 7 does NOT mean major seventh. The naked numeral belongs to the bluesy, restless, dominant recipe. When a chart wants the shimmer, it spells out maj7. Play both again with the names on screen. This pair is the studio title, the quiz's first question, and the single most common chart-reading error in the wild, cured.</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Play each stack slowly, bottom to top, then together. Point at the page: four noteheads, stacked in thirds — unit nine's snowman grew a hat. The only ink difference between the two chords is the flat on the top note, and yet the room heard them as different worlds. That's what this unit keeps proving: tiny spelling differences carry huge sound differences, and the spelling is how you hand the sound to another musician. Have the room sing the top note of each stack — B, then B-flat — and feel the lean arrive in their own voices.</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construction law, one sentence: take any triad you built in unit nine and stack one more third on top. Root, third, fifth — and now seventh, because the new note sits a seventh above the root. Count the letters with the room: C up to B is C-D-E-F-G-A-B, seven names. Then the misconception to kill early: not any four notes make a seventh chord. Thirds, all the way up — that's what keeps chords spellable. C-E-G-A is a real sound with a different name and a different job; the A is a sixth, not a seventh. The stacking law is the whole system.</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whole inventory, one root. Read it as a staircase: each row changes exactly one note from the row above. Play down the list and have the room call the note that moved — B to B-flat, E to E-flat, G to G-flat, B-flat to B-double-flat. Five qualities is the entire system for this course; every symbol on every chart this term is one of these five recipes on some root. Attach the personalities as you play: shimmer, blues engine, velvet, suspense, horror-movie doorknob. The ear files personalities faster than formulas — give it both and let them cross-reference.</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bottom two rows of the inventory deserve their own slide, because the internet blurs them constantly. Both sit on the diminished triad C, E-flat, G-flat. Half-diminished keeps a MINOR seventh — B-flat — only half the chord gave in, hence the name, hence the chart symbol Cm7b5: literally 'C minor seven, flatten the five.' Fully diminished drags the seventh down another half step to B-double-flat — everything diminished, top to bottom. And no, B-double-flat is not 'really A': same piano key, different written note, and the stack's letters C-E-G-B must survive. One note apart. Two chords. Never two fonts.</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Play both stacks and let the room hear the darkening. Then ask the loaded question: which of these two chords can C major build from its own notes? Point at the top notes. A natural — white key, card-carrying member of C major. A-flat — not in the key at all. So the seventh chord on scale degree seven in C major has to be the left one: half-diminished. The right one is a real chord with a real name — B fully diminished — but C major cannot manufacture it. Hold this image; the next slide makes it a law.</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Say it as a law and make them write it down: in a major key, the seventh chord on scale degree seven is HALF-diminished — vii ø seven — never fully diminished. The proof travels to all fifteen keys: the fully diminished version always demands the flatted sixth degree, a note no major key signature owns. That is exactly what 'not diatonic' means. This error is everywhere — blog posts, video thumbnails, and your chatbot, which will confidently hand you B-D-F-A-flat as 'the chord in C major.' This week's tutorial audit hunts precisely that. And viio7 does have a real home — harmonic minor — which unit eleven visits.</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331720"/>
            <a:ext cx="10908792" cy="1737360"/>
          </a:xfrm>
        </p:spPr>
        <p:txBody>
          <a:bodyPr wrap="square" anchor="ctr"/>
          <a:lstStyle/>
          <a:p>
            <a:pPr algn="ctr">
              <a:defRPr sz="6400" b="1">
                <a:solidFill>
                  <a:srgbClr val="FFFFFF"/>
                </a:solidFill>
                <a:latin typeface="Calibri"/>
              </a:defRPr>
            </a:pPr>
            <a:r>
              <a:t>SEVENTH CHORDS</a:t>
            </a:r>
          </a:p>
        </p:txBody>
      </p:sp>
      <p:sp>
        <p:nvSpPr>
          <p:cNvPr id="3" name="TextBox 2"/>
          <p:cNvSpPr txBox="1"/>
          <p:nvPr/>
        </p:nvSpPr>
        <p:spPr>
          <a:xfrm>
            <a:off x="640080" y="1828800"/>
            <a:ext cx="10908792" cy="457200"/>
          </a:xfrm>
          <a:prstGeom prst="rect">
            <a:avLst/>
          </a:prstGeom>
          <a:noFill/>
        </p:spPr>
        <p:txBody>
          <a:bodyPr wrap="square">
            <a:spAutoFit/>
          </a:bodyPr>
          <a:lstStyle/>
          <a:p>
            <a:pPr algn="ctr">
              <a:defRPr sz="1500" b="1" i="0">
                <a:solidFill>
                  <a:srgbClr val="9BA7D4"/>
                </a:solidFill>
                <a:latin typeface="Calibri"/>
              </a:defRPr>
            </a:pPr>
            <a:r>
              <a:rPr spc="300"/>
              <a:t>UNIT 10</a:t>
            </a:r>
          </a:p>
        </p:txBody>
      </p:sp>
      <p:sp>
        <p:nvSpPr>
          <p:cNvPr id="4" name="TextBox 3"/>
          <p:cNvSpPr txBox="1"/>
          <p:nvPr/>
        </p:nvSpPr>
        <p:spPr>
          <a:xfrm>
            <a:off x="1097280" y="4297680"/>
            <a:ext cx="9994392" cy="914400"/>
          </a:xfrm>
          <a:prstGeom prst="rect">
            <a:avLst/>
          </a:prstGeom>
          <a:noFill/>
        </p:spPr>
        <p:txBody>
          <a:bodyPr wrap="square">
            <a:spAutoFit/>
          </a:bodyPr>
          <a:lstStyle/>
          <a:p>
            <a:pPr algn="ctr">
              <a:defRPr sz="2000" b="0" i="1">
                <a:solidFill>
                  <a:srgbClr val="9BA7D4"/>
                </a:solidFill>
                <a:latin typeface="Calibri"/>
              </a:defRPr>
            </a:pPr>
            <a:r>
              <a:t>Four notes deep. You've been hearing them all along.</a:t>
            </a:r>
          </a:p>
        </p:txBody>
      </p:sp>
      <p:sp>
        <p:nvSpPr>
          <p:cNvPr id="5" name="TextBox 4"/>
          <p:cNvSpPr txBox="1"/>
          <p:nvPr/>
        </p:nvSpPr>
        <p:spPr>
          <a:xfrm>
            <a:off x="1097280" y="5989320"/>
            <a:ext cx="9994392" cy="457200"/>
          </a:xfrm>
          <a:prstGeom prst="rect">
            <a:avLst/>
          </a:prstGeom>
          <a:noFill/>
        </p:spPr>
        <p:txBody>
          <a:bodyPr wrap="square">
            <a:spAutoFit/>
          </a:bodyPr>
          <a:lstStyle/>
          <a:p>
            <a:pPr algn="ctr">
              <a:defRPr sz="1300" b="0" i="0">
                <a:solidFill>
                  <a:srgbClr val="6E769E"/>
                </a:solidFill>
                <a:latin typeface="Calibri"/>
              </a:defRPr>
            </a:pPr>
            <a:r>
              <a:t>MUS 156 · Music Theory I · Professor Hemsworth · Kenosis College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Diatonic sevenths in C major</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THE KEY'S OWN SEVENTHS</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IM7 — Cmaj7 (C E G B)</a:t>
            </a:r>
          </a:p>
          <a:p>
            <a:pPr>
              <a:spcAft>
                <a:spcPts val="1000"/>
              </a:spcAft>
              <a:defRPr sz="2000">
                <a:solidFill>
                  <a:srgbClr val="1E2761"/>
                </a:solidFill>
                <a:latin typeface="Calibri"/>
              </a:defRPr>
            </a:pPr>
            <a:r>
              <a:t>•  ii7 — Dm7 (D F A C)</a:t>
            </a:r>
          </a:p>
          <a:p>
            <a:pPr>
              <a:spcAft>
                <a:spcPts val="1000"/>
              </a:spcAft>
              <a:defRPr sz="2000">
                <a:solidFill>
                  <a:srgbClr val="1E2761"/>
                </a:solidFill>
                <a:latin typeface="Calibri"/>
              </a:defRPr>
            </a:pPr>
            <a:r>
              <a:t>•  iii7 — Em7 (E G B D)</a:t>
            </a:r>
          </a:p>
          <a:p>
            <a:pPr>
              <a:spcAft>
                <a:spcPts val="1000"/>
              </a:spcAft>
              <a:defRPr sz="2000">
                <a:solidFill>
                  <a:srgbClr val="1E2761"/>
                </a:solidFill>
                <a:latin typeface="Calibri"/>
              </a:defRPr>
            </a:pPr>
            <a:r>
              <a:t>•  IVM7 — Fmaj7 (F A C E)</a:t>
            </a:r>
          </a:p>
          <a:p>
            <a:pPr>
              <a:spcAft>
                <a:spcPts val="1000"/>
              </a:spcAft>
              <a:defRPr sz="2000">
                <a:solidFill>
                  <a:srgbClr val="1E2761"/>
                </a:solidFill>
                <a:latin typeface="Calibri"/>
              </a:defRPr>
            </a:pPr>
            <a:r>
              <a:t>•  V7 — G7 (G B D F) — the key's ONE dominant</a:t>
            </a:r>
          </a:p>
          <a:p>
            <a:pPr>
              <a:spcAft>
                <a:spcPts val="1000"/>
              </a:spcAft>
              <a:defRPr sz="2000">
                <a:solidFill>
                  <a:srgbClr val="1E2761"/>
                </a:solidFill>
                <a:latin typeface="Calibri"/>
              </a:defRPr>
            </a:pPr>
            <a:r>
              <a:t>•  vi7 — Am7 (A C E G)</a:t>
            </a:r>
          </a:p>
          <a:p>
            <a:pPr>
              <a:spcAft>
                <a:spcPts val="1000"/>
              </a:spcAft>
              <a:defRPr sz="2000">
                <a:solidFill>
                  <a:srgbClr val="1E2761"/>
                </a:solidFill>
                <a:latin typeface="Calibri"/>
              </a:defRPr>
            </a:pPr>
            <a:r>
              <a:t>•  viiø7 — Bm7♭5 (B D F A)</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5000" b="1">
                <a:solidFill>
                  <a:srgbClr val="FFFFFF"/>
                </a:solidFill>
                <a:latin typeface="Calibri"/>
              </a:defRPr>
            </a:pPr>
            <a:r>
              <a:t>7 · 6/5 · 4/3 · 4/2</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FOUR FLOORS</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868680"/>
            <a:ext cx="10908792" cy="731520"/>
          </a:xfrm>
        </p:spPr>
        <p:txBody>
          <a:bodyPr wrap="square" anchor="ctr"/>
          <a:lstStyle/>
          <a:p>
            <a:pPr algn="l">
              <a:defRPr sz="2600" b="1">
                <a:solidFill>
                  <a:srgbClr val="1E2761"/>
                </a:solidFill>
                <a:latin typeface="Calibri"/>
              </a:defRPr>
            </a:pPr>
            <a:r>
              <a:t>G7 up the inversions</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SAME CHORD, FOUR FLOORS</a:t>
            </a:r>
          </a:p>
        </p:txBody>
      </p:sp>
      <p:pic>
        <p:nvPicPr>
          <p:cNvPr id="4" name="Picture 3" descr="Four whole-note stacks on a treble staff, each containing the notes of G7: root position with G3 on the bottom, first inversion with B3 on the bottom, second inversion with D4 on the bottom, and third inversion with F4 on the bottom."/>
          <p:cNvPicPr>
            <a:picLocks noChangeAspect="1"/>
          </p:cNvPicPr>
          <p:nvPr/>
        </p:nvPicPr>
        <p:blipFill>
          <a:blip r:embed="rId2"/>
          <a:stretch>
            <a:fillRect/>
          </a:stretch>
        </p:blipFill>
        <p:spPr>
          <a:xfrm>
            <a:off x="3172894" y="2011680"/>
            <a:ext cx="5845907" cy="3657600"/>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G7 in root position (7), first (6/5), second (4/3), and third inversion (4/2) — one chord, four bass notes.</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502920" y="2377440"/>
            <a:ext cx="4937760" cy="2011680"/>
          </a:xfrm>
        </p:spPr>
        <p:txBody>
          <a:bodyPr wrap="square" anchor="ctr"/>
          <a:lstStyle/>
          <a:p>
            <a:pPr algn="ctr">
              <a:defRPr sz="8000" b="1">
                <a:solidFill>
                  <a:srgbClr val="FFFFFF"/>
                </a:solidFill>
                <a:latin typeface="Calibri"/>
              </a:defRPr>
            </a:pPr>
            <a:r>
              <a:t>C/E</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BASS NOTE, ORDERED</a:t>
            </a:r>
          </a:p>
        </p:txBody>
      </p:sp>
      <p:sp>
        <p:nvSpPr>
          <p:cNvPr id="4" name="TextBox 3"/>
          <p:cNvSpPr txBox="1"/>
          <p:nvPr/>
        </p:nvSpPr>
        <p:spPr>
          <a:xfrm>
            <a:off x="5623560" y="2971800"/>
            <a:ext cx="914400" cy="822960"/>
          </a:xfrm>
          <a:prstGeom prst="rect">
            <a:avLst/>
          </a:prstGeom>
          <a:noFill/>
        </p:spPr>
        <p:txBody>
          <a:bodyPr wrap="square">
            <a:spAutoFit/>
          </a:bodyPr>
          <a:lstStyle/>
          <a:p>
            <a:pPr algn="ctr">
              <a:defRPr sz="2800" b="0" i="1">
                <a:solidFill>
                  <a:srgbClr val="9BA7D4"/>
                </a:solidFill>
                <a:latin typeface="Calibri"/>
              </a:defRPr>
            </a:pPr>
            <a:r>
              <a:t>vs</a:t>
            </a:r>
          </a:p>
        </p:txBody>
      </p:sp>
      <p:sp>
        <p:nvSpPr>
          <p:cNvPr id="5" name="TextBox 4"/>
          <p:cNvSpPr txBox="1"/>
          <p:nvPr/>
        </p:nvSpPr>
        <p:spPr>
          <a:xfrm>
            <a:off x="6720840" y="2377440"/>
            <a:ext cx="4937760" cy="2011680"/>
          </a:xfrm>
          <a:prstGeom prst="rect">
            <a:avLst/>
          </a:prstGeom>
          <a:noFill/>
        </p:spPr>
        <p:txBody>
          <a:bodyPr wrap="square" anchor="ctr">
            <a:spAutoFit/>
          </a:bodyPr>
          <a:lstStyle/>
          <a:p>
            <a:pPr algn="ctr">
              <a:defRPr sz="8000" b="1" i="0">
                <a:solidFill>
                  <a:srgbClr val="FFFFFF"/>
                </a:solidFill>
                <a:latin typeface="Calibri"/>
              </a:defRPr>
            </a:pPr>
            <a:r>
              <a:t>G7/D</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5000" b="1">
                <a:solidFill>
                  <a:srgbClr val="FFFFFF"/>
                </a:solidFill>
                <a:latin typeface="Calibri"/>
              </a:defRPr>
            </a:pPr>
            <a:r>
              <a:t>THE TRITONE INSIDE</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WHY V7 LEANS</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5000" b="1">
                <a:solidFill>
                  <a:srgbClr val="FFFFFF"/>
                </a:solidFill>
                <a:latin typeface="Calibri"/>
              </a:defRPr>
            </a:pPr>
            <a:r>
              <a:t>CHOOSE YOUR SONG</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PROJECT BEGINS</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4000" b="1">
                <a:solidFill>
                  <a:srgbClr val="FFFFFF"/>
                </a:solidFill>
                <a:latin typeface="Calibri"/>
              </a:defRPr>
            </a:pPr>
            <a:r>
              <a:t>ROMAN NUMERALS AT WORK</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NEXT</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16</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ONE NOTE</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EAR FIRST</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502920" y="2377440"/>
            <a:ext cx="4937760" cy="2011680"/>
          </a:xfrm>
        </p:spPr>
        <p:txBody>
          <a:bodyPr wrap="square" anchor="ctr"/>
          <a:lstStyle/>
          <a:p>
            <a:pPr algn="ctr">
              <a:defRPr sz="8000" b="1">
                <a:solidFill>
                  <a:srgbClr val="FFFFFF"/>
                </a:solidFill>
                <a:latin typeface="Calibri"/>
              </a:defRPr>
            </a:pPr>
            <a:r>
              <a:t>Cmaj7</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TWO CHORDS, ONE NOTE APART</a:t>
            </a:r>
          </a:p>
        </p:txBody>
      </p:sp>
      <p:sp>
        <p:nvSpPr>
          <p:cNvPr id="4" name="TextBox 3"/>
          <p:cNvSpPr txBox="1"/>
          <p:nvPr/>
        </p:nvSpPr>
        <p:spPr>
          <a:xfrm>
            <a:off x="5623560" y="2971800"/>
            <a:ext cx="914400" cy="822960"/>
          </a:xfrm>
          <a:prstGeom prst="rect">
            <a:avLst/>
          </a:prstGeom>
          <a:noFill/>
        </p:spPr>
        <p:txBody>
          <a:bodyPr wrap="square">
            <a:spAutoFit/>
          </a:bodyPr>
          <a:lstStyle/>
          <a:p>
            <a:pPr algn="ctr">
              <a:defRPr sz="2800" b="0" i="1">
                <a:solidFill>
                  <a:srgbClr val="9BA7D4"/>
                </a:solidFill>
                <a:latin typeface="Calibri"/>
              </a:defRPr>
            </a:pPr>
            <a:r>
              <a:t>vs</a:t>
            </a:r>
          </a:p>
        </p:txBody>
      </p:sp>
      <p:sp>
        <p:nvSpPr>
          <p:cNvPr id="5" name="TextBox 4"/>
          <p:cNvSpPr txBox="1"/>
          <p:nvPr/>
        </p:nvSpPr>
        <p:spPr>
          <a:xfrm>
            <a:off x="6720840" y="2377440"/>
            <a:ext cx="4937760" cy="2011680"/>
          </a:xfrm>
          <a:prstGeom prst="rect">
            <a:avLst/>
          </a:prstGeom>
          <a:noFill/>
        </p:spPr>
        <p:txBody>
          <a:bodyPr wrap="square" anchor="ctr">
            <a:spAutoFit/>
          </a:bodyPr>
          <a:lstStyle/>
          <a:p>
            <a:pPr algn="ctr">
              <a:defRPr sz="8000" b="1" i="0">
                <a:solidFill>
                  <a:srgbClr val="FFFFFF"/>
                </a:solidFill>
                <a:latin typeface="Calibri"/>
              </a:defRPr>
            </a:pPr>
            <a:r>
              <a:t>C7</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868680"/>
            <a:ext cx="10908792" cy="731520"/>
          </a:xfrm>
        </p:spPr>
        <p:txBody>
          <a:bodyPr wrap="square" anchor="ctr"/>
          <a:lstStyle/>
          <a:p>
            <a:pPr algn="l">
              <a:defRPr sz="2600" b="1">
                <a:solidFill>
                  <a:srgbClr val="1E2761"/>
                </a:solidFill>
                <a:latin typeface="Calibri"/>
              </a:defRPr>
            </a:pPr>
            <a:r>
              <a:t>The shimmer and the lean</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HEAR IT, THEN SEE IT</a:t>
            </a:r>
          </a:p>
        </p:txBody>
      </p:sp>
      <p:pic>
        <p:nvPicPr>
          <p:cNvPr id="4" name="Picture 3" descr="Two whole-note four-note stacks on a treble staff: C4, E4, G4, B4 — the C major seventh chord — then C4, E4, G4, B-flat 4 — the C dominant seventh chord. Only the top note differs, by a half step."/>
          <p:cNvPicPr>
            <a:picLocks noChangeAspect="1"/>
          </p:cNvPicPr>
          <p:nvPr/>
        </p:nvPicPr>
        <p:blipFill>
          <a:blip r:embed="rId2"/>
          <a:stretch>
            <a:fillRect/>
          </a:stretch>
        </p:blipFill>
        <p:spPr>
          <a:xfrm>
            <a:off x="3985694" y="2011680"/>
            <a:ext cx="4220307" cy="3657600"/>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Cmaj7 = C E G B · C7 = C E G B♭ — the whole difference is the seventh.</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4000" b="1">
                <a:solidFill>
                  <a:srgbClr val="FFFFFF"/>
                </a:solidFill>
                <a:latin typeface="Calibri"/>
              </a:defRPr>
            </a:pPr>
            <a:r>
              <a:t>TRIAD + ONE MORE THIRD</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RECIPE</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Five qualities on C</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THE INVENTORY</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Cmaj7 — major triad + major 7th — C E G B</a:t>
            </a:r>
          </a:p>
          <a:p>
            <a:pPr>
              <a:spcAft>
                <a:spcPts val="1000"/>
              </a:spcAft>
              <a:defRPr sz="2000">
                <a:solidFill>
                  <a:srgbClr val="1E2761"/>
                </a:solidFill>
                <a:latin typeface="Calibri"/>
              </a:defRPr>
            </a:pPr>
            <a:r>
              <a:t>•  C7 — major triad + minor 7th — C E G B♭</a:t>
            </a:r>
          </a:p>
          <a:p>
            <a:pPr>
              <a:spcAft>
                <a:spcPts val="1000"/>
              </a:spcAft>
              <a:defRPr sz="2000">
                <a:solidFill>
                  <a:srgbClr val="1E2761"/>
                </a:solidFill>
                <a:latin typeface="Calibri"/>
              </a:defRPr>
            </a:pPr>
            <a:r>
              <a:t>•  Cm7 — minor triad + minor 7th — C E♭ G B♭</a:t>
            </a:r>
          </a:p>
          <a:p>
            <a:pPr>
              <a:spcAft>
                <a:spcPts val="1000"/>
              </a:spcAft>
              <a:defRPr sz="2000">
                <a:solidFill>
                  <a:srgbClr val="1E2761"/>
                </a:solidFill>
                <a:latin typeface="Calibri"/>
              </a:defRPr>
            </a:pPr>
            <a:r>
              <a:t>•  Cm7♭5 — dim. triad + minor 7th — C E♭ G♭ B♭</a:t>
            </a:r>
          </a:p>
          <a:p>
            <a:pPr>
              <a:spcAft>
                <a:spcPts val="1000"/>
              </a:spcAft>
              <a:defRPr sz="2000">
                <a:solidFill>
                  <a:srgbClr val="1E2761"/>
                </a:solidFill>
                <a:latin typeface="Calibri"/>
              </a:defRPr>
            </a:pPr>
            <a:r>
              <a:t>•  C°7 — dim. triad + dim. 7th — C E♭ G♭ B𝄫</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ø7 vs °7</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HALF ≠ FULLY</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868680"/>
            <a:ext cx="10908792" cy="731520"/>
          </a:xfrm>
        </p:spPr>
        <p:txBody>
          <a:bodyPr wrap="square" anchor="ctr"/>
          <a:lstStyle/>
          <a:p>
            <a:pPr algn="l">
              <a:defRPr sz="2600" b="1">
                <a:solidFill>
                  <a:srgbClr val="1E2761"/>
                </a:solidFill>
                <a:latin typeface="Calibri"/>
              </a:defRPr>
            </a:pPr>
            <a:r>
              <a:t>Bm7♭5 vs. B°7</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ONE NOTE, TWO CHORDS</a:t>
            </a:r>
          </a:p>
        </p:txBody>
      </p:sp>
      <p:pic>
        <p:nvPicPr>
          <p:cNvPr id="4" name="Picture 3" descr="Two whole-note stacks on a treble staff, both starting from B3, D4, F4: the first with A natural on top — B half-diminished seventh — the second with A-flat on top — B fully diminished seventh."/>
          <p:cNvPicPr>
            <a:picLocks noChangeAspect="1"/>
          </p:cNvPicPr>
          <p:nvPr/>
        </p:nvPicPr>
        <p:blipFill>
          <a:blip r:embed="rId2"/>
          <a:stretch>
            <a:fillRect/>
          </a:stretch>
        </p:blipFill>
        <p:spPr>
          <a:xfrm>
            <a:off x="3985694" y="2011680"/>
            <a:ext cx="4220307" cy="3657600"/>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B–D–F–A (half-diminished) vs. B–D–F–A♭ (fully diminished) — only the left one lives in C major.</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5000" b="1">
                <a:solidFill>
                  <a:srgbClr val="FFFFFF"/>
                </a:solidFill>
                <a:latin typeface="Calibri"/>
              </a:defRPr>
            </a:pPr>
            <a:r>
              <a:t>viiø7, NEVER viio7</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ONE EVERYONE PRINTS WRONG</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