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morning. Before any slides: play the loop — C, G, Am, F, two bars each — and just wait. Count the song titles as they surface; there will be plenty. Then the pivot that runs the whole morning: play the identical loop in G major and ask if the songs changed. They didn't. The letters were never the point — what survived is what each chord does. Today chords get jobs and job titles: Roman numerals in major and minor, the three function families and their cycle, the dominant pair with its shared tritone, figures riding along, and harmonic rhythm. And The studio ends with their own Chart songs turning into numbers. The promise: hear a progression twice, call it, play it in any key.</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Spell them side by side in C major: G–B–D–F, and B–D–F. The little chord is the big chord's top three notes — they share B, D, F, and buried inside both is the tritone B-to-F, unit 7's itch with a job. That shared interval is the shared function: both chords lean home, which is why both live in the dominant family. Address the rumor directly — 'vii-diminished is just V7 missing a note' — and give it the honest verdict: right about the notes, right about the job, wrong about the identity. It has its own root, its own bass life, its own name on the analysis. Cousins who carpool. Not the same person.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Unit 10 left a promise on the table: the fully diminished seventh isn't diatonic to any major key — major keys can only build the half-diminished viiø7 on degree seven, because the key supplies a minor seventh above that root. Today the promise pays. Raise minor's seventh degree and build from it: G-sharp, B, D, F in A minor — diminished triad, diminished seventh, every note straight out of A harmonic minor. The spooky chord has a home address, and the address is harmonic minor. Say the two-sentence law twice, slowly, because it's a quiz item, an exam item, and a lifelong chart-reading fact: major keys get viiø7 on seven; vii°7 lives in harmonic minor.</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Units 9 and 10 built the figures; analysis just bolts them onto the numeral. The numeral names the chord and its job; the figure names which member is downstairs. ii6: the two chord, third in the bass — predominants love first inversion. i6/4: tonic triad, fifth in the bass. V6/5: the dominant seventh with its third in the bass — and in C major that bass note is B, the leading tone itself, aimed point-blank at C. V4/2 parks the seventh downstairs. One dominant seventh, four floors: 7, 6/5, 4/3, 4/2. And the standing convention, restated because it matters more every unit: slashes always — a hyphen means a suspension, which is unit 14's story, not today's.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concept, and it's the one that makes analyses sound like music. Harmonic rhythm is the rate at which chords change — a different fact from tempo, which is the rate of the beat. A hymn changes chords nearly every beat; a pop chorus holds each chord a bar or two; a ballad bridge can sit on one chord for eight bars while the melody does all the walking. Same metronome marking, radically different feel. Have the room clap a steady beat with one hand and wave on each chord change while you play — two speeds, both real, felt simultaneously. When they draft their Chart progressions this week, question two after 'which chords?' is 'how often do they change?'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it at one steady tempo and narrate the walk: bar one, home for a whole bar; bar two, the lean for a whole bar; bar three, the same two chords now trading every two beats — the harmony just walked twice as fast while the beat never flinched; bar four lands home. That bar-three acceleration is a move their favorite records make constantly: the pre-chorus that suddenly changes chords twice as often is manufacturing urgency without touching the tempo. Now they can name the machinery. One vocabulary check before the payoff slide: what got faster in bar three? Not the tempo. The harmonic rhythm.</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Cash the morning out in gig currency. One: a progression heard twice becomes four numbers, and you're the person at rehearsal who says 'it's a one-five-six-four' while everyone else is still hunting letters. Two: numbers transpose themselves — the singer wants E instead of C and nothing about your chart changes but the letters you say out loud. Three: band language — 'to the four,' 'hang on the five,' 'half-diminished two into five' — is now your first language. Four: unit 15 hands you the Nashville Number System, the numbers-first chart language of working rooms everywhere, and you'll discover you've been fluent since this morning. The second session proves all four at the whiteboard.</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Chart, milestone two. Last unit they chose a song they play by ear; this week its progression gets drafted in Roman numerals — home chord found, chord count taken, the lean located, the numbers written, and the proof at the end: the same numbers re-lettered into a second key. The studio ends with the Chart clinic — bring the song on a phone; a partner helps hunt home and count the changes — and the assignment's coach walks the full procedure this weekend. Reassure them about drafts: milestone two is graded on an honest, complete, internally consistent draft, not on perfection. Milestone three, the lead sheet, will revise it — that's the pipeline working, not failing.</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rhythm they know by now, with one twist worth flagging out loud. Tutorial before the studio, because the studio calls loops at speed and assumes the reps — and this week's tutor audit hunts a specific flattening: a chatbot that says 'the five chord in minor is minor,' full stop, no raised-seventh story. They know better as of this morning. The studio: loop board, transposition relay, dominant-pair corner, then the Chart clinic — the song comes to class on their phone. Week's end closes practice, quiz, discussion, and the assignment with milestone two inside it. Their song leaves this week as numbers, and numbers play in every key.</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door ajar. They can now name every chord in a progression and its job — but listen to any song and some arrivals feel like a period, some like a comma, and one famous move feels like a promise deliberately broken. Those landing places have names, and their ear has been predicting them for years: it knows three chords early when a phrase is about to close, and it knows when a song breathes versus when it just stops. Next unit names the landings and the shapes between them — the punctuation marks of music. Same spine as always: they already hear this; we're going to name what they already know. See them the second session — with their songs.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Linger on what just happened. Fifty songs share four chords, and the four chords survive a key change with every letter replaced. So what is your ear actually tracking? Not spellings — relationships. One chord feels like the floor. One leans so hard it falls home. One packs the bags. Those roles are stable across every key, which is why the loop is recognizable in C, in G, in E-flat. Say the thesis plainly: letters name the spelling, numbers name the job — and musicians who talk in numbers can move a whole song between keys in the time it takes to say the sentence. That's not theory trivia; that's Sunday morning survival gear.</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code, in one contrast. A Roman numeral carries two facts at once: the numeral is the scale degree of the root, and the case is the quality. Uppercase IV: a major chord on degree four. Lowercase iv: a minor chord on the same degree. Add the little circle for diminished — vii gets one in every major key — and the plus for augmented, and the whole system is on the board. Warn them now about the classic slip: writing VI when they mean vi isn't sloppy handwriting, it's naming a different chord — one the key can't even build without an accidental. Case check: look at the third, one second, every time.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unit 9's harmonized scale wearing name tags. Read the quality parade aloud together: major, minor, minor, major, major, minor, diminished. Then the sentence that makes the whole system worth owning: this parade is identical in all fifteen major keys. In E-flat, degree two carries F, A-flat, C — different letters, same minor quality, same name: ii. Drill it fast around the room: degree five in D? A–C-sharp–E, major, V. Degree six in F? D–F–A, minor, vi. The numbers never change because the pattern never changes — that's why they survive key changes that letters can't.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jobs themselves. Play I and stop — nothing itches; that's tonic, home, the family that also includes vi and iii as couch cushions. Play ii or IV — not home, not desperate, packed for the trip: predominant. Play V and hang there until somebody laughs from the tension — dominant, the lean that has to land, and vii-diminished is its junior partner. Three families, seven chords, every diatonic progression they will ever play. The room already sorted these sounds by feel years ago; today the feelings get payroll titles. The studio's first round is literally voting on these three jobs with hand gestures — and the votes will agree.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standard trip: home, away, lean, land. Tonic starts the story, a predominant packs the bags, the dominant leans, the tonic catches everything. Play I–IV–V–I slowly while narrating those four words. Then swap the family member — I, ii, V, I — same trip, different scenery, which is what family membership means in practice. Then complicate it honestly: the fifty-song loop, I–V–vi–IV, hits the dominant early and lets the tonic's cousin catch it, and loops before anything settles. That's not the cycle failing — that's a songwriter borrowing the cycle's gravity to keep a chorus airborne. Function is physics the music plays with, not a rulebook it obeys.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the four chords slowly and have the room call the four function words as each lands: home, away, lean, land. Then point at the staff: the analysis under these chords would read I, IV, V, I — and that line of numerals is the entire portable version of what they just heard. Ask what changes if the same lap is played in A-flat major. The letters, nothing else. The bass clef is deliberate: the bass note is the chord's handshake, and from today forward their analyses will keep one eye on the bass — the figures later this morning depend on it. Two hearings, four numbers, any key. That's the skill.</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Natural minor's parade, case doing honest work: lowercase home, three uppercase majors, a diminished two. This table alone explains half of minor-key radio — the loop Am, F, C, G reads i, VI, III, VII, four chords straight off this slide, smooth because nothing is pushing. Then point at the fifth row's ellipsis: that 'until' is the hinge of the morning. When minor music drives toward home, unit 5's move happens — te rises to ti — and the next slide plays what that one sharp does to the five chord. Keep this table visible in their minds: analysis in minor means asking, every time, which seventh degree is actually sounding.</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v to i, then V to i, and let the room vote which one means it. Unanimous, every year. The raised seventh — G-sharp, unit 5's ti — sits inside the five chord and flips it major: v becomes V, drifting becomes driving. Same move creates vii-diminished on the raised note itself, and the rare III-plus if the raised note lands in the three chord. Then the spelling discipline, said once and firmly: that note is G-sharp, never A-flat — same piano key, wrong letter, and the wrong letter breaks the scale it came from. The numeral reports what sounds: G natural, write v; G-sharp, write V. Analysis is honest reporting.</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331720"/>
            <a:ext cx="10908792" cy="1737360"/>
          </a:xfrm>
        </p:spPr>
        <p:txBody>
          <a:bodyPr wrap="square" anchor="ctr"/>
          <a:lstStyle/>
          <a:p>
            <a:pPr algn="ctr">
              <a:defRPr sz="6400" b="1">
                <a:solidFill>
                  <a:srgbClr val="FFFFFF"/>
                </a:solidFill>
                <a:latin typeface="Calibri"/>
              </a:defRPr>
            </a:pPr>
            <a:r>
              <a:t>ROMAN NUMERALS</a:t>
            </a:r>
          </a:p>
        </p:txBody>
      </p:sp>
      <p:sp>
        <p:nvSpPr>
          <p:cNvPr id="3" name="TextBox 2"/>
          <p:cNvSpPr txBox="1"/>
          <p:nvPr/>
        </p:nvSpPr>
        <p:spPr>
          <a:xfrm>
            <a:off x="640080" y="1828800"/>
            <a:ext cx="10908792" cy="457200"/>
          </a:xfrm>
          <a:prstGeom prst="rect">
            <a:avLst/>
          </a:prstGeom>
          <a:noFill/>
        </p:spPr>
        <p:txBody>
          <a:bodyPr wrap="square">
            <a:spAutoFit/>
          </a:bodyPr>
          <a:lstStyle/>
          <a:p>
            <a:pPr algn="ctr">
              <a:defRPr sz="1500" b="1" i="0">
                <a:solidFill>
                  <a:srgbClr val="9BA7D4"/>
                </a:solidFill>
                <a:latin typeface="Calibri"/>
              </a:defRPr>
            </a:pPr>
            <a:r>
              <a:rPr spc="300"/>
              <a:t>UNIT 11</a:t>
            </a:r>
          </a:p>
        </p:txBody>
      </p:sp>
      <p:sp>
        <p:nvSpPr>
          <p:cNvPr id="4" name="TextBox 3"/>
          <p:cNvSpPr txBox="1"/>
          <p:nvPr/>
        </p:nvSpPr>
        <p:spPr>
          <a:xfrm>
            <a:off x="1097280" y="4297680"/>
            <a:ext cx="9994392" cy="914400"/>
          </a:xfrm>
          <a:prstGeom prst="rect">
            <a:avLst/>
          </a:prstGeom>
          <a:noFill/>
        </p:spPr>
        <p:txBody>
          <a:bodyPr wrap="square">
            <a:spAutoFit/>
          </a:bodyPr>
          <a:lstStyle/>
          <a:p>
            <a:pPr algn="ctr">
              <a:defRPr sz="2000" b="0" i="1">
                <a:solidFill>
                  <a:srgbClr val="9BA7D4"/>
                </a:solidFill>
                <a:latin typeface="Calibri"/>
              </a:defRPr>
            </a:pPr>
            <a:r>
              <a:t>Chords have jobs. The numbers name the jobs.</a:t>
            </a:r>
          </a:p>
        </p:txBody>
      </p:sp>
      <p:sp>
        <p:nvSpPr>
          <p:cNvPr id="5" name="TextBox 4"/>
          <p:cNvSpPr txBox="1"/>
          <p:nvPr/>
        </p:nvSpPr>
        <p:spPr>
          <a:xfrm>
            <a:off x="1097280" y="5989320"/>
            <a:ext cx="9994392" cy="457200"/>
          </a:xfrm>
          <a:prstGeom prst="rect">
            <a:avLst/>
          </a:prstGeom>
          <a:noFill/>
        </p:spPr>
        <p:txBody>
          <a:bodyPr wrap="square">
            <a:spAutoFit/>
          </a:bodyPr>
          <a:lstStyle/>
          <a:p>
            <a:pPr algn="ctr">
              <a:defRPr sz="1300" b="0" i="0">
                <a:solidFill>
                  <a:srgbClr val="6E769E"/>
                </a:solidFill>
                <a:latin typeface="Calibri"/>
              </a:defRPr>
            </a:pPr>
            <a:r>
              <a:t>MUS 156 · Music Theory I · Professor Hemsworth · Kenosis College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V7</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DOMINANT PAIR</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vii°</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4000" b="1">
                <a:solidFill>
                  <a:srgbClr val="FFFFFF"/>
                </a:solidFill>
                <a:latin typeface="Calibri"/>
              </a:defRPr>
            </a:pPr>
            <a:r>
              <a:t>vii°7 LIVES IN HARMONIC MINOR</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HAUNTED CHORD COMES HOME</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4000" b="1">
                <a:solidFill>
                  <a:srgbClr val="FFFFFF"/>
                </a:solidFill>
                <a:latin typeface="Calibri"/>
              </a:defRPr>
            </a:pPr>
            <a:r>
              <a:t>V6/5 — THE FLOOR PLAN</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FIGURES RIDE ALONG</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HARMONIC RHYTHM</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TWO SPEEDS AT ONCE</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Harmonic rhythm, seen</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SAME TRIP, TWO SPEEDS</a:t>
            </a:r>
          </a:p>
        </p:txBody>
      </p:sp>
      <p:pic>
        <p:nvPicPr>
          <p:cNvPr id="4" name="Picture 3" descr="Four bars of chords on a bass staff in C major: C-E-G held a full bar, G-B-D held a full bar, then both chords as half notes sharing one bar, then C-E-G held a full bar again."/>
          <p:cNvPicPr>
            <a:picLocks noChangeAspect="1"/>
          </p:cNvPicPr>
          <p:nvPr/>
        </p:nvPicPr>
        <p:blipFill>
          <a:blip r:embed="rId2"/>
          <a:stretch>
            <a:fillRect/>
          </a:stretch>
        </p:blipFill>
        <p:spPr>
          <a:xfrm>
            <a:off x="1766125" y="2011680"/>
            <a:ext cx="8659445"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Bars 1–2: one chord per bar. Bar 3: the same two chords at twice the walk. Tempo never moved.</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4000" b="1">
                <a:solidFill>
                  <a:srgbClr val="FFFFFF"/>
                </a:solidFill>
                <a:latin typeface="Calibri"/>
              </a:defRPr>
            </a:pPr>
            <a:r>
              <a:t>CALL IT IN TWO HEARINGS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WHY THIS MAKES YOU A BETTER MUSICIAN</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6400" b="1">
                <a:solidFill>
                  <a:srgbClr val="FFFFFF"/>
                </a:solidFill>
                <a:latin typeface="Calibri"/>
              </a:defRPr>
            </a:pPr>
            <a:r>
              <a:t>YOUR SONG</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THIS WEEK'S PROJECT BEAT</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6400" b="1" i="0">
                <a:solidFill>
                  <a:srgbClr val="FFFFFF"/>
                </a:solidFill>
                <a:latin typeface="Calibri"/>
              </a:defRPr>
            </a:pPr>
            <a:r>
              <a:t>IN NUMBERS</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The checklist</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THIS WEEK</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Chapter — read it first</a:t>
            </a:r>
          </a:p>
          <a:p>
            <a:pPr>
              <a:spcAft>
                <a:spcPts val="1000"/>
              </a:spcAft>
              <a:defRPr sz="2000">
                <a:solidFill>
                  <a:srgbClr val="1E2761"/>
                </a:solidFill>
                <a:latin typeface="Calibri"/>
              </a:defRPr>
            </a:pPr>
            <a:r>
              <a:t>•  Tutorial 11 + audit — Thu the pre-studio deadline</a:t>
            </a:r>
          </a:p>
          <a:p>
            <a:pPr>
              <a:spcAft>
                <a:spcPts val="1000"/>
              </a:spcAft>
              <a:defRPr sz="2000">
                <a:solidFill>
                  <a:srgbClr val="1E2761"/>
                </a:solidFill>
                <a:latin typeface="Calibri"/>
              </a:defRPr>
            </a:pPr>
            <a:r>
              <a:t>•  Studio the second session — bring your Chart song</a:t>
            </a:r>
          </a:p>
          <a:p>
            <a:pPr>
              <a:spcAft>
                <a:spcPts val="1000"/>
              </a:spcAft>
              <a:defRPr sz="2000">
                <a:solidFill>
                  <a:srgbClr val="1E2761"/>
                </a:solidFill>
                <a:latin typeface="Calibri"/>
              </a:defRPr>
            </a:pPr>
            <a:r>
              <a:t>•  Practice · Quiz · Discussion — the end of the week</a:t>
            </a:r>
          </a:p>
          <a:p>
            <a:pPr>
              <a:spcAft>
                <a:spcPts val="1000"/>
              </a:spcAft>
              <a:defRPr sz="2000">
                <a:solidFill>
                  <a:srgbClr val="1E2761"/>
                </a:solidFill>
                <a:latin typeface="Calibri"/>
              </a:defRPr>
            </a:pPr>
            <a:r>
              <a:t>•  Assignment + Chart milestone 2 — the end of the week</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4000" b="1">
                <a:solidFill>
                  <a:srgbClr val="FFFFFF"/>
                </a:solidFill>
                <a:latin typeface="Calibri"/>
              </a:defRPr>
            </a:pPr>
            <a:r>
              <a:t>WHERE THE MUSIC BREATHES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NEXT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18</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4000" b="1">
                <a:solidFill>
                  <a:srgbClr val="FFFFFF"/>
                </a:solidFill>
                <a:latin typeface="Calibri"/>
              </a:defRPr>
            </a:pPr>
            <a:r>
              <a:t>SAME SONGS, NEW LETTERS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FIFTY-SONG TRICK</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IV</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CASE = QUALITY</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iv</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C major, with name tags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PARADE</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I — C·E·G — major</a:t>
            </a:r>
          </a:p>
          <a:p>
            <a:pPr>
              <a:spcAft>
                <a:spcPts val="1000"/>
              </a:spcAft>
              <a:defRPr sz="2000">
                <a:solidFill>
                  <a:srgbClr val="1E2761"/>
                </a:solidFill>
                <a:latin typeface="Calibri"/>
              </a:defRPr>
            </a:pPr>
            <a:r>
              <a:t>•  ii — D·F·A — minor</a:t>
            </a:r>
          </a:p>
          <a:p>
            <a:pPr>
              <a:spcAft>
                <a:spcPts val="1000"/>
              </a:spcAft>
              <a:defRPr sz="2000">
                <a:solidFill>
                  <a:srgbClr val="1E2761"/>
                </a:solidFill>
                <a:latin typeface="Calibri"/>
              </a:defRPr>
            </a:pPr>
            <a:r>
              <a:t>•  iii — E·G·B — minor</a:t>
            </a:r>
          </a:p>
          <a:p>
            <a:pPr>
              <a:spcAft>
                <a:spcPts val="1000"/>
              </a:spcAft>
              <a:defRPr sz="2000">
                <a:solidFill>
                  <a:srgbClr val="1E2761"/>
                </a:solidFill>
                <a:latin typeface="Calibri"/>
              </a:defRPr>
            </a:pPr>
            <a:r>
              <a:t>•  IV — F·A·C — major</a:t>
            </a:r>
          </a:p>
          <a:p>
            <a:pPr>
              <a:spcAft>
                <a:spcPts val="1000"/>
              </a:spcAft>
              <a:defRPr sz="2000">
                <a:solidFill>
                  <a:srgbClr val="1E2761"/>
                </a:solidFill>
                <a:latin typeface="Calibri"/>
              </a:defRPr>
            </a:pPr>
            <a:r>
              <a:t>•  V — G·B·D — major</a:t>
            </a:r>
          </a:p>
          <a:p>
            <a:pPr>
              <a:spcAft>
                <a:spcPts val="1000"/>
              </a:spcAft>
              <a:defRPr sz="2000">
                <a:solidFill>
                  <a:srgbClr val="1E2761"/>
                </a:solidFill>
                <a:latin typeface="Calibri"/>
              </a:defRPr>
            </a:pPr>
            <a:r>
              <a:t>•  vi — A·C·E — minor</a:t>
            </a:r>
          </a:p>
          <a:p>
            <a:pPr>
              <a:spcAft>
                <a:spcPts val="1000"/>
              </a:spcAft>
              <a:defRPr sz="2000">
                <a:solidFill>
                  <a:srgbClr val="1E2761"/>
                </a:solidFill>
                <a:latin typeface="Calibri"/>
              </a:defRPr>
            </a:pPr>
            <a:r>
              <a:t>•  vii° — B·D·F — diminished</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T · PD · D</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CHORDS HAVE JOBS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T → PD → D → T</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CYCLE</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One lap of the cycle</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HEAR IT, THEN SEE IT</a:t>
            </a:r>
          </a:p>
        </p:txBody>
      </p:sp>
      <p:pic>
        <p:nvPicPr>
          <p:cNvPr id="4" name="Picture 3" descr="Four whole-note chords on a bass staff in C major: C-E-G, then F-A-C, then G-B-D, then C-E-G again — the progression I, IV, V, I."/>
          <p:cNvPicPr>
            <a:picLocks noChangeAspect="1"/>
          </p:cNvPicPr>
          <p:nvPr/>
        </p:nvPicPr>
        <p:blipFill>
          <a:blip r:embed="rId2"/>
          <a:stretch>
            <a:fillRect/>
          </a:stretch>
        </p:blipFill>
        <p:spPr>
          <a:xfrm>
            <a:off x="2172525" y="2011680"/>
            <a:ext cx="7846645"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I → IV → V → I — home, away, lean, land.</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A minor, natural — then one raised note</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MINOR'S TABLE</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i — A·C·E — minor</a:t>
            </a:r>
          </a:p>
          <a:p>
            <a:pPr>
              <a:spcAft>
                <a:spcPts val="1000"/>
              </a:spcAft>
              <a:defRPr sz="2000">
                <a:solidFill>
                  <a:srgbClr val="1E2761"/>
                </a:solidFill>
                <a:latin typeface="Calibri"/>
              </a:defRPr>
            </a:pPr>
            <a:r>
              <a:t>•  ii° — B·D·F — diminished</a:t>
            </a:r>
          </a:p>
          <a:p>
            <a:pPr>
              <a:spcAft>
                <a:spcPts val="1000"/>
              </a:spcAft>
              <a:defRPr sz="2000">
                <a:solidFill>
                  <a:srgbClr val="1E2761"/>
                </a:solidFill>
                <a:latin typeface="Calibri"/>
              </a:defRPr>
            </a:pPr>
            <a:r>
              <a:t>•  III — C·E·G — major</a:t>
            </a:r>
          </a:p>
          <a:p>
            <a:pPr>
              <a:spcAft>
                <a:spcPts val="1000"/>
              </a:spcAft>
              <a:defRPr sz="2000">
                <a:solidFill>
                  <a:srgbClr val="1E2761"/>
                </a:solidFill>
                <a:latin typeface="Calibri"/>
              </a:defRPr>
            </a:pPr>
            <a:r>
              <a:t>•  iv — D·F·A — minor</a:t>
            </a:r>
          </a:p>
          <a:p>
            <a:pPr>
              <a:spcAft>
                <a:spcPts val="1000"/>
              </a:spcAft>
              <a:defRPr sz="2000">
                <a:solidFill>
                  <a:srgbClr val="1E2761"/>
                </a:solidFill>
                <a:latin typeface="Calibri"/>
              </a:defRPr>
            </a:pPr>
            <a:r>
              <a:t>•  v — E·G·B — minor … until</a:t>
            </a:r>
          </a:p>
          <a:p>
            <a:pPr>
              <a:spcAft>
                <a:spcPts val="1000"/>
              </a:spcAft>
              <a:defRPr sz="2000">
                <a:solidFill>
                  <a:srgbClr val="1E2761"/>
                </a:solidFill>
                <a:latin typeface="Calibri"/>
              </a:defRPr>
            </a:pPr>
            <a:r>
              <a:t>•  VI — F·A·C — major</a:t>
            </a:r>
          </a:p>
          <a:p>
            <a:pPr>
              <a:spcAft>
                <a:spcPts val="1000"/>
              </a:spcAft>
              <a:defRPr sz="2000">
                <a:solidFill>
                  <a:srgbClr val="1E2761"/>
                </a:solidFill>
                <a:latin typeface="Calibri"/>
              </a:defRPr>
            </a:pPr>
            <a:r>
              <a:t>•  VII — G·B·D — major</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v — then V</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ONE SHARP CHANGES THE STORY</a:t>
            </a:r>
          </a:p>
        </p:txBody>
      </p:sp>
      <p:pic>
        <p:nvPicPr>
          <p:cNvPr id="4" name="Picture 3" descr="Two half-note chords on a bass staff in A minor: E-G-B, then E-G-sharp-B — the dominant triad before and after the seventh scale degree is raised."/>
          <p:cNvPicPr>
            <a:picLocks noChangeAspect="1"/>
          </p:cNvPicPr>
          <p:nvPr/>
        </p:nvPicPr>
        <p:blipFill>
          <a:blip r:embed="rId2"/>
          <a:stretch>
            <a:fillRect/>
          </a:stretch>
        </p:blipFill>
        <p:spPr>
          <a:xfrm>
            <a:off x="3735601" y="2011680"/>
            <a:ext cx="4720492"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E–G–B = v (drifting) · E–G♯–B = V (driving). The raised ^7 is G♯ — never A♭.</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