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any slides: play I, IV, V7 in C at the piano — and stop. Count four slow beats of silence. Watch the room squirm, then ask them to sing the missing chord. They will sing C major, most of them the actual bass note, with zero instruction. Say what happened: their ears have been finishing musical sentences for years; this week the landings get names. Five cadences, one famous decoration, and the question-and-answer shape that phrases love. Then resolve the progression and let them enjoy the arrival they earned. Housekeeping in one breath: tutorial due before the studio, and the studio is a prediction game that becomes a performance — instruments come to class.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week's one decoration, and the week's biggest honesty lesson. Play it big and slow — it is the hold-hold-now chord before every gospel ending they have ever heard. Then the anatomy: tonic notes, C-E-G, but the bass is on G — sol — and the whole gesture leans into the V it decorates. Written I6/4, slashes not hyphens — a hyphen means a suspension, unit fourteen's symbol. Say the mantra and make them repeat it: looks like tonic, behaves like dominant. The real arrival is the final C. Warn them now: chatbots call this chord tonic function constantly, and catching that is this week's scored audit.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family on one screen — have the room read each line aloud and sing the bass motion for it: sol to do, sol to do again, parked on sol, sol up to la, fa to do, and sol-sol-do for the six-four. Then run the punctuation quiz backward: call a feeling, they name the cadence. Finished? PAC. Pausing? Half. Surprised? Deceptive. Church? Plagal. Point out what is NOT on the slide: nothing here is new sound. Every landing is something they have felt in real songs for years; the slide is just the filing system. This table is also the studio scoresheet — same six rows, live piano, real predictions.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Zoom out from the landing to the sentence. A phrase is a complete musical thought ending in a cadence — about the length of a comfortable sung breath. Then kill the folk definition before it settles: a phrase is NOT any four bars. Four bars is the common size, not the definition — like saying a sentence is about ten words. The cadence is the period at the end of the sentence; no landing, no phrase. Practical instruction for the room: when hunting phrases in a real song, do not count bars — find the breaths. Where does the melody exhale? Where would a singer sneak air? Land on the landings; the bar counts sort themselves out.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Phrases travel in pairs, and the pair has a grammar. The antecedent asks: it closes on a weaker cadence, usually a half cadence — the raised eyebrow. The consequent answers: it usually opens exactly like the antecedent did, then closes the deal with a PAC. Sing the shape before naming anything more: Ode to Joy, first four bars — the melody hangs on re, held, unfinished. Second four bars — same opening, but the line bends one step further and lands on do. Question, answer. Every head in the room already knew where to breathe, which is the point: the form was in their lungs before it was on the board.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Name the pair: antecedent plus consequent equals a period — two phrases, question then answer, one complete musical paragraph. Then the misconception sweep: period is NOT the old-music word for phrase. One thought is a phrase; the question-answer pair is a period. Diagram Ode to Joy on the board as two brackets: bar four, half cadence, question mark; bar eight, PAC, period — the punctuation metaphor closing its own loop. Reassure them about scope: sentences, hybrids, and the rest of the phrase-form zoo belong to later theory courses; this course needs exactly this one pair, heard honestly. The quiz asks for the cadence pairing: weak close first, PAC second.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payoffs concrete and local. One: endings stop being luck — land it now means root-position V to I with the melody on do, and you can hand the bass player two notes, sol then do, that make the whole band arrive together. Two: the deceptive save — when the leader floats one more chorus, you hear V7 lift to vi a beat early and follow it, instead of slamming the tonic into the swerve. Three: memory — musicians who learn songs fast memorize four questions and four answers, not thirty-two bars of stuff. Know where the song breathes and you learn it in half the time. The second session, all three payoffs get played, live.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list fast and point at the shape of the week. The tutorial matters most before the studio because the studio is a prediction game that assumes its reps — and this week's tutor audit runs on their own knowledge, hunting the exact error the projector demo will show: a chatbot calling the six-four a tonic chord. Studio needs instruments — Round 4 makes each group build and perform three endings the room identifies blind. The assignment is Twenty Landings, the week-one callback: Twenty Addresses was names for notes; this is names for arrivals. And the Chart simmers: milestone three, the lead sheet, arrives next unit — this week's vocabulary goes straight onto 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tease, with real gravity: next unit the progressions grow a second voice. Everything so far has been one line or one stack at a time — next week two independent lines sound at once, and the course teaches what makes them genuinely independent: the harmony vocal that does not collapse into the melody, the bass line that stands on its own, the countermelody that works. The entry door is something they already own — a round. Frère Jacques taught every one of them two-voice independence years ago; unit thirteen names why it works. Cadences come along as the guard rails: every two-voice phrase still has to land somewhere, and now they know the landings by name.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experiment twice more, different keys, before any vocabulary. Each time, stop one chord early and have the room sing the landing. Then flip it: play a phrase that parks on V and ask if it is finished — every head shakes no. Play a swerve to vi and watch the eyebrows. Name what the room just proved: they can already grade landings as finished, pausing, or surprised. That is real harmonic knowledge with no words attached, which is this course's favorite starting position. Everything today is labels for votes they have already cast correctly. Ear first, name second — same order as every week since the beginning.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definition, plainly: a cadence is the harmonic landing that ends a phrase — the last chord or two, where the music touches down and the singer breathes. Then the correction that saves quiz points: cadence does not mean ending. Every phrase cadences; a three-minute song lands twenty times and parks once. The punctuation map goes on the board now: full stop, soft period, comma, plot twist, Amen — five marks, five names coming in the next twenty minutes. Connect backward to last week: the functional cycle T, PD, D, T is the engine; the cadence is where the wheel touches the ground. They already own the engine.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Strongest landing in the vocabulary: dominant to tonic, V or V7 to I — the authentic cadence. But not all authentics are equally final, and the split is precise. Perfect authentic cadence: BOTH chords root position AND the melody ends on do. Two conditions, two locks, both must turn. Miss either one — melody on mi, or an inverted chord — and it is an imperfect authentic cadence: real arrival, door ajar. Play both versions in C and let the room vote which one ends the song; they pick the PAC every time. The hinge is soprano AND bass — drill both checks until they are mechanical.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two bars slowly. Bar one: bass G to C — sol to do — and the top voice rises ti to do, B4 to C5, the half step home. Both locks turned: PAC. Bar two: identical harmony, but the tonic arrives with E5 — mi — on top. One lock, so IAC. Play both at the piano and have the room sing each top line; the do-ending version physically relaxes the shoulders. Point out the omitted fifth in bar one's tonic — three voices closing cleanly is standard practice and the chord is still C major. Then quiz the room fast: root position plus mi on top? IAC. Inverted V plus do? IAC.</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phrase stops ON five — not passing through V on the way home, but parking there as the phrase's final chord. Play I, ii, V in G major and stop dead; the lean the room feels is the half cadence. Punctuation: a comma, sometimes a question mark. The distinction to police hard: HC ends ON V; authentic ends with V going TO I inside the same breath. If the dominant resolves before the phrase ends, it was never a half cadence. Where they live with it: every verse that pauses expectantly before the chorus hits. The music is not broken — it is leaning on purpose, and the next phrase answers.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up the promise honestly: play V7 in C and resolve to I — satisfaction. Now the same V7… landing on A minor. Audible gasp, every time. That is the deceptive cadence: V to vi in major, V to VI in minor. Insist on the honest framing: not a wrong chord, a delayed promise. Look at what vi shares with I — A minor is A, C, E; C major is C, E, G; two common tones — a tonic-family stand-in, same neighborhood, wrong driveway. The bass tells the story: promised the fall from sol to do, it steps up to la instead. The real landing comes a phrase later, twice as sweet.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bar one, then bar two, twice each. Have the room sing just the bass: G down to C, then G up to A — sol–do against sol–la. That two-note difference is the entire deceptive cadence, and it is exactly what MUS-155 Aural Skills sings the same week, so say so. Then the gig framing: the worship set that should have ended and instead floats one more chorus — that lift is V7 to vi doing its job. Musicians who hear it coming follow it gracefully; musicians who do not, slam the tonic into somebody else's plot twist. The studio makes them build this swerve themselves and perform it blind.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plagal cadence: IV settling straight onto I, no dominant involved, no leading tone, all warmth. It is literally the A-men at the end of hymn singing — play it low and slow and the whole room will hear the pews. The honest placement: in most real music the plagal move is a tag, arriving AFTER an authentic cadence has already landed the song — the hand smoothing the blanket. Gospel endings stack them; half the rock ballads they love end on a slow IV–I sway. Vocabulary payoff for the bandstand: when the leader says tag the ending, this is the tag's grammar — two chords, predominant family stepping straight home.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5000" b="1">
                <a:solidFill>
                  <a:srgbClr val="FFFFFF"/>
                </a:solidFill>
                <a:latin typeface="Calibri"/>
              </a:defRPr>
            </a:pPr>
            <a:r>
              <a:t>CADENCES AND PHRASES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12</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know where it lands. This week the landings get names.</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LOOKS LIKE TONIC, BEHAVES LIKE DOMINANT</a:t>
            </a:r>
          </a:p>
        </p:txBody>
      </p:sp>
      <p:pic>
        <p:nvPicPr>
          <p:cNvPr id="4" name="Picture 3" descr="Three chords in C major on a treble staff: the tonic triad's notes stacked over a G bass — the cadential six-four — then the true V chord on the same G bass, then the arrival on root-position I. The bass line is G, G, C: sol, sol, do."/>
          <p:cNvPicPr>
            <a:picLocks noChangeAspect="1"/>
          </p:cNvPicPr>
          <p:nvPr/>
        </p:nvPicPr>
        <p:blipFill>
          <a:blip r:embed="rId2"/>
          <a:stretch>
            <a:fillRect/>
          </a:stretch>
        </p:blipFill>
        <p:spPr>
          <a:xfrm>
            <a:off x="3079109" y="2011680"/>
            <a:ext cx="6033476"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I6/4 → V → I — tonic-shaped paint on a dominant-shaped wall.</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Five ways to land</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WEEK'S MAP</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PAC — root-position V→I, do on top: the full stop</a:t>
            </a:r>
          </a:p>
          <a:p>
            <a:pPr>
              <a:spcAft>
                <a:spcPts val="1000"/>
              </a:spcAft>
              <a:defRPr sz="2000">
                <a:solidFill>
                  <a:srgbClr val="1E2761"/>
                </a:solidFill>
                <a:latin typeface="Calibri"/>
              </a:defRPr>
            </a:pPr>
            <a:r>
              <a:t>•  IAC — V→I with a condition missed: door ajar</a:t>
            </a:r>
          </a:p>
          <a:p>
            <a:pPr>
              <a:spcAft>
                <a:spcPts val="1000"/>
              </a:spcAft>
              <a:defRPr sz="2000">
                <a:solidFill>
                  <a:srgbClr val="1E2761"/>
                </a:solidFill>
                <a:latin typeface="Calibri"/>
              </a:defRPr>
            </a:pPr>
            <a:r>
              <a:t>•  HC — the phrase parks ON V: the comma</a:t>
            </a:r>
          </a:p>
          <a:p>
            <a:pPr>
              <a:spcAft>
                <a:spcPts val="1000"/>
              </a:spcAft>
              <a:defRPr sz="2000">
                <a:solidFill>
                  <a:srgbClr val="1E2761"/>
                </a:solidFill>
                <a:latin typeface="Calibri"/>
              </a:defRPr>
            </a:pPr>
            <a:r>
              <a:t>•  Deceptive — V→vi (VI in minor): the delayed promise</a:t>
            </a:r>
          </a:p>
          <a:p>
            <a:pPr>
              <a:spcAft>
                <a:spcPts val="1000"/>
              </a:spcAft>
              <a:defRPr sz="2000">
                <a:solidFill>
                  <a:srgbClr val="1E2761"/>
                </a:solidFill>
                <a:latin typeface="Calibri"/>
              </a:defRPr>
            </a:pPr>
            <a:r>
              <a:t>•  Plagal — IV→I: the Amen tag</a:t>
            </a:r>
          </a:p>
          <a:p>
            <a:pPr>
              <a:spcAft>
                <a:spcPts val="1000"/>
              </a:spcAft>
              <a:defRPr sz="2000">
                <a:solidFill>
                  <a:srgbClr val="1E2761"/>
                </a:solidFill>
                <a:latin typeface="Calibri"/>
              </a:defRPr>
            </a:pPr>
            <a:r>
              <a:t>•  …and I6/4: the dominant's decoration, bass on sol</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PHRASE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WHERE THE MUSIC BREATHES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6400" b="1">
                <a:solidFill>
                  <a:srgbClr val="FFFFFF"/>
                </a:solidFill>
                <a:latin typeface="Calibri"/>
              </a:defRPr>
            </a:pPr>
            <a:r>
              <a:t>ANTECEDENT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QUESTION AND ANSWER</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6400" b="1" i="0">
                <a:solidFill>
                  <a:srgbClr val="FFFFFF"/>
                </a:solidFill>
                <a:latin typeface="Calibri"/>
              </a:defRPr>
            </a:pPr>
            <a:r>
              <a:t>CONSEQUENT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PERIOD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PHRASES, ONE PARAGRAPH</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A BETTER</a:t>
            </a:r>
          </a:p>
          <a:p>
            <a:pPr algn="ctr">
              <a:defRPr sz="8000" b="1">
                <a:solidFill>
                  <a:srgbClr val="FFFFFF"/>
                </a:solidFill>
                <a:latin typeface="Calibri"/>
              </a:defRPr>
            </a:pPr>
            <a:r>
              <a:t>MUSICIAN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checklist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12 chapter — the landings, spelled out</a:t>
            </a:r>
          </a:p>
          <a:p>
            <a:pPr>
              <a:spcAft>
                <a:spcPts val="1000"/>
              </a:spcAft>
              <a:defRPr sz="2000">
                <a:solidFill>
                  <a:srgbClr val="1E2761"/>
                </a:solidFill>
                <a:latin typeface="Calibri"/>
              </a:defRPr>
            </a:pPr>
            <a:r>
              <a:t>•  Tutorial 12 due before the second session the pre-studio deadline — audit hunts the six-four error</a:t>
            </a:r>
          </a:p>
          <a:p>
            <a:pPr>
              <a:spcAft>
                <a:spcPts val="1000"/>
              </a:spcAft>
              <a:defRPr sz="2000">
                <a:solidFill>
                  <a:srgbClr val="1E2761"/>
                </a:solidFill>
                <a:latin typeface="Calibri"/>
              </a:defRPr>
            </a:pPr>
            <a:r>
              <a:t>•  Studio the second session: predict, then perform — bring your instrument</a:t>
            </a:r>
          </a:p>
          <a:p>
            <a:pPr>
              <a:spcAft>
                <a:spcPts val="1000"/>
              </a:spcAft>
              <a:defRPr sz="2000">
                <a:solidFill>
                  <a:srgbClr val="1E2761"/>
                </a:solidFill>
                <a:latin typeface="Calibri"/>
              </a:defRPr>
            </a:pPr>
            <a:r>
              <a:t>•  Practice set, quiz, discussion, Twenty Landings — all close the end of the week</a:t>
            </a:r>
          </a:p>
          <a:p>
            <a:pPr>
              <a:spcAft>
                <a:spcPts val="1000"/>
              </a:spcAft>
              <a:defRPr sz="2000">
                <a:solidFill>
                  <a:srgbClr val="1E2761"/>
                </a:solidFill>
                <a:latin typeface="Calibri"/>
              </a:defRPr>
            </a:pPr>
            <a:r>
              <a:t>•  Chart check: no new milestone — but listen for your song's landings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TWO VOICES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STOP ONE</a:t>
            </a:r>
          </a:p>
          <a:p>
            <a:pPr algn="ctr">
              <a:defRPr sz="6400" b="1">
                <a:solidFill>
                  <a:srgbClr val="FFFFFF"/>
                </a:solidFill>
                <a:latin typeface="Calibri"/>
              </a:defRPr>
            </a:pPr>
            <a:r>
              <a:t>CHORD EARLY</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EAR FIRST — NO NAMES YET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CADENCE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PUNCTUATION FOR MUSIC</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PAC</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AUTHENTIC FAMILY</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IAC</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wo cadences in C major on a treble staff. Bar one: a root-position V chord, G3 with D4 and B4 above, resolving to a tonic chord with C5 — do — on top: a perfect authentic cadence. Bar two: the same V chord resolving to a tonic chord with E5 — mi — on top: an imperfect authentic cadence."/>
          <p:cNvPicPr>
            <a:picLocks noChangeAspect="1"/>
          </p:cNvPicPr>
          <p:nvPr/>
        </p:nvPicPr>
        <p:blipFill>
          <a:blip r:embed="rId2"/>
          <a:stretch>
            <a:fillRect/>
          </a:stretch>
        </p:blipFill>
        <p:spPr>
          <a:xfrm>
            <a:off x="2672709" y="2011680"/>
            <a:ext cx="684627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Same two chords — the melody note decides how closed the door is.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HALF</a:t>
            </a:r>
          </a:p>
          <a:p>
            <a:pPr algn="ctr">
              <a:defRPr sz="8000" b="1">
                <a:solidFill>
                  <a:srgbClr val="FFFFFF"/>
                </a:solidFill>
                <a:latin typeface="Calibri"/>
              </a:defRPr>
            </a:pPr>
            <a:r>
              <a:t>CADENCE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COMMA</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V7 → 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PLOT TWIST</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V7 → vi</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PROMISE KEPT, PROMISE DELAYED</a:t>
            </a:r>
          </a:p>
        </p:txBody>
      </p:sp>
      <p:pic>
        <p:nvPicPr>
          <p:cNvPr id="4" name="Picture 3" descr="Two resolutions of the same V7 chord in C major on a treble staff. Bar one: G7 — G, B, D, F — resolving home to C major. Bar two: the identical G7 resolving to A minor — the deceptive cadence, with the bass stepping up from G to A."/>
          <p:cNvPicPr>
            <a:picLocks noChangeAspect="1"/>
          </p:cNvPicPr>
          <p:nvPr/>
        </p:nvPicPr>
        <p:blipFill>
          <a:blip r:embed="rId2"/>
          <a:stretch>
            <a:fillRect/>
          </a:stretch>
        </p:blipFill>
        <p:spPr>
          <a:xfrm>
            <a:off x="2672709" y="2011680"/>
            <a:ext cx="684627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One dominant, two exits — the bass either falls home or steps up to la.</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IV → 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AMEN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