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any slides: split the room in half and sing Frère Jacques as a round — second group enters at Dormez-vous. It will work on the first try, because everyone here has sung rounds since childhood. Then ask the room the unit's whole question: you just held your own melody while a different one moved against it — what kept the two lines apart? Collect their answers; every one is a voice-leading principle in street clothes. Promise of the week: by the end of the week they write the second line themselves and prove it holds up against the course's own checker. Housekeeping in one breath: tutorial due before the studio, and the studio sings and writes — voices and instruments come to class.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a V7 in C and stop on it — the room knows this cliff from unit twelve. Ask which notes are itching. They will find both: the B wants up, the F wants down. Name the contracts. The leading tone rises to do — ti is a promise, and it is not optional; drop it and every ear in the room hears the sentence end on the word THE. The chordal seventh falls by step — the F in G7 resolves to E, always, in plain two-voice writing. Four words carry the whole slide: ti rises, sevenths fall. Great singers decorate and delay these resolutions — next unit is entirely about how — but they never cancel them.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both bars over the same sol-to-do bass. Bar one: ti rises — B3 to C4 — while the bass climbs G2 to C3; the tenth opens onto an octave, upper voice stepping, completely clean. Bar two: the dominant's seventh, F4 over the G2 bass, falls by step to E4 — the promise kept, landing on a warm major tenth. Tell the room this exact example passed the course checker with zero findings, because in the studio they meet that checker personally: their table's line goes through it on the projector. Two bars, two contracts, one bass gesture — this is the cadence they will write under their own tunes.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procedure, six lines, and it is the studio sheet's guardrails card verbatim. Walk it once against the chapter's worked example in G major if time allows: tenths and sixths doing the work, one held note under the tune's leap, and a single perfect octave at the close, earned by contrary motion while ti rises. Then the test that beats every rule: sing your line alone. If it survives as a melody, it is a voice; if it only makes sense as a shadow of the tune, keep writing. In the studio each table writes one of these, swaps sheets, hunts each other's faults, and watches the checker referee.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 check-in, ninety seconds. Milestone one: song chosen. Milestone two: progression drafted in Roman numerals. This week, milestone three: the song goes onto paper — bars counted, chord symbols placed in your key, melody sketched by ear, phrase by phrase, inside this week's assignment with your coach walking the procedure. The coach cannot hear your song and will say so; your ear does the hearing, the coach checks the logic — same honest division of labor as milestone two. What you finish this week is a working sheet another musician could play from. Unit fifteen adds the analysis, the transposition, and the polish. Bring the milestone two report to the session; you will need your numeral chain.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Sell the studio. It opens singing — rounds in two groups, no paper. Then the room maps why the round works, checkpoint by checkpoint, with motion names and interval names. Then the hunt: four printed passages, one secretly clean, verdicts checked against the course's voice-leading software on the projector — honest clean calls score exactly like catches, so no fault-inventing. Then every table writes a second voice against a given tune and swaps sheets to hunt each other's work. Watching your own line pass the checker with zero findings is the week's trophy, and it is very available. Tutorial due before the studio. — the studio assumes its reps. Bring voices and instruments.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Land the payoff where they live. The harmony vocal that keeps melting into the lead melts because it is riding parallel perfects — slide it to thirds and sixths and spend the octave on the last note, approached from the other direction, and it suddenly sounds produced. The bass player tired of pumping roots can be handed contrary motion under the tune's climb — the cheapest arranging trick alive, and it makes a duo sound like a band. And the ten-word rehearsal fix — you're crossing above the lead in bar two, drop a third — replaces four run-throughs of something's-off. Writing two lines that both live: that is this week, and it is a hireable skill.</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tease, thirty seconds. This week's lines were deliberately plain — note against note, every pair a chord tone, clean enough to pass a software gate. But listen to any singer you love and half their notes are not in the chord at all: the leans, the slides, the note held over the change that aches and then settles. Next unit those in-between notes get names, and the two clean lines you wrote this week become the frame they decorate. The order matters: frame first, ornament second — you cannot hang decorations on a wall that is not there. Read the chapter when it opens; bring your Chart's lead sheet forward. The song is starting to look like a chart.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round once more, trading which group leads. While they sing, tell them to notice two things: a moment their group held a long note while the other group moved, and a moment both groups moved together. Those two noticings are the whole unit — oblique motion and parallel motion, experienced before they are named. Say the spine sentence again: you already hear this; we are naming what you already know. These students have very strong ears; the round is proof their ears already run two-line quality control. The vocabulary just makes the skill portable — to a page, to a rehearsal instruction, to a part they can hand a bandmate.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working recap before the second voice arrives, because the second voice rides this engine. Tonic is free — it can go anywhere. Predominant leans forward — ii and IV pack the bags, and their normal next stop is the dominant. Dominant goes home — V to I, or the deceptive detour to vi that unit twelve named. Play two laps in C while calling the numbers: I, IV, V7, I — then I, vi, ii, V7, I. Then the honesty: these are norms, not laws. Half the rock canon runs V to IV on purpose. The norm is what the ear predicts; that predictability is exactly what the second session's writing leans 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names, and the room has already sung all four. Demonstrate each at the piano with two fingers, ears before labels: apart, hold-and-move, together-different, lockstep. Have them call the names back as you play — it takes two minutes and the vocabulary sticks to sounds they just made. Flag the caution now without unpacking it: similar and parallel motion are both legal most of the time, and the exceptions are the next two slides. Contrary and oblique are free independence — when in doubt in the studio, move against the tune or hold while it moves. That one sentence will fix half the lines they write this week.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overlap moment the room sang ten minutes ago, frozen on paper. Walk it slowly. Beats one through three: parallel tenths — C3 under E4, D3 under F4, E3 under G4 — the beloved legal parallels, thirds wearing an octave. Beat four: the upper voice holds its G while the lower voice falls away to C — oblique motion, landing on a perfect twelfth. Plant the flag on that landing: a perfect interval, completely legal, because of how it was approached. The round spends its perfect intervals correctly and has for three hundred years. That approach rule becomes the whole story two slides from now.</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Both sides of this slide are parallel motion — and they behave like different animals. Play a phrase doubled in thirds: warm, rich, two voices audibly cooperating. Every country duet and gospel harmony lives here. Now the same phrase doubled in perfect fifths, loud. Ask the room to describe the sound — describe, not judge. The words come back: hollow, ancient, chanty, like one big voice. That last phrase is the physics: perfect intervals fuse. Thirds and sixths harmonize without welding; fifths and octaves snap two lines into one. The rule coming next is not about ugliness — the room just proved parallels sound striking. It is about a deleted voice.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it precisely: no parallel perfect fifths, octaves, or unisons — perfect to same perfect, voices moving together. Then give the honest why, because these students deserve it: parallel perfects are not ugly. Organum ran on them for centuries; every power-chord riff is one guitarist playing parallel fifths on purpose as a single thickened line. That is exactly the point — ONE line, thickened. Our assignment is TWO lines that each survive alone, and parallel perfects quietly weld them together. Doubling the tune an octave down is not a second voice; it is the same voice in boots. Install the reflex now: when someone says parallel, the room asks — parallel WHAT?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different faults that students love to blur, and the checker prints different words for them. Parallel: fifth TO fifth — the fused interval was already there and stayed. Direct, also called hidden: some other interval INTO a fifth or octave, both voices moving the same direction, upper voice leaping — the fusion materializes out of nowhere, with a spotlight on it. Play both at the piano. Then the productive flip side: perfect intervals reached by contrary or oblique motion are welcome — that is how the round landed its twelfth. Memory hook for the week: perfect intervals are arrival points; earn them from the opposite direction. the studio's hunt pays students for quoting the right name.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Fusion is one enemy; confusion is the other. Crossing: the lower voice pops above the upper at the same instant, and the ear hands the melody to the wrong singer. Overlap is sneakier — nobody is above anybody at once, but a voice moves past the note the other just sang, and the ear's memory scrambles the handoff. Range is the practical lane: a harmony part that claws at the top of somebody's voice is not independent, it is cruel. Be honest about crossing: arrangers do it deliberately for color — it is advanced, not evil. Here, where clarity is the graded skill, each line keeps its lane.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4000" b="1">
                <a:solidFill>
                  <a:srgbClr val="FFFFFF"/>
                </a:solidFill>
                <a:latin typeface="Calibri"/>
              </a:defRPr>
            </a:pPr>
            <a:r>
              <a:t>TWO INDEPENDENT VOICES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13</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sing this. This week you learn to write the second line.</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TI RISES.</a:t>
            </a:r>
          </a:p>
          <a:p>
            <a:pPr algn="ctr">
              <a:defRPr sz="6400" b="1">
                <a:solidFill>
                  <a:srgbClr val="FFFFFF"/>
                </a:solidFill>
                <a:latin typeface="Calibri"/>
              </a:defRPr>
            </a:pPr>
            <a:r>
              <a:t>SEVENTHS FALL.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NOTES UNDER CONTRACT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CLOSE, DONE RIGHT</a:t>
            </a:r>
          </a:p>
        </p:txBody>
      </p:sp>
      <p:pic>
        <p:nvPicPr>
          <p:cNvPr id="4" name="Picture 3" descr="Grand staff, two bars, both over a bass moving G2 to C3 — sol to do. Bar one: the upper voice sings B3 rising to C4 — ti rising to do — a major tenth opening onto an octave. Bar two: the upper voice sings F4, the seventh of the dominant, falling by step to E4 — a minor fourteenth resolving to a major tenth."/>
          <p:cNvPicPr>
            <a:picLocks noChangeAspect="1"/>
          </p:cNvPicPr>
          <p:nvPr/>
        </p:nvPicPr>
        <p:blipFill>
          <a:blip r:embed="rId2"/>
          <a:stretch>
            <a:fillRect/>
          </a:stretch>
        </p:blipFill>
        <p:spPr>
          <a:xfrm>
            <a:off x="3954098" y="2011680"/>
            <a:ext cx="4283499"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Both contracts kept over a sol–do bass. The checker passes this clean.</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Writing the second voice — six steps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DELIVERABLE</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engine — what progression is the tune implying?</a:t>
            </a:r>
          </a:p>
          <a:p>
            <a:pPr>
              <a:spcAft>
                <a:spcPts val="1000"/>
              </a:spcAft>
              <a:defRPr sz="2000">
                <a:solidFill>
                  <a:srgbClr val="1E2761"/>
                </a:solidFill>
                <a:latin typeface="Calibri"/>
              </a:defRPr>
            </a:pPr>
            <a:r>
              <a:t>•  Default to imperfect — thirds, sixths, tenths are the workhorses</a:t>
            </a:r>
          </a:p>
          <a:p>
            <a:pPr>
              <a:spcAft>
                <a:spcPts val="1000"/>
              </a:spcAft>
              <a:defRPr sz="2000">
                <a:solidFill>
                  <a:srgbClr val="1E2761"/>
                </a:solidFill>
                <a:latin typeface="Calibri"/>
              </a:defRPr>
            </a:pPr>
            <a:r>
              <a:t>•  Spend perfects at arrivals — approached contrary or oblique</a:t>
            </a:r>
          </a:p>
          <a:p>
            <a:pPr>
              <a:spcAft>
                <a:spcPts val="1000"/>
              </a:spcAft>
              <a:defRPr sz="2000">
                <a:solidFill>
                  <a:srgbClr val="1E2761"/>
                </a:solidFill>
                <a:latin typeface="Calibri"/>
              </a:defRPr>
            </a:pPr>
            <a:r>
              <a:t>•  Vary the motion — tune steps up? consider down, or hold</a:t>
            </a:r>
          </a:p>
          <a:p>
            <a:pPr>
              <a:spcAft>
                <a:spcPts val="1000"/>
              </a:spcAft>
              <a:defRPr sz="2000">
                <a:solidFill>
                  <a:srgbClr val="1E2761"/>
                </a:solidFill>
                <a:latin typeface="Calibri"/>
              </a:defRPr>
            </a:pPr>
            <a:r>
              <a:t>•  Honor the tendencies — ti rises, sevenths fall</a:t>
            </a:r>
          </a:p>
          <a:p>
            <a:pPr>
              <a:spcAft>
                <a:spcPts val="1000"/>
              </a:spcAft>
              <a:defRPr sz="2000">
                <a:solidFill>
                  <a:srgbClr val="1E2761"/>
                </a:solidFill>
                <a:latin typeface="Calibri"/>
              </a:defRPr>
            </a:pPr>
            <a:r>
              <a:t>•  Run the two-rules pass — consecutive perfects? lanes kept?</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LEAD SHEET</a:t>
            </a:r>
          </a:p>
          <a:p>
            <a:pPr algn="ctr">
              <a:defRPr sz="6400" b="1">
                <a:solidFill>
                  <a:srgbClr val="FFFFFF"/>
                </a:solidFill>
                <a:latin typeface="Calibri"/>
              </a:defRPr>
            </a:pPr>
            <a:r>
              <a:t>DRAFTED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CHART MILESTONE 3</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ROUND TO</a:t>
            </a:r>
          </a:p>
          <a:p>
            <a:pPr algn="ctr">
              <a:defRPr sz="6400" b="1">
                <a:solidFill>
                  <a:srgbClr val="FFFFFF"/>
                </a:solidFill>
                <a:latin typeface="Calibri"/>
              </a:defRPr>
            </a:pPr>
            <a:r>
              <a:t>TWO VOICES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STUDIO</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TWO LINES,</a:t>
            </a:r>
          </a:p>
          <a:p>
            <a:pPr algn="ctr">
              <a:defRPr sz="6400" b="1">
                <a:solidFill>
                  <a:srgbClr val="FFFFFF"/>
                </a:solidFill>
                <a:latin typeface="Calibri"/>
              </a:defRPr>
            </a:pPr>
            <a:r>
              <a:t>BOTH ALIVE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MELODY, AND THE</a:t>
            </a:r>
          </a:p>
          <a:p>
            <a:pPr algn="ctr">
              <a:defRPr sz="5000" b="1">
                <a:solidFill>
                  <a:srgbClr val="FFFFFF"/>
                </a:solidFill>
                <a:latin typeface="Calibri"/>
              </a:defRPr>
            </a:pPr>
            <a:r>
              <a:t>NOTES BETWEEN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SING THE</a:t>
            </a:r>
          </a:p>
          <a:p>
            <a:pPr algn="ctr">
              <a:defRPr sz="8000" b="1">
                <a:solidFill>
                  <a:srgbClr val="FFFFFF"/>
                </a:solidFill>
                <a:latin typeface="Calibri"/>
              </a:defRPr>
            </a:pPr>
            <a:r>
              <a:t>ROUND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EAR FIRST — NO NAMES YET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 → PD → D → 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ENGINE, IN PRACTICE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Four relationships between two lines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ALPHABET OF 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Contrary — the voices move in opposite directions: maximum independence</a:t>
            </a:r>
          </a:p>
          <a:p>
            <a:pPr>
              <a:spcAft>
                <a:spcPts val="1000"/>
              </a:spcAft>
              <a:defRPr sz="2000">
                <a:solidFill>
                  <a:srgbClr val="1E2761"/>
                </a:solidFill>
                <a:latin typeface="Calibri"/>
              </a:defRPr>
            </a:pPr>
            <a:r>
              <a:t>•  Oblique — one voice holds while the other moves: the round's favorite</a:t>
            </a:r>
          </a:p>
          <a:p>
            <a:pPr>
              <a:spcAft>
                <a:spcPts val="1000"/>
              </a:spcAft>
              <a:defRPr sz="2000">
                <a:solidFill>
                  <a:srgbClr val="1E2761"/>
                </a:solidFill>
                <a:latin typeface="Calibri"/>
              </a:defRPr>
            </a:pPr>
            <a:r>
              <a:t>•  Similar — same direction, different distances: fine, with one caution</a:t>
            </a:r>
          </a:p>
          <a:p>
            <a:pPr>
              <a:spcAft>
                <a:spcPts val="1000"/>
              </a:spcAft>
              <a:defRPr sz="2000">
                <a:solidFill>
                  <a:srgbClr val="1E2761"/>
                </a:solidFill>
                <a:latin typeface="Calibri"/>
              </a:defRPr>
            </a:pPr>
            <a:r>
              <a:t>•  Parallel — same direction, same interval: beloved in thirds and sixths</a:t>
            </a:r>
          </a:p>
          <a:p>
            <a:pPr>
              <a:spcAft>
                <a:spcPts val="1000"/>
              </a:spcAft>
              <a:defRPr sz="2000">
                <a:solidFill>
                  <a:srgbClr val="1E2761"/>
                </a:solidFill>
                <a:latin typeface="Calibri"/>
              </a:defRPr>
            </a:pPr>
            <a:r>
              <a:t>•  Every moment of two-voice music is exactly one of these four</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WHY THE ROUND WORKS</a:t>
            </a:r>
          </a:p>
        </p:txBody>
      </p:sp>
      <p:pic>
        <p:nvPicPr>
          <p:cNvPr id="4" name="Picture 3" descr="Grand staff, one bar. The upper voice sings E4, F4, then a held G4 — the round's Dormez-vous phrase — while the lower voice walks C3, D3, E3, C3 — the round's opening phrase an octave down. The first three beats form parallel tenths; on beat four the upper voice holds G4 while the lower voice falls to C3, oblique motion landing on a perfect twelfth."/>
          <p:cNvPicPr>
            <a:picLocks noChangeAspect="1"/>
          </p:cNvPicPr>
          <p:nvPr/>
        </p:nvPicPr>
        <p:blipFill>
          <a:blip r:embed="rId2"/>
          <a:stretch>
            <a:fillRect/>
          </a:stretch>
        </p:blipFill>
        <p:spPr>
          <a:xfrm>
            <a:off x="4110573" y="2011680"/>
            <a:ext cx="3970549"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The round harmonizes itself: parallel tenths, then oblique motion into a perfect interval.</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THIRDS</a:t>
            </a:r>
          </a:p>
          <a:p>
            <a:pPr algn="ctr">
              <a:defRPr sz="8000" b="1">
                <a:solidFill>
                  <a:srgbClr val="FFFFFF"/>
                </a:solidFill>
                <a:latin typeface="Calibri"/>
              </a:defRPr>
            </a:pPr>
            <a:r>
              <a:t>&amp; SIXTHS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FLAVORS OF TOGETHER</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6400" b="1" i="0">
                <a:solidFill>
                  <a:srgbClr val="FFFFFF"/>
                </a:solidFill>
                <a:latin typeface="Calibri"/>
              </a:defRPr>
            </a:pPr>
            <a:r>
              <a:t>FIFTHS</a:t>
            </a:r>
          </a:p>
          <a:p>
            <a:pPr algn="ctr">
              <a:defRPr sz="6400" b="1" i="0">
                <a:solidFill>
                  <a:srgbClr val="FFFFFF"/>
                </a:solidFill>
                <a:latin typeface="Calibri"/>
              </a:defRPr>
            </a:pPr>
            <a:r>
              <a:t>&amp; OCTAVES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NO PARALLEL</a:t>
            </a:r>
          </a:p>
          <a:p>
            <a:pPr algn="ctr">
              <a:defRPr sz="6400" b="1">
                <a:solidFill>
                  <a:srgbClr val="FFFFFF"/>
                </a:solidFill>
                <a:latin typeface="Calibri"/>
              </a:defRPr>
            </a:pPr>
            <a:r>
              <a:t>PERFECTS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FIRST RULE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PARALLEL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NOT THE SAME MISTAKE</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DIRECT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Stay in your lane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INDEPENDENCE ALSO FAILS BY CONFUSION</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Crossing — the lower voice sounds above the upper voice at the same moment</a:t>
            </a:r>
          </a:p>
          <a:p>
            <a:pPr>
              <a:spcAft>
                <a:spcPts val="1000"/>
              </a:spcAft>
              <a:defRPr sz="2000">
                <a:solidFill>
                  <a:srgbClr val="1E2761"/>
                </a:solidFill>
                <a:latin typeface="Calibri"/>
              </a:defRPr>
            </a:pPr>
            <a:r>
              <a:t>•  Overlap — a voice moves past the note the other voice just left</a:t>
            </a:r>
          </a:p>
          <a:p>
            <a:pPr>
              <a:spcAft>
                <a:spcPts val="1000"/>
              </a:spcAft>
              <a:defRPr sz="2000">
                <a:solidFill>
                  <a:srgbClr val="1E2761"/>
                </a:solidFill>
                <a:latin typeface="Calibri"/>
              </a:defRPr>
            </a:pPr>
            <a:r>
              <a:t>•  Range — every voice has a comfortable lane; write inside it</a:t>
            </a:r>
          </a:p>
          <a:p>
            <a:pPr>
              <a:spcAft>
                <a:spcPts val="1000"/>
              </a:spcAft>
              <a:defRPr sz="2000">
                <a:solidFill>
                  <a:srgbClr val="1E2761"/>
                </a:solidFill>
                <a:latin typeface="Calibri"/>
              </a:defRPr>
            </a:pPr>
            <a:r>
              <a:t>•  The listener must always know which line is which</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