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any slides: play Amazing Grace twice at the piano — first chord tones only, straight and square, then the way an actual singer sings it, sliding through in-between notes, leaning, landing early. Ask which version was right. Both. Ask which one goes on the record. Unanimous. Then say the news: every note added in round two was a note that is not in the chord, and nobody heard a mistake — they heard style. This week those notes get six names, entrance rules, and exit rules. Housekeeping in one breath: tutorial due before the studio, and the studio is a fill hunt that becomes a writing workshop — instruments come to class — and the entire final review family opens the second session too.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last two are pure geometry — the entrance and the exit define them, never the note itself. Escape tone: step in, leap out, usually opposite directions, unaccented — the little tail a melody flicks as it leaves. Appoggiatura: leap in, step out, usually accented — the word is Italian for to lean, and it is the torch-song note, the string section's favorite ache. Play the same F4 both ways — E4, F4, leap to D4, then C4, leap to F4, settle to E4 — and the room hears two different jobs. Kill the myth on sight: the distinction is not arbitrary; the two gestures are opposites, and every singer's body performs them differently.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whole family on one screen. Run it as a call-and-response: you say the gesture, the room says the name, then reverse it. Then run the interview drill fast — describe six moments in words, chord named, entrance and exit named, and the room labels each one with evidence. Insist on the evidence out loud every time: the label alone is a guess; step in, leap out is an answer. Close the slide with the two memory hooks that organize everything: a wrong note is a note with no exit plan, and the six names are just the six lawful exit plans. the studio's hunt sheet is this slide, hidden inside a real melody.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Minor keys hide one melodic tripwire, and melody week is when it fires. Harmonic minor raises seven so the dominant works — but that leaves six-to-seven as an augmented second: in A minor, F4 up to G-sharp 4, three half steps written as a second. It sounds like a minor third and is not one on paper — enharmonic is never equals, unit 1's oldest law. In a line it lurches; sing it and the room winces on cue. The fixes are unit 5 alumni: melodic minor — raise six as well, F-sharp to G-sharp, an honest major second — or reshape the line so six never walks into seven. And name the forbidden repair now: lowering the G-sharp fixes the melody by destroying the V chord.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rule that keeps all six names usable. Your fill is a guest in the frame's house. A perfectly grammatical escape tone, placed on the beat at the exact moment the bass moves, can create parallel fifths the plain frame never had — the fill breaks the frame. Show the cautionary pair from the chapter on the board: clean frame, one added D5 on beat three, and suddenly fifth follows fifth. The repair costs half a beat: move the fill to the offbeat and the fifths never line up. Say the law twice, because it is the week's whole discipline: dissonance travels on the offbeats; the frame owns the beats. Then always re-check after decorating — that is what professionals do.</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repaired version of the cautionary tale. The D5 is the same escape tone — step in from C5, leap out to B4 — but it now lives on the offbeat: dotted quarter, eighth, half, and the bar still adds to four. When the bass arrives on G4 at beat three, the upper voice is already on B4 — a third — so the fifth-to-fifth clash never happens. Play the broken version, then this one, and have the room describe the difference; most hear the clutter vanish before they can say why. One half-beat of placement is the entire difference between a fill that decorates a frame and a fill that demolishes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Cash the week out loud. Your fills get intentional: the run you already play between chord tones is passing tones, and now you can build it in any key on purpose. Your holds get professional: hold through the change and fall a step is a 4-3 you can call to another vocalist by beat number. Your thefts get precise: the devastating note at your favorite melody's climax has a name — steal the move, not just the notes. Your repairs get fast: cluttered countermelody means a fill landed on the beat; move it and the clutter vanishes. And in minor keys you hear the augmented-second lurch before the director does. the second session: all five, live.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week's shape, and one headline that deserves its own beat: the complete final review family opens with the second session — review outline, review deck, study guide, prep tutorial, practice exam, all at once. Say the calendar truth plainly: there is no study week between the last unit and the final, so the runway starts now, and fifteen minutes with the study guide this weekend is the cheapest insurance the course sells. The practice exam costs nothing and can be taken unlimited times — familiarity is the entire point. Everything else runs on the usual clock: tutorial before the studio, the studio in the room, the rest closes at week's end night. The Chart is due next unit; its melody polish starts this week.</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tease, with real momentum: next unit everything converges. Transposition — by interval, by key, for the B-flat trumpet player and for the singer who says it's too high. Lead sheets read at sight, chord symbols realized at the keyboard, and the Nashville number system — the payoff of storing progressions as numbers since unit 11. It is the capstone unit, the studio is the term's highest-energy session, and the Chart — the song they chose in unit 10, drafted across three milestones — crosses the finish line. One break sits between here and there; the review family is already open so the break stays a break. Send them out singing their own fills.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Stay off notation one more minute. Play a second tune both ways — plain, then decorated — and have the room point in the air at the exact moment a note leans. Every finger moves at the same spots. Say what that means: their ears already detect non-chord tones with beat-level precision; the only missing piece is vocabulary. Then set the week's frame: unit 13 built two honest voices — the skeleton. This week hangs notes on that skeleton without breaking it. Chord tones are the skeleton; non-chord tones are the walk. By week's end everyone labels fills in a printed melody and writes their own into a frame that another group inspects.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Trace Danny Boy in the air with the room — every hand draws the same arch. That drawn line is contour, and the top of it is the climax. The rule that makes climaxes work: the peak arrives once. Hit the top note in every bar and none of the arrivals is a peak anymore — peak fatigue is real and the room has heard it in overcooked bridges. When you learn a song, find its climax first: everything before it is approach, everything after is descent, and that map is half of interpretation. The week's listening link is this exact tune sung — assign the hand-trace as homework with headphones.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step is a second — major or minor, G4 to A4, E4 to F4. A leap is a third or more. Melodies walk on steps and gesture with leaps — and in a line, a leap creates a debt: the melody usually turns around and steps back the opposite way, letting the ear recover the ground it jumped. Say the scope honestly: in a solo, leaps do whatever they like — that is idiom. In a line — a harmony vocal, a countermelody — stack three unresolved leaps and it stops being singable. Have the room sing both versions; their own voices make the argument better than any rule on a slide.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the thing first: a non-chord tone is a note that does not belong to the sounding chord, added on purpose, with a lawful way in and a lawful way out. That last clause is everything — a wrong note is a note with no exit plan. Then preview the family as three pairs: two fillers that move by step, passing tone and neighbor tone; two timing moves, suspension arriving late and anticipation arriving early; two gesture moves defined by step versus leap, escape tone and appoggiatura. Six names, and every one identifies itself under the same two-question interview: how did it arrive, and how did it leave? That interview is the week's whole method.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workhorses. Passing tone: step in, step out, same direction — the stair between two chord tones a third apart. E4 to F4 to G4 over a C chord: the F4 is the stair. Neighbor tone: step in, step back where it came from — a visit, not a journey. F4 to G4 to F4: the G4 is an upper neighbor; dip below and return and it is a lower neighbor. Play both against a held chord and have the room call which is which — they will be perfect at it within four examples, because the difference between traveling and visiting is something ears already file. Both live happiest on the offbeats, which becomes the frame rule later.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expressive two beats in tonal music. Make the room become one before naming it: half the room holds a note while you change the chord under them — hold, feel the pull, then fall one step on your cue. That was a suspension, and it has three phases, always: preparation, the note is a legal chord tone; suspension, the harmony moves and the held note is now dissonant — the lean, usually right on the strong beat, which is why it aches; resolution, down by step — the release. All three phases or it is not a suspension: no preparation means it was an appoggiatura, and no downward step means it never resolved at all.</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phases on the staff: F4 prepared over D3 — a comfortable tenth. The tie holds it while the bass moves to C3: now a fourth above the bass, leaning on the downbeat. Then the fall to E4: a third — released. The figure is 4-3, and here is the payoff of four units of discipline: slashes stack, hyphens move. Slash figures like 6/4 and 4/3 name intervals sounding together — chord shapes. The hyphen names one interval becoming another over a single bass note — an event. V4/3 is a chord; 4-3 is a small drama in three acts. The family: 4-3, 7-6, 9-8, all resolving down by step.</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Flip the suspension in time and you get the anticipation: instead of holding yesterday's note into today's chord, the melody borrows tomorrow's note early — landing on the next chord's tone before the band changes, briefly dissonant, then vindicated as the harmony catches up. Usually approached by step and left by not moving at all: the note repeats or ties into its own chord. Country and gospel singers live on this move — the landing that arrives half a beat ahead of everyone. Play a cadence twice, once square and once with do arriving early, and let the room vote which one the record keeps. Late is the suspension; early is the anticipation; both are grammar.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4000" b="1">
                <a:solidFill>
                  <a:srgbClr val="FFFFFF"/>
                </a:solidFill>
                <a:latin typeface="Calibri"/>
              </a:defRPr>
            </a:pPr>
            <a:r>
              <a:t>MELODY AND NON-CHORD TONES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14</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sing between the chords. This week the in-between notes get names.</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4000" b="1">
                <a:solidFill>
                  <a:srgbClr val="FFFFFF"/>
                </a:solidFill>
                <a:latin typeface="Calibri"/>
              </a:defRPr>
            </a:pPr>
            <a:r>
              <a:t>ESCAPE: STEP IN, LEAP OUT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2×2 GRID</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3200" b="1" i="0">
                <a:solidFill>
                  <a:srgbClr val="FFFFFF"/>
                </a:solidFill>
                <a:latin typeface="Calibri"/>
              </a:defRPr>
            </a:pPr>
            <a:r>
              <a:t>APPOGGIATURA: LEAP IN, STEP OUT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Six in-between notes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WEEK'S MAP</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PT — step in, step out, onward: the stair</a:t>
            </a:r>
          </a:p>
          <a:p>
            <a:pPr>
              <a:spcAft>
                <a:spcPts val="1000"/>
              </a:spcAft>
              <a:defRPr sz="2000">
                <a:solidFill>
                  <a:srgbClr val="1E2761"/>
                </a:solidFill>
                <a:latin typeface="Calibri"/>
              </a:defRPr>
            </a:pPr>
            <a:r>
              <a:t>•  NT — step in, step back: the visit</a:t>
            </a:r>
          </a:p>
          <a:p>
            <a:pPr>
              <a:spcAft>
                <a:spcPts val="1000"/>
              </a:spcAft>
              <a:defRPr sz="2000">
                <a:solidFill>
                  <a:srgbClr val="1E2761"/>
                </a:solidFill>
                <a:latin typeface="Calibri"/>
              </a:defRPr>
            </a:pPr>
            <a:r>
              <a:t>•  SUS — prepared, leaned, released down by step: 4-3, 7-6, 9-8</a:t>
            </a:r>
          </a:p>
          <a:p>
            <a:pPr>
              <a:spcAft>
                <a:spcPts val="1000"/>
              </a:spcAft>
              <a:defRPr sz="2000">
                <a:solidFill>
                  <a:srgbClr val="1E2761"/>
                </a:solidFill>
                <a:latin typeface="Calibri"/>
              </a:defRPr>
            </a:pPr>
            <a:r>
              <a:t>•  ANT — tomorrow's note, early</a:t>
            </a:r>
          </a:p>
          <a:p>
            <a:pPr>
              <a:spcAft>
                <a:spcPts val="1000"/>
              </a:spcAft>
              <a:defRPr sz="2000">
                <a:solidFill>
                  <a:srgbClr val="1E2761"/>
                </a:solidFill>
                <a:latin typeface="Calibri"/>
              </a:defRPr>
            </a:pPr>
            <a:r>
              <a:t>•  ET — step in, leap out: slips away</a:t>
            </a:r>
          </a:p>
          <a:p>
            <a:pPr>
              <a:spcAft>
                <a:spcPts val="1000"/>
              </a:spcAft>
              <a:defRPr sz="2000">
                <a:solidFill>
                  <a:srgbClr val="1E2761"/>
                </a:solidFill>
                <a:latin typeface="Calibri"/>
              </a:defRPr>
            </a:pPr>
            <a:r>
              <a:t>•  APP — leap in, step out: the lean</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F → 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TRAP — UNIT 5 CALLS IT IN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OFFBEATS CARRY THE DISSONANCE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FRAME DISCIPLINE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FILL THAT KEEPS THE FRAME</a:t>
            </a:r>
          </a:p>
        </p:txBody>
      </p:sp>
      <p:pic>
        <p:nvPicPr>
          <p:cNvPr id="4" name="Picture 3" descr="Two bars in C major, two voices on a treble staff. The upper voice sings C5 as a dotted quarter, touches D5 on an offbeat eighth, and settles to B4 for a half note, then closes on a whole-note C5. The lower voice walks F4 to G4, then E4. The offbeat D5 is an escape tone placed so no parallel fifths line up."/>
          <p:cNvPicPr>
            <a:picLocks noChangeAspect="1"/>
          </p:cNvPicPr>
          <p:nvPr/>
        </p:nvPicPr>
        <p:blipFill>
          <a:blip r:embed="rId2"/>
          <a:stretch>
            <a:fillRect/>
          </a:stretch>
        </p:blipFill>
        <p:spPr>
          <a:xfrm>
            <a:off x="3954098" y="2011680"/>
            <a:ext cx="4283499"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Same fill, half a beat left — the D5 sounds between the beats, and the frame stays clean.</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A BETTER MUSICIAN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WHY THIS MAKES YOU</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checklist</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THIS WEEK</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Read the Week 14 chapter — the grid, the phases, the hyphen</a:t>
            </a:r>
          </a:p>
          <a:p>
            <a:pPr>
              <a:spcAft>
                <a:spcPts val="1000"/>
              </a:spcAft>
              <a:defRPr sz="2000">
                <a:solidFill>
                  <a:srgbClr val="1E2761"/>
                </a:solidFill>
                <a:latin typeface="Calibri"/>
              </a:defRPr>
            </a:pPr>
            <a:r>
              <a:t>•  Tutorial 14 with your AI tutor — due before the second session the pre-studio deadline</a:t>
            </a:r>
          </a:p>
          <a:p>
            <a:pPr>
              <a:spcAft>
                <a:spcPts val="1000"/>
              </a:spcAft>
              <a:defRPr sz="2000">
                <a:solidFill>
                  <a:srgbClr val="1E2761"/>
                </a:solidFill>
                <a:latin typeface="Calibri"/>
              </a:defRPr>
            </a:pPr>
            <a:r>
              <a:t>•  The second session studio: the fill hunt — bring your instrument</a:t>
            </a:r>
          </a:p>
          <a:p>
            <a:pPr>
              <a:spcAft>
                <a:spcPts val="1000"/>
              </a:spcAft>
              <a:defRPr sz="2000">
                <a:solidFill>
                  <a:srgbClr val="1E2761"/>
                </a:solidFill>
                <a:latin typeface="Calibri"/>
              </a:defRPr>
            </a:pPr>
            <a:r>
              <a:t>•  Practice, quiz, discussion, Twenty Fills — close the end of the week night</a:t>
            </a:r>
          </a:p>
          <a:p>
            <a:pPr>
              <a:spcAft>
                <a:spcPts val="1000"/>
              </a:spcAft>
              <a:defRPr sz="2000">
                <a:solidFill>
                  <a:srgbClr val="1E2761"/>
                </a:solidFill>
                <a:latin typeface="Calibri"/>
              </a:defRPr>
            </a:pPr>
            <a:r>
              <a:t>•  NEW: the entire final review family opens the second session</a:t>
            </a:r>
          </a:p>
          <a:p>
            <a:pPr>
              <a:spcAft>
                <a:spcPts val="1000"/>
              </a:spcAft>
              <a:defRPr sz="2000">
                <a:solidFill>
                  <a:srgbClr val="1E2761"/>
                </a:solidFill>
                <a:latin typeface="Calibri"/>
              </a:defRPr>
            </a:pPr>
            <a:r>
              <a:t>•  Chart: polish your melody — its fills now have names</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3200" b="1">
                <a:solidFill>
                  <a:srgbClr val="FFFFFF"/>
                </a:solidFill>
                <a:latin typeface="Calibri"/>
              </a:defRPr>
            </a:pPr>
            <a:r>
              <a:t>CHARTS, KEYS, AND THE REAL WORLD</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PLAIN vs. REAL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EAR FIRST — NO NAMES YET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ONE PEAK, ONCE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MELODY HAS A SHAPE</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STEP</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WAYS TO MOVE</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LEAP</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SIX NAMES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FAMILY</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PASSING</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FILLERS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NEIGHBOR</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HOLD → LEAN → RELEASE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LEAN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ONE LEGITIMATE HYPHEN</a:t>
            </a:r>
          </a:p>
        </p:txBody>
      </p:sp>
      <p:pic>
        <p:nvPicPr>
          <p:cNvPr id="4" name="Picture 3" descr="Two bars in C major on a grand staff, two voices. The upper voice rises from A3 to F4 over a D3 bass — consonant — and the F4 is tied across the barline while the bass moves to C3, making a fourth above the bass. The F4 then falls one step to E4, a third above the same bass: a 4-3 suspension."/>
          <p:cNvPicPr>
            <a:picLocks noChangeAspect="1"/>
          </p:cNvPicPr>
          <p:nvPr/>
        </p:nvPicPr>
        <p:blipFill>
          <a:blip r:embed="rId2"/>
          <a:stretch>
            <a:fillRect/>
          </a:stretch>
        </p:blipFill>
        <p:spPr>
          <a:xfrm>
            <a:off x="3954098" y="2011680"/>
            <a:ext cx="4283499"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Fourth becomes third over one bass note: 4-3 — the hyphen means "becomes."</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EARLY ARRIVAL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MIRROR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