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Good morning — welcome back. Before any slides, make music: have the room sing the first phrase of Amazing Grace from a pitch you give, then again from a lower one. No hesitation, no paper. Then say what happened: they just transposed — the whole skill of the week, performed cold, by ear, like they've done at every campfire of their lives. This is the capstone unit: nothing new to fear, everything old getting a job. The singer's request, the trumpet player's question, the napkin chart in numbers. And say the schedule plainly: this unit closes a day early so the last days belong to the final, and the review family has been open since week fourteen.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Charts stay short by refusing to write anything twice — these six marks are the entire navigation vocabulary. The pair that wrecks bands: D.C. goes back to the top; D.S. goes back to the sign, wherever it was planted. Confuse them and half the band plays the verse while the other half plays the bridge — a sound you only need to hear once. Teach the professional habit: before the downbeat, trace the route with a finger and say it aloud — top, repeat, D.S. at the bridge, coda after the last chorus. Thirty seconds of tracing, zero train wrecks.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lead sheet is a song reduced to what can't be improvised: the melody, the chord symbols, maybe the lyric. It's not incomplete — it's deliberately minimal. Every player realizes the symbols into their own part: keys build voicings from unit ten's grammar, bass walks the roots and honors every slash — G over B means the bass plays B, not a suggestion — guitar fills what keys leave room for. The melody rules; symbols serve. the studio's handoff round grades exactly this: another table must play from your chart with no questions allowed. If your page is right, you don't need to be standing next to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One honest wrinkle before the payoff: transpose a song in F-sharp major down a minor third and the arithmetic says D-sharp major — a key that would need nine sharps and doesn't exist among the fifteen. The working move is to respell enharmonically and write E-flat major: same sounds, readable page. Two rules from unit one still govern: D-sharp and E-flat are the same sound and different spellings, never the same note — and you say out loud that you respelled. It's a service to the reader, not a shrug. This is exactly why the course kept insisting enharmonic means sounds-alike, never equals.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Skip the sales pitch — collect receipts instead. The singer says too high: you move the chart down a checked minor third during a water break. The trumpet kid joins the team: you hand him a part written a major second up, correct key, first try. The leader calls one–five–six-minor–four in B-flat: you're comping before the sentence ends. And The Chart is due at the week's close — a song they chose, transcribed by their own ear, analyzed, transposed for a real human, explained in three hundred words, and performed from their own page. Fifteen weeks ago a chart was a wall. Now it's a memo between musicians — and they write memos.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checklist slowly, because the shape is unusual: everything closes a day early this week, not the usual day — on purpose, so the weekend before the final stays clear. Tutorial before the second session as always; the studio assumes its reps and runs at full speed. Then the headline: The Chart lands at the week's close — all five deliverables plus the polish-session share link. Tell them to front-load it: transposition right after the studio while the arithmetic is hot, demo recording well before the deadline. And the final's review family has been open since week fourteen — tonight is the night to open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The Chart its own beat, because it's the course's thesis in one artifact. Chosen in unit ten, drafted in numbers in eleven, put on staff paper in thirteen — this week it gets finished: analysis with cadences, a transposition for a named singer or horn, liner notes to a bandmate, and a minute of them playing from their own page. Remind them what the polish coach does and doesn't do: it checks reasoning and consistency; it never transcribes, never guesses their chords — the by-ear work is the point and the pride. And say the human part: this is the one assignment all term you grade with your own ears, and you've waited since Week 1 for this stack of songs.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Last tease of the term, so make it calm: next week is the final — one proctored sitting, in the room, two full hours, no AI, cumulative with its weight leaning toward everything since the midterm. Nothing about it is a surprise: the study guide, prep tutorial, and practice exam have been open since week fourteen, and this week closes a day early precisely so the last days belong to them. Send them out with the course's sentence, one last time, turned around: fifteen weeks ago — you already hear this. Now — you can name, write, move, and hand to somebody everything you hear. See you at the next session. Bring a pencil.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Set the scene: Saturday soundcheck, the vocalist stops the band mid-chorus. It's sitting too high — can we move it? This is the single most common theory request in the working world, and it arrives in exactly these words. Ask the room what they'd do — someone will say “change the key,” and that's right but incomplete: which way, and by how much? Those two questions are the whole morning. Let the tension sit for a second before the next slide answers the first one, because people genuinely get it backwards under pressure, and this room is about to be inoculated.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 it twice: too high means down; too low means up. It sounds too obvious to state, and it gets inverted in the field constantly — “change the key” gets tangled with “brighter” and someone moves a struggling singer higher. Then the arithmetic: our studio song peaks at E5; suppose the singer's ceiling is C-sharp five. E5 down to C#5 is a minor third — so the whole chart moves down a minor third and the new peak lands exactly on her best note. Up a minor third instead? Peak at G5 — worse by precisely the amount you “helped.” Peak, ceiling, gap, move. Every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Play these four bars at the piano and have the room sing along on doo. Point at the E5 — that's the peak the singer is fighting. Name the chords: G, E minor, C, D — one per bar. Then ask: if everything moves down a minor third, what happens to the peak? To the G chord? Let them do it out loud: E5 becomes C#5, G becomes E. Every note, every chord, same interval, same direction — that's the entire definition of transposition. The relationships all survive; only the addresses change. In the studio they do this to the full eight bars, live, with a stopwatch feel.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Two words that must stay glued to every pitch name this week: written and sounding — also called concert pitch. Hand a trumpet player a written C and concert B-flat comes out of the bell. Nobody made a mistake: a B-flat instrument is built so its written C sounds its name. Same for E-flat alto sax and F horn. The moment students keep these two words separate, every confusion in this topic dissolves — and the moment they drop them, every sentence becomes ambiguous. Drill it verbally: written D on a trumpet — what sounds? Concert C — what's written? Answers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three families: B-flat instruments sound a major second lower than written; E-flat instruments a major sixth lower; F instruments a perfect fifth lower. So the part is written that interval above the target sound. To hear concert C4: trumpet reads D4, alto reads A4, horn reads G4. Whole keys ride the same road — band in concert G major means trumpet in A, alto in E, horn in D. Have the room chant the rule: sounds lower, write higher. The classic error is writing the trumpet part a major second below concert — inverted direction, same disease as moving the too-high singer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Unit eleven's advice was store the progression as numbers, not letters — and Nashville's session players built an industry convention on it. Each chord is written as its scale degree in the song's key, minors marked with an m. In G major, one–five–six-minor–four means G, D, E minor, C. Ask the room to spell the same numbers in E major: E, B, C-sharp minor, A. The letters changed; the numbers didn't — that's the entire point, and it's why the key change costs a numbers band nothing. Say the equivalence out loud: 1 is I, 4 is IV, 6m is vi.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Nail the identity before anyone files Nashville as a new system: it is Roman numerals wearing work clothes. Arabic numerals instead of Roman, a lower-case m doing the job of lower case itself. Same functions, same families, same functional cycle underneath — tonic, predominant, dominant never went anywhere. If you can analyze with Roman numerals, you already read Nashville; if you can read Nashville, you've been doing analysis without the robe. This is the spine of the course one last time: they already knew this — the numbers just name what their ears and their unit-eleven work already understood.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Here's the loop as sound: play the four chords and have the room sing the roots — G, E, C, D. On the napkin this whole line is just one, six-minor, four, five. Now the magic trick: call “same song in E!” and play E, C-sharp minor, A, B. The napkin doesn't change. Ask why not, and make someone say it in function words: because the numbers name each chord's relationship to home, and relationships survive the move. This is the studio's Round Four — every table will write this card and discover their two cards match.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331720"/>
            <a:ext cx="10908792" cy="1737360"/>
          </a:xfrm>
        </p:spPr>
        <p:txBody>
          <a:bodyPr wrap="square" anchor="ctr"/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CHARTS, KEYS, AND THE REAL WORLD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UNIT 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4297680"/>
            <a:ext cx="999439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 i="1">
                <a:solidFill>
                  <a:srgbClr val="9BA7D4"/>
                </a:solidFill>
                <a:latin typeface="Calibri"/>
              </a:defRPr>
            </a:pPr>
            <a:r>
              <a:t>You already hear this. This week, it gets a job.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5989320"/>
            <a:ext cx="99943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6E769E"/>
                </a:solidFill>
                <a:latin typeface="Calibri"/>
              </a:defRPr>
            </a:pPr>
            <a:r>
              <a:t>MUS 156 · Music Theory I · Professor Hemsworth · Kenosis College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914400"/>
            <a:ext cx="10908792" cy="822960"/>
          </a:xfrm>
        </p:spPr>
        <p:txBody>
          <a:bodyPr wrap="square" anchor="ctr"/>
          <a:lstStyle/>
          <a:p>
            <a:pPr algn="l">
              <a:defRPr sz="3000" b="1">
                <a:solidFill>
                  <a:srgbClr val="1E2761"/>
                </a:solidFill>
                <a:latin typeface="Calibri"/>
              </a:defRPr>
            </a:pPr>
            <a:r>
              <a:t>How a one-page chart plays four minutes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A8A18F"/>
                </a:solidFill>
                <a:latin typeface="Calibri"/>
              </a:defRPr>
            </a:pPr>
            <a:r>
              <a:rPr spc="300"/>
              <a:t>THE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74519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Repeat signs — play the section again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1st &amp; 2nd endings — ending 1 first pass; skip to 2 on the repeat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D.C. — da capo: back to the TOP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D.S. — dal segno: back to the SIGN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al Fine — play to the word Fine and stop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al Coda — play to “To Coda,” then jump to the 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A8A18F"/>
                </a:solidFill>
                <a:latin typeface="Calibri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5000" b="1">
                <a:solidFill>
                  <a:srgbClr val="FFFFFF"/>
                </a:solidFill>
                <a:latin typeface="Calibri"/>
              </a:defRPr>
            </a:pPr>
            <a:r>
              <a:t>MELODY + SYMBOLS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THE KIT, NOT A SHORTAGE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5000" b="1">
                <a:solidFill>
                  <a:srgbClr val="FFFFFF"/>
                </a:solidFill>
                <a:latin typeface="Calibri"/>
              </a:defRPr>
            </a:pPr>
            <a:r>
              <a:t>D♯ MAJOR? WRITE E♭.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WHEN THE MATH LANDS WRONG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THIS UNIT IS THE PAYOFF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WHY THIS MAKES YOU A BETTER MUSICIAN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914400"/>
            <a:ext cx="10908792" cy="822960"/>
          </a:xfrm>
        </p:spPr>
        <p:txBody>
          <a:bodyPr wrap="square" anchor="ctr"/>
          <a:lstStyle/>
          <a:p>
            <a:pPr algn="l">
              <a:defRPr sz="3000" b="1">
                <a:solidFill>
                  <a:srgbClr val="1E2761"/>
                </a:solidFill>
                <a:latin typeface="Calibri"/>
              </a:defRPr>
            </a:pPr>
            <a:r>
              <a:t>The capstone week, in order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A8A18F"/>
                </a:solidFill>
                <a:latin typeface="Calibri"/>
              </a:defRPr>
            </a:pPr>
            <a:r>
              <a:rPr spc="300"/>
              <a:t>THIS WEEK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74519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Tutorial 15 — due before the second session the pre-studio deadline (audit hunts direction errors)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Studio the second session — “The singer says it's too high,” live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Practice set — six quick reps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Quiz 15 — 15 minutes, closed to AI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Discussion — “Why Not Just Use the Capo?”</a:t>
            </a:r>
          </a:p>
          <a:p>
            <a:pPr>
              <a:spcAft>
                <a:spcPts val="1000"/>
              </a:spcAft>
              <a:defRPr sz="2000">
                <a:solidFill>
                  <a:srgbClr val="1E2761"/>
                </a:solidFill>
                <a:latin typeface="Calibri"/>
              </a:defRPr>
            </a:pPr>
            <a:r>
              <a:t>•  THE CHART — due at the week's close, with the polish session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A8A18F"/>
                </a:solidFill>
                <a:latin typeface="Calibri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THE CHART — THIS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THE TERM PROJECT LANDS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6400" b="1">
                <a:solidFill>
                  <a:srgbClr val="FFFFFF"/>
                </a:solidFill>
                <a:latin typeface="Calibri"/>
              </a:defRPr>
            </a:pPr>
            <a:r>
              <a:t>THE FINAL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5000" b="1">
                <a:solidFill>
                  <a:srgbClr val="FFFFFF"/>
                </a:solidFill>
                <a:latin typeface="Calibri"/>
              </a:defRPr>
            </a:pPr>
            <a:r>
              <a:t>“IT'S TOO HIGH.”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EAR FIRST — THE REQUEST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5000" b="1">
                <a:solidFill>
                  <a:srgbClr val="FFFFFF"/>
                </a:solidFill>
                <a:latin typeface="Calibri"/>
              </a:defRPr>
            </a:pPr>
            <a:r>
              <a:t>TOO HIGH → DOWN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THE DIRECTION IS LOAD-BEARING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A8A18F"/>
                </a:solidFill>
                <a:latin typeface="Calibri"/>
              </a:defRPr>
            </a:pPr>
            <a:r>
              <a:rPr spc="300"/>
              <a:t>HEAR IT, THEN SEE IT</a:t>
            </a:r>
          </a:p>
        </p:txBody>
      </p:sp>
      <p:pic>
        <p:nvPicPr>
          <p:cNvPr id="4" name="Picture 3" descr="Four bars of melody in G major on a treble staff: quarter notes G4, A4, B4 leaping to D5; a held E5 falling to B4; quarter notes C5, B4, A4, G4 stepping down; then half notes A4 and F-sharp 4. The chords are G, E minor, C, and D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247" y="2011680"/>
            <a:ext cx="9601200" cy="2400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0160" y="5806440"/>
            <a:ext cx="9601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1">
                <a:solidFill>
                  <a:srgbClr val="A8A18F"/>
                </a:solidFill>
                <a:latin typeface="Calibri"/>
              </a:defRPr>
            </a:pPr>
            <a:r>
              <a:t>Four bars in G — chords G · Em · C · D. The peak is that E5.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A8A18F"/>
                </a:solidFill>
                <a:latin typeface="Calibri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377440"/>
            <a:ext cx="4937760" cy="2011680"/>
          </a:xfrm>
        </p:spPr>
        <p:txBody>
          <a:bodyPr wrap="square" anchor="ctr"/>
          <a:lstStyle/>
          <a:p>
            <a:pPr algn="ctr">
              <a:defRPr sz="8000" b="1">
                <a:solidFill>
                  <a:srgbClr val="FFFFFF"/>
                </a:solidFill>
                <a:latin typeface="Calibri"/>
              </a:defRPr>
            </a:pPr>
            <a:r>
              <a:t>WRITTEN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TRANSPOSING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23560" y="2971800"/>
            <a:ext cx="914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0" i="1">
                <a:solidFill>
                  <a:srgbClr val="9BA7D4"/>
                </a:solidFill>
                <a:latin typeface="Calibri"/>
              </a:defRPr>
            </a:pPr>
            <a:r>
              <a:t>vs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20840" y="2377440"/>
            <a:ext cx="49377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8000" b="1" i="0">
                <a:solidFill>
                  <a:srgbClr val="FFFFFF"/>
                </a:solidFill>
                <a:latin typeface="Calibri"/>
              </a:defRPr>
            </a:pPr>
            <a:r>
              <a:t>SOUNDING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SOUNDS LOWER → WRITE HIGHER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THE COPYIST'S RULE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6400" b="1">
                <a:solidFill>
                  <a:srgbClr val="FFFFFF"/>
                </a:solidFill>
                <a:latin typeface="Calibri"/>
              </a:defRPr>
            </a:pPr>
            <a:r>
              <a:t>1 · 5 · 6m ·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THE WEEK 11 PAYOFF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103120"/>
            <a:ext cx="10908792" cy="2651760"/>
          </a:xfrm>
        </p:spPr>
        <p:txBody>
          <a:bodyPr wrap="square" anchor="ctr"/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RNs IN STREET CLOTHES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41732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9BA7D4"/>
                </a:solidFill>
                <a:latin typeface="Calibri"/>
              </a:defRPr>
            </a:pPr>
            <a:r>
              <a:rPr spc="300"/>
              <a:t>NOT A DIFFERENT THEORY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6E769E"/>
                </a:solidFill>
                <a:latin typeface="Calibri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4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087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 i="0">
                <a:solidFill>
                  <a:srgbClr val="A8A18F"/>
                </a:solidFill>
                <a:latin typeface="Calibri"/>
              </a:defRPr>
            </a:pPr>
            <a:r>
              <a:rPr spc="300"/>
              <a:t>ONE CHART, EVERY KEY</a:t>
            </a:r>
          </a:p>
        </p:txBody>
      </p:sp>
      <p:pic>
        <p:nvPicPr>
          <p:cNvPr id="4" name="Picture 3" descr="Four whole-note chords on a treble staff in G major: G major spelled G3 B3 D4, E minor spelled E3 G3 B3, C major spelled C4 E4 G4, and D major spelled D4 F-sharp 4 A4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847" y="2011680"/>
            <a:ext cx="8128000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0160" y="5806440"/>
            <a:ext cx="9601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1">
                <a:solidFill>
                  <a:srgbClr val="A8A18F"/>
                </a:solidFill>
                <a:latin typeface="Calibri"/>
              </a:defRPr>
            </a:pPr>
            <a:r>
              <a:t>G · Em · C · D — on the napkin: 1 · 6m · 4 · 5.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92840" y="6419088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 i="0">
                <a:solidFill>
                  <a:srgbClr val="A8A18F"/>
                </a:solidFill>
                <a:latin typeface="Calibri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